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2.xml" ContentType="application/vnd.openxmlformats-officedocument.drawingml.chart+xml"/>
  <Override PartName="/ppt/theme/themeOverride1.xml" ContentType="application/vnd.openxmlformats-officedocument.themeOverride+xml"/>
  <Override PartName="/ppt/notesSlides/notesSlide7.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drawings/drawing2.xml" ContentType="application/vnd.openxmlformats-officedocument.drawingml.chartshapes+xml"/>
  <Override PartName="/ppt/notesSlides/notesSlide8.xml" ContentType="application/vnd.openxmlformats-officedocument.presentationml.notesSlide+xml"/>
  <Override PartName="/ppt/charts/chart6.xml" ContentType="application/vnd.openxmlformats-officedocument.drawingml.chart+xml"/>
  <Override PartName="/ppt/drawings/drawing3.xml" ContentType="application/vnd.openxmlformats-officedocument.drawingml.chartshapes+xml"/>
  <Override PartName="/ppt/charts/chart7.xml" ContentType="application/vnd.openxmlformats-officedocument.drawingml.chart+xml"/>
  <Override PartName="/ppt/drawings/drawing4.xml" ContentType="application/vnd.openxmlformats-officedocument.drawingml.chartshapes+xml"/>
  <Override PartName="/ppt/charts/chart8.xml" ContentType="application/vnd.openxmlformats-officedocument.drawingml.chart+xml"/>
  <Override PartName="/ppt/drawings/drawing5.xml" ContentType="application/vnd.openxmlformats-officedocument.drawingml.chartshapes+xml"/>
  <Override PartName="/ppt/charts/chart9.xml" ContentType="application/vnd.openxmlformats-officedocument.drawingml.chart+xml"/>
  <Override PartName="/ppt/drawings/drawing6.xml" ContentType="application/vnd.openxmlformats-officedocument.drawingml.chartshapes+xml"/>
  <Override PartName="/ppt/charts/chart10.xml" ContentType="application/vnd.openxmlformats-officedocument.drawingml.chart+xml"/>
  <Override PartName="/ppt/drawings/drawing7.xml" ContentType="application/vnd.openxmlformats-officedocument.drawingml.chartshapes+xml"/>
  <Override PartName="/ppt/charts/chart11.xml" ContentType="application/vnd.openxmlformats-officedocument.drawingml.chart+xml"/>
  <Override PartName="/ppt/drawings/drawing8.xml" ContentType="application/vnd.openxmlformats-officedocument.drawingml.chartshap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notesSlides/notesSlide9.xml" ContentType="application/vnd.openxmlformats-officedocument.presentationml.notesSlide+xml"/>
  <Override PartName="/ppt/charts/chart12.xml" ContentType="application/vnd.openxmlformats-officedocument.drawingml.chart+xml"/>
  <Override PartName="/ppt/drawings/drawing9.xml" ContentType="application/vnd.openxmlformats-officedocument.drawingml.chartshapes+xml"/>
  <Override PartName="/ppt/charts/chart13.xml" ContentType="application/vnd.openxmlformats-officedocument.drawingml.chart+xml"/>
  <Override PartName="/ppt/charts/chart14.xml" ContentType="application/vnd.openxmlformats-officedocument.drawingml.chart+xml"/>
  <Override PartName="/ppt/drawings/drawing10.xml" ContentType="application/vnd.openxmlformats-officedocument.drawingml.chartshapes+xml"/>
  <Override PartName="/ppt/charts/chart15.xml" ContentType="application/vnd.openxmlformats-officedocument.drawingml.chart+xml"/>
  <Override PartName="/ppt/charts/chart16.xml" ContentType="application/vnd.openxmlformats-officedocument.drawingml.chart+xml"/>
  <Override PartName="/ppt/drawings/drawing11.xml" ContentType="application/vnd.openxmlformats-officedocument.drawingml.chartshapes+xml"/>
  <Override PartName="/ppt/notesSlides/notesSlide10.xml" ContentType="application/vnd.openxmlformats-officedocument.presentationml.notesSlide+xml"/>
  <Override PartName="/ppt/charts/chart17.xml" ContentType="application/vnd.openxmlformats-officedocument.drawingml.chart+xml"/>
  <Override PartName="/ppt/drawings/drawing12.xml" ContentType="application/vnd.openxmlformats-officedocument.drawingml.chartshapes+xml"/>
  <Override PartName="/ppt/charts/chart18.xml" ContentType="application/vnd.openxmlformats-officedocument.drawingml.chart+xml"/>
  <Override PartName="/ppt/drawings/drawing13.xml" ContentType="application/vnd.openxmlformats-officedocument.drawingml.chartshapes+xml"/>
  <Override PartName="/ppt/charts/chart19.xml" ContentType="application/vnd.openxmlformats-officedocument.drawingml.chart+xml"/>
  <Override PartName="/ppt/drawings/drawing14.xml" ContentType="application/vnd.openxmlformats-officedocument.drawingml.chartshapes+xml"/>
  <Override PartName="/ppt/charts/chart20.xml" ContentType="application/vnd.openxmlformats-officedocument.drawingml.chart+xml"/>
  <Override PartName="/ppt/drawings/drawing15.xml" ContentType="application/vnd.openxmlformats-officedocument.drawingml.chartshapes+xml"/>
  <Override PartName="/ppt/notesSlides/notesSlide11.xml" ContentType="application/vnd.openxmlformats-officedocument.presentationml.notesSlide+xml"/>
  <Override PartName="/ppt/charts/chart21.xml" ContentType="application/vnd.openxmlformats-officedocument.drawingml.chart+xml"/>
  <Override PartName="/ppt/drawings/drawing16.xml" ContentType="application/vnd.openxmlformats-officedocument.drawingml.chartshapes+xml"/>
  <Override PartName="/ppt/charts/chart22.xml" ContentType="application/vnd.openxmlformats-officedocument.drawingml.chart+xml"/>
  <Override PartName="/ppt/charts/chart23.xml" ContentType="application/vnd.openxmlformats-officedocument.drawingml.chart+xml"/>
  <Override PartName="/ppt/drawings/drawing17.xml" ContentType="application/vnd.openxmlformats-officedocument.drawingml.chartshapes+xml"/>
  <Override PartName="/ppt/charts/chart24.xml" ContentType="application/vnd.openxmlformats-officedocument.drawingml.chart+xml"/>
  <Override PartName="/ppt/charts/chart25.xml" ContentType="application/vnd.openxmlformats-officedocument.drawingml.chart+xml"/>
  <Override PartName="/ppt/drawings/drawing18.xml" ContentType="application/vnd.openxmlformats-officedocument.drawingml.chartshapes+xml"/>
  <Override PartName="/ppt/charts/chart26.xml" ContentType="application/vnd.openxmlformats-officedocument.drawingml.chart+xml"/>
  <Override PartName="/ppt/charts/chart27.xml" ContentType="application/vnd.openxmlformats-officedocument.drawingml.chart+xml"/>
  <Override PartName="/ppt/drawings/drawing19.xml" ContentType="application/vnd.openxmlformats-officedocument.drawingml.chartshapes+xml"/>
  <Override PartName="/ppt/charts/chart28.xml" ContentType="application/vnd.openxmlformats-officedocument.drawingml.chart+xml"/>
  <Override PartName="/ppt/notesSlides/notesSlide12.xml" ContentType="application/vnd.openxmlformats-officedocument.presentationml.notesSlide+xml"/>
  <Override PartName="/ppt/charts/chart29.xml" ContentType="application/vnd.openxmlformats-officedocument.drawingml.chart+xml"/>
  <Override PartName="/ppt/drawings/drawing20.xml" ContentType="application/vnd.openxmlformats-officedocument.drawingml.chartshapes+xml"/>
  <Override PartName="/ppt/charts/chart30.xml" ContentType="application/vnd.openxmlformats-officedocument.drawingml.chart+xml"/>
  <Override PartName="/ppt/drawings/drawing21.xml" ContentType="application/vnd.openxmlformats-officedocument.drawingml.chartshapes+xml"/>
  <Override PartName="/ppt/charts/chart31.xml" ContentType="application/vnd.openxmlformats-officedocument.drawingml.chart+xml"/>
  <Override PartName="/ppt/notesSlides/notesSlide13.xml" ContentType="application/vnd.openxmlformats-officedocument.presentationml.notesSlide+xml"/>
  <Override PartName="/ppt/charts/chart32.xml" ContentType="application/vnd.openxmlformats-officedocument.drawingml.chart+xml"/>
  <Override PartName="/ppt/drawings/drawing22.xml" ContentType="application/vnd.openxmlformats-officedocument.drawingml.chartshapes+xml"/>
  <Override PartName="/ppt/notesSlides/notesSlide14.xml" ContentType="application/vnd.openxmlformats-officedocument.presentationml.notesSlide+xml"/>
  <Override PartName="/ppt/charts/chart33.xml" ContentType="application/vnd.openxmlformats-officedocument.drawingml.chart+xml"/>
  <Override PartName="/ppt/charts/chart34.xml" ContentType="application/vnd.openxmlformats-officedocument.drawingml.chart+xml"/>
  <Override PartName="/ppt/drawings/drawing23.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700" r:id="rId2"/>
  </p:sldMasterIdLst>
  <p:notesMasterIdLst>
    <p:notesMasterId r:id="rId65"/>
  </p:notesMasterIdLst>
  <p:handoutMasterIdLst>
    <p:handoutMasterId r:id="rId66"/>
  </p:handoutMasterIdLst>
  <p:sldIdLst>
    <p:sldId id="278" r:id="rId3"/>
    <p:sldId id="282" r:id="rId4"/>
    <p:sldId id="404" r:id="rId5"/>
    <p:sldId id="394" r:id="rId6"/>
    <p:sldId id="396" r:id="rId7"/>
    <p:sldId id="395" r:id="rId8"/>
    <p:sldId id="341" r:id="rId9"/>
    <p:sldId id="292" r:id="rId10"/>
    <p:sldId id="383" r:id="rId11"/>
    <p:sldId id="392" r:id="rId12"/>
    <p:sldId id="398" r:id="rId13"/>
    <p:sldId id="343" r:id="rId14"/>
    <p:sldId id="344" r:id="rId15"/>
    <p:sldId id="386" r:id="rId16"/>
    <p:sldId id="397" r:id="rId17"/>
    <p:sldId id="346" r:id="rId18"/>
    <p:sldId id="347" r:id="rId19"/>
    <p:sldId id="348" r:id="rId20"/>
    <p:sldId id="385" r:id="rId21"/>
    <p:sldId id="349" r:id="rId22"/>
    <p:sldId id="350" r:id="rId23"/>
    <p:sldId id="351" r:id="rId24"/>
    <p:sldId id="352" r:id="rId25"/>
    <p:sldId id="354" r:id="rId26"/>
    <p:sldId id="399" r:id="rId27"/>
    <p:sldId id="355" r:id="rId28"/>
    <p:sldId id="356" r:id="rId29"/>
    <p:sldId id="357" r:id="rId30"/>
    <p:sldId id="358" r:id="rId31"/>
    <p:sldId id="359" r:id="rId32"/>
    <p:sldId id="360" r:id="rId33"/>
    <p:sldId id="401" r:id="rId34"/>
    <p:sldId id="361" r:id="rId35"/>
    <p:sldId id="362" r:id="rId36"/>
    <p:sldId id="363" r:id="rId37"/>
    <p:sldId id="364" r:id="rId38"/>
    <p:sldId id="365" r:id="rId39"/>
    <p:sldId id="400" r:id="rId40"/>
    <p:sldId id="366" r:id="rId41"/>
    <p:sldId id="368" r:id="rId42"/>
    <p:sldId id="377" r:id="rId43"/>
    <p:sldId id="380" r:id="rId44"/>
    <p:sldId id="378" r:id="rId45"/>
    <p:sldId id="381" r:id="rId46"/>
    <p:sldId id="379" r:id="rId47"/>
    <p:sldId id="382" r:id="rId48"/>
    <p:sldId id="402" r:id="rId49"/>
    <p:sldId id="367" r:id="rId50"/>
    <p:sldId id="369" r:id="rId51"/>
    <p:sldId id="371" r:id="rId52"/>
    <p:sldId id="403" r:id="rId53"/>
    <p:sldId id="391" r:id="rId54"/>
    <p:sldId id="376" r:id="rId55"/>
    <p:sldId id="277" r:id="rId56"/>
    <p:sldId id="372" r:id="rId57"/>
    <p:sldId id="373" r:id="rId58"/>
    <p:sldId id="374" r:id="rId59"/>
    <p:sldId id="387" r:id="rId60"/>
    <p:sldId id="353" r:id="rId61"/>
    <p:sldId id="388" r:id="rId62"/>
    <p:sldId id="375" r:id="rId63"/>
    <p:sldId id="370" r:id="rId6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Executive" id="{E9409C76-41A1-6E43-942C-9F4AB106AF6A}">
          <p14:sldIdLst>
            <p14:sldId id="278"/>
            <p14:sldId id="282"/>
            <p14:sldId id="404"/>
            <p14:sldId id="394"/>
            <p14:sldId id="396"/>
            <p14:sldId id="395"/>
            <p14:sldId id="341"/>
            <p14:sldId id="292"/>
            <p14:sldId id="383"/>
            <p14:sldId id="392"/>
          </p14:sldIdLst>
        </p14:section>
        <p14:section name="SEO" id="{CC366367-88D6-6747-82D0-C0DEE11B8809}">
          <p14:sldIdLst>
            <p14:sldId id="398"/>
            <p14:sldId id="343"/>
            <p14:sldId id="344"/>
            <p14:sldId id="386"/>
          </p14:sldIdLst>
        </p14:section>
        <p14:section name="PPC" id="{CC7A08A4-DE02-1645-95CB-9A5D845D9648}">
          <p14:sldIdLst>
            <p14:sldId id="397"/>
            <p14:sldId id="346"/>
            <p14:sldId id="347"/>
            <p14:sldId id="348"/>
            <p14:sldId id="385"/>
            <p14:sldId id="349"/>
            <p14:sldId id="350"/>
            <p14:sldId id="351"/>
            <p14:sldId id="352"/>
            <p14:sldId id="354"/>
          </p14:sldIdLst>
        </p14:section>
        <p14:section name="Mobile" id="{026F2095-61B8-644C-81E1-3A2599D920E7}">
          <p14:sldIdLst>
            <p14:sldId id="399"/>
            <p14:sldId id="355"/>
            <p14:sldId id="356"/>
            <p14:sldId id="357"/>
            <p14:sldId id="358"/>
            <p14:sldId id="359"/>
            <p14:sldId id="360"/>
          </p14:sldIdLst>
        </p14:section>
        <p14:section name="Display" id="{1CDEAC27-E528-444D-A51C-CE4254134403}">
          <p14:sldIdLst>
            <p14:sldId id="401"/>
            <p14:sldId id="361"/>
            <p14:sldId id="362"/>
            <p14:sldId id="363"/>
            <p14:sldId id="364"/>
            <p14:sldId id="365"/>
          </p14:sldIdLst>
        </p14:section>
        <p14:section name="Affiliates" id="{E26B86F0-3310-2A4C-89B4-EFF7F7DBB427}">
          <p14:sldIdLst>
            <p14:sldId id="400"/>
            <p14:sldId id="366"/>
            <p14:sldId id="368"/>
            <p14:sldId id="377"/>
            <p14:sldId id="380"/>
            <p14:sldId id="378"/>
            <p14:sldId id="381"/>
            <p14:sldId id="379"/>
            <p14:sldId id="382"/>
          </p14:sldIdLst>
        </p14:section>
        <p14:section name="Restaurant Week" id="{CA026F3A-468F-9841-BD9A-B12FA60AF6AF}">
          <p14:sldIdLst>
            <p14:sldId id="402"/>
            <p14:sldId id="367"/>
            <p14:sldId id="369"/>
            <p14:sldId id="371"/>
          </p14:sldIdLst>
        </p14:section>
        <p14:section name="Social" id="{12263EB2-1D00-7242-9B7A-5B358B5BFCAA}">
          <p14:sldIdLst>
            <p14:sldId id="403"/>
            <p14:sldId id="391"/>
          </p14:sldIdLst>
        </p14:section>
        <p14:section name="Outlook" id="{1FEDBE10-9A75-0E40-A9E8-6984BE802B79}">
          <p14:sldIdLst>
            <p14:sldId id="376"/>
            <p14:sldId id="277"/>
          </p14:sldIdLst>
        </p14:section>
        <p14:section name="Appendix" id="{66E2F5CC-DBCB-3046-A9BC-29A1EADD79A9}">
          <p14:sldIdLst>
            <p14:sldId id="372"/>
            <p14:sldId id="373"/>
            <p14:sldId id="374"/>
            <p14:sldId id="387"/>
            <p14:sldId id="353"/>
            <p14:sldId id="388"/>
            <p14:sldId id="375"/>
            <p14:sldId id="37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A3C5"/>
    <a:srgbClr val="C7303D"/>
    <a:srgbClr val="73151C"/>
    <a:srgbClr val="D3D1CC"/>
    <a:srgbClr val="F0EFEE"/>
    <a:srgbClr val="A2D1E3"/>
    <a:srgbClr val="CF2034"/>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09" autoAdjust="0"/>
    <p:restoredTop sz="96517" autoAdjust="0"/>
  </p:normalViewPr>
  <p:slideViewPr>
    <p:cSldViewPr snapToGrid="0" snapToObjects="1">
      <p:cViewPr varScale="1">
        <p:scale>
          <a:sx n="114" d="100"/>
          <a:sy n="114" d="100"/>
        </p:scale>
        <p:origin x="-1672" y="-96"/>
      </p:cViewPr>
      <p:guideLst>
        <p:guide orient="horz" pos="2160"/>
        <p:guide pos="2880"/>
      </p:guideLst>
    </p:cSldViewPr>
  </p:slideViewPr>
  <p:outlineViewPr>
    <p:cViewPr>
      <p:scale>
        <a:sx n="33" d="100"/>
        <a:sy n="33" d="100"/>
      </p:scale>
      <p:origin x="0" y="20744"/>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63" Type="http://schemas.openxmlformats.org/officeDocument/2006/relationships/slide" Target="slides/slide61.xml"/><Relationship Id="rId64" Type="http://schemas.openxmlformats.org/officeDocument/2006/relationships/slide" Target="slides/slide62.xml"/><Relationship Id="rId65" Type="http://schemas.openxmlformats.org/officeDocument/2006/relationships/notesMaster" Target="notesMasters/notesMaster1.xml"/><Relationship Id="rId66" Type="http://schemas.openxmlformats.org/officeDocument/2006/relationships/handoutMaster" Target="handoutMasters/handoutMaster1.xml"/><Relationship Id="rId67" Type="http://schemas.openxmlformats.org/officeDocument/2006/relationships/printerSettings" Target="printerSettings/printerSettings1.bin"/><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slide" Target="slides/slide55.xml"/><Relationship Id="rId58" Type="http://schemas.openxmlformats.org/officeDocument/2006/relationships/slide" Target="slides/slide56.xml"/><Relationship Id="rId59" Type="http://schemas.openxmlformats.org/officeDocument/2006/relationships/slide" Target="slides/slide5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60" Type="http://schemas.openxmlformats.org/officeDocument/2006/relationships/slide" Target="slides/slide58.xml"/><Relationship Id="rId61" Type="http://schemas.openxmlformats.org/officeDocument/2006/relationships/slide" Target="slides/slide59.xml"/><Relationship Id="rId62" Type="http://schemas.openxmlformats.org/officeDocument/2006/relationships/slide" Target="slides/slide60.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3.xlsx" TargetMode="External"/><Relationship Id="rId2" Type="http://schemas.openxmlformats.org/officeDocument/2006/relationships/chartUserShapes" Target="../drawings/drawing1.xm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7.xml"/></Relationships>
</file>

<file path=ppt/charts/_rels/chart11.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8.xml"/></Relationships>
</file>

<file path=ppt/charts/_rels/chart12.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9.xml"/></Relationships>
</file>

<file path=ppt/charts/_rels/chart13.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14.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10.xml"/></Relationships>
</file>

<file path=ppt/charts/_rels/chart15.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16.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11.xml"/></Relationships>
</file>

<file path=ppt/charts/_rels/chart17.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3.xlsx" TargetMode="External"/><Relationship Id="rId2" Type="http://schemas.openxmlformats.org/officeDocument/2006/relationships/chartUserShapes" Target="../drawings/drawing12.xml"/></Relationships>
</file>

<file path=ppt/charts/_rels/chart18.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3.xlsx" TargetMode="External"/><Relationship Id="rId2" Type="http://schemas.openxmlformats.org/officeDocument/2006/relationships/chartUserShapes" Target="../drawings/drawing13.xml"/></Relationships>
</file>

<file path=ppt/charts/_rels/chart19.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3.xlsx" TargetMode="External"/><Relationship Id="rId2" Type="http://schemas.openxmlformats.org/officeDocument/2006/relationships/chartUserShapes" Target="../drawings/drawing14.xml"/></Relationships>
</file>

<file path=ppt/charts/_rels/chart2.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oleObject" Target="Macintosh%20HD:Users:sbensaou:Google%20Drive:CIA:CIA%20Reports:Marketing:Marketing%20Quarterly%20Recap:2015%20Q1%20Recap:Marketing%20Q1%202015%20Recap%20SB%20v3.xlsx" TargetMode="External"/></Relationships>
</file>

<file path=ppt/charts/_rels/chart20.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3.xlsx" TargetMode="External"/><Relationship Id="rId2" Type="http://schemas.openxmlformats.org/officeDocument/2006/relationships/chartUserShapes" Target="../drawings/drawing15.xml"/></Relationships>
</file>

<file path=ppt/charts/_rels/chart21.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16.xml"/></Relationships>
</file>

<file path=ppt/charts/_rels/chart22.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23.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17.xml"/></Relationships>
</file>

<file path=ppt/charts/_rels/chart24.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25.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18.xml"/></Relationships>
</file>

<file path=ppt/charts/_rels/chart26.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27.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19.xml"/></Relationships>
</file>

<file path=ppt/charts/_rels/chart28.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29.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20.xm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30.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21.xml"/></Relationships>
</file>

<file path=ppt/charts/_rels/chart31.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32.xml.rels><?xml version="1.0" encoding="UTF-8" standalone="yes"?>
<Relationships xmlns="http://schemas.openxmlformats.org/package/2006/relationships"><Relationship Id="rId1" Type="http://schemas.openxmlformats.org/officeDocument/2006/relationships/oleObject" Target="Macintosh%20HD:Users:sbensaou:Downloads:Q12015%20RW%20Monthly%20Dashboard%20RECAP.xlsx" TargetMode="External"/><Relationship Id="rId2" Type="http://schemas.openxmlformats.org/officeDocument/2006/relationships/chartUserShapes" Target="../drawings/drawing22.xml"/></Relationships>
</file>

<file path=ppt/charts/_rels/chart33.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34.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23.xm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2.xm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3.xm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3.xlsx" TargetMode="External"/><Relationship Id="rId2" Type="http://schemas.openxmlformats.org/officeDocument/2006/relationships/chartUserShapes" Target="../drawings/drawing4.xm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sbensaou:Downloads:Q12015%20RW%20Monthly%20Dashboard%20RECAP.xlsx" TargetMode="External"/><Relationship Id="rId2" Type="http://schemas.openxmlformats.org/officeDocument/2006/relationships/chartUserShapes" Target="../drawings/drawing5.xm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sbensaou:Google%20Drive:CIA:CIA%20Reports:Marketing:Marketing%20Quarterly%20Recap:2015%20Q1%20Recap:Marketing%20Q1%202015%20Recap%20SB%20v2.xlsx" TargetMode="External"/><Relationship Id="rId2" Type="http://schemas.openxmlformats.org/officeDocument/2006/relationships/chartUserShapes" Target="../drawings/drawing6.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17.8M Bookings in Q1 2015</a:t>
            </a:r>
          </a:p>
        </c:rich>
      </c:tx>
      <c:layout/>
      <c:overlay val="0"/>
    </c:title>
    <c:autoTitleDeleted val="0"/>
    <c:plotArea>
      <c:layout>
        <c:manualLayout>
          <c:layoutTarget val="inner"/>
          <c:xMode val="edge"/>
          <c:yMode val="edge"/>
          <c:x val="0.0328529108977456"/>
          <c:y val="0.205602147523642"/>
          <c:w val="0.836458880461654"/>
          <c:h val="0.711209633303026"/>
        </c:manualLayout>
      </c:layout>
      <c:ofPieChart>
        <c:ofPieType val="bar"/>
        <c:varyColors val="1"/>
        <c:ser>
          <c:idx val="0"/>
          <c:order val="0"/>
          <c:tx>
            <c:strRef>
              <c:f>EXEData!$C$54</c:f>
              <c:strCache>
                <c:ptCount val="1"/>
                <c:pt idx="0">
                  <c:v>Bookings</c:v>
                </c:pt>
              </c:strCache>
            </c:strRef>
          </c:tx>
          <c:dPt>
            <c:idx val="0"/>
            <c:bubble3D val="0"/>
            <c:spPr>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c:spPr>
          </c:dPt>
          <c:dPt>
            <c:idx val="1"/>
            <c:bubble3D val="0"/>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w="9525" cap="flat" cmpd="sng" algn="ctr">
                <a:solidFill>
                  <a:schemeClr val="accent3">
                    <a:shade val="95000"/>
                    <a:satMod val="105000"/>
                  </a:schemeClr>
                </a:solidFill>
                <a:prstDash val="solid"/>
              </a:ln>
              <a:effectLst>
                <a:outerShdw blurRad="40000" dist="23000" dir="5400000" rotWithShape="0">
                  <a:srgbClr val="000000">
                    <a:alpha val="35000"/>
                  </a:srgbClr>
                </a:outerShdw>
              </a:effectLst>
            </c:spPr>
          </c:dPt>
          <c:dPt>
            <c:idx val="2"/>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9525" cap="flat" cmpd="sng" algn="ctr">
                <a:solidFill>
                  <a:schemeClr val="accent2">
                    <a:shade val="95000"/>
                    <a:satMod val="105000"/>
                  </a:schemeClr>
                </a:solidFill>
                <a:prstDash val="solid"/>
              </a:ln>
              <a:effectLst>
                <a:outerShdw blurRad="40000" dist="23000" dir="5400000" rotWithShape="0">
                  <a:srgbClr val="000000">
                    <a:alpha val="35000"/>
                  </a:srgbClr>
                </a:outerShdw>
              </a:effectLst>
            </c:spPr>
          </c:dPt>
          <c:dPt>
            <c:idx val="4"/>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dPt>
          <c:dPt>
            <c:idx val="8"/>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c:spPr>
          </c:dPt>
          <c:dPt>
            <c:idx val="9"/>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c:spPr>
          </c:dPt>
          <c:dLbls>
            <c:dLbl>
              <c:idx val="0"/>
              <c:layout/>
              <c:tx>
                <c:strRef>
                  <c:f>EXEData!$F$55</c:f>
                  <c:strCache>
                    <c:ptCount val="1"/>
                    <c:pt idx="0">
                      <c:v>Non-Marketing_x000d_17.8M_x000d_71%</c:v>
                    </c:pt>
                  </c:strCache>
                </c:strRef>
              </c:tx>
              <c:showLegendKey val="0"/>
              <c:showVal val="0"/>
              <c:showCatName val="1"/>
              <c:showSerName val="0"/>
              <c:showPercent val="1"/>
              <c:showBubbleSize val="0"/>
            </c:dLbl>
            <c:dLbl>
              <c:idx val="1"/>
              <c:layout/>
              <c:tx>
                <c:strRef>
                  <c:f>EXEData!$F$56</c:f>
                  <c:strCache>
                    <c:ptCount val="1"/>
                    <c:pt idx="0">
                      <c:v>SEO
2.4M 34%</c:v>
                    </c:pt>
                  </c:strCache>
                </c:strRef>
              </c:tx>
              <c:showLegendKey val="0"/>
              <c:showVal val="0"/>
              <c:showCatName val="1"/>
              <c:showSerName val="0"/>
              <c:showPercent val="1"/>
              <c:showBubbleSize val="0"/>
            </c:dLbl>
            <c:dLbl>
              <c:idx val="2"/>
              <c:layout/>
              <c:tx>
                <c:strRef>
                  <c:f>EXEData!$F$57</c:f>
                  <c:strCache>
                    <c:ptCount val="1"/>
                    <c:pt idx="0">
                      <c:v>PPC
1.7M 23%</c:v>
                    </c:pt>
                  </c:strCache>
                </c:strRef>
              </c:tx>
              <c:showLegendKey val="0"/>
              <c:showVal val="0"/>
              <c:showCatName val="1"/>
              <c:showSerName val="0"/>
              <c:showPercent val="1"/>
              <c:showBubbleSize val="0"/>
            </c:dLbl>
            <c:dLbl>
              <c:idx val="3"/>
              <c:layout/>
              <c:tx>
                <c:strRef>
                  <c:f>EXEData!$F$58</c:f>
                  <c:strCache>
                    <c:ptCount val="1"/>
                    <c:pt idx="0">
                      <c:v>Affiliates
1.6M 23%</c:v>
                    </c:pt>
                  </c:strCache>
                </c:strRef>
              </c:tx>
              <c:showLegendKey val="0"/>
              <c:showVal val="0"/>
              <c:showCatName val="1"/>
              <c:showSerName val="0"/>
              <c:showPercent val="1"/>
              <c:showBubbleSize val="0"/>
            </c:dLbl>
            <c:dLbl>
              <c:idx val="4"/>
              <c:layout>
                <c:manualLayout>
                  <c:x val="-0.0014818460192477"/>
                  <c:y val="-0.017959197168449"/>
                </c:manualLayout>
              </c:layout>
              <c:tx>
                <c:strRef>
                  <c:f>EXEData!$F$59</c:f>
                  <c:strCache>
                    <c:ptCount val="1"/>
                    <c:pt idx="0">
                      <c:v>Email_x000d_0.6M 9%</c:v>
                    </c:pt>
                  </c:strCache>
                </c:strRef>
              </c:tx>
              <c:spPr/>
              <c:txPr>
                <a:bodyPr/>
                <a:lstStyle/>
                <a:p>
                  <a:pPr>
                    <a:defRPr sz="1000">
                      <a:solidFill>
                        <a:schemeClr val="accent1"/>
                      </a:solidFill>
                    </a:defRPr>
                  </a:pPr>
                  <a:endParaRPr lang="en-US"/>
                </a:p>
              </c:txPr>
              <c:showLegendKey val="0"/>
              <c:showVal val="0"/>
              <c:showCatName val="1"/>
              <c:showSerName val="0"/>
              <c:showPercent val="1"/>
              <c:showBubbleSize val="0"/>
            </c:dLbl>
            <c:dLbl>
              <c:idx val="5"/>
              <c:layout>
                <c:manualLayout>
                  <c:x val="-0.0014818460192477"/>
                  <c:y val="-0.001650251612912"/>
                </c:manualLayout>
              </c:layout>
              <c:tx>
                <c:rich>
                  <a:bodyPr/>
                  <a:lstStyle/>
                  <a:p>
                    <a:pPr>
                      <a:defRPr sz="1000">
                        <a:solidFill>
                          <a:schemeClr val="accent6"/>
                        </a:solidFill>
                      </a:defRPr>
                    </a:pPr>
                    <a:r>
                      <a:rPr lang="en-US" sz="1000">
                        <a:solidFill>
                          <a:schemeClr val="accent6"/>
                        </a:solidFill>
                      </a:rPr>
                      <a:t>Rest Week
0.2M 3%</a:t>
                    </a:r>
                  </a:p>
                </c:rich>
              </c:tx>
              <c:spPr/>
              <c:showLegendKey val="0"/>
              <c:showVal val="0"/>
              <c:showCatName val="1"/>
              <c:showSerName val="0"/>
              <c:showPercent val="1"/>
              <c:showBubbleSize val="0"/>
            </c:dLbl>
            <c:dLbl>
              <c:idx val="6"/>
              <c:layout>
                <c:manualLayout>
                  <c:x val="0.00296369203849529"/>
                  <c:y val="0.0315543101938647"/>
                </c:manualLayout>
              </c:layout>
              <c:tx>
                <c:strRef>
                  <c:f>EXEData!$F$61</c:f>
                  <c:strCache>
                    <c:ptCount val="1"/>
                    <c:pt idx="0">
                      <c:v>Display
0.2M 3%</c:v>
                    </c:pt>
                  </c:strCache>
                </c:strRef>
              </c:tx>
              <c:spPr/>
              <c:txPr>
                <a:bodyPr/>
                <a:lstStyle/>
                <a:p>
                  <a:pPr>
                    <a:defRPr sz="1000">
                      <a:solidFill>
                        <a:schemeClr val="accent1"/>
                      </a:solidFill>
                    </a:defRPr>
                  </a:pPr>
                  <a:endParaRPr lang="en-US"/>
                </a:p>
              </c:txPr>
              <c:dLblPos val="bestFit"/>
              <c:showLegendKey val="0"/>
              <c:showVal val="1"/>
              <c:showCatName val="0"/>
              <c:showSerName val="0"/>
              <c:showPercent val="0"/>
              <c:showBubbleSize val="0"/>
            </c:dLbl>
            <c:dLbl>
              <c:idx val="7"/>
              <c:layout>
                <c:manualLayout>
                  <c:x val="0.00444553805774278"/>
                  <c:y val="0.074022386907786"/>
                </c:manualLayout>
              </c:layout>
              <c:tx>
                <c:strRef>
                  <c:f>EXEData!$F$62</c:f>
                  <c:strCache>
                    <c:ptCount val="1"/>
                    <c:pt idx="0">
                      <c:v>Mobile
0.2M 3%</c:v>
                    </c:pt>
                  </c:strCache>
                </c:strRef>
              </c:tx>
              <c:spPr/>
              <c:txPr>
                <a:bodyPr/>
                <a:lstStyle/>
                <a:p>
                  <a:pPr>
                    <a:defRPr sz="1000">
                      <a:solidFill>
                        <a:schemeClr val="accent2"/>
                      </a:solidFill>
                    </a:defRPr>
                  </a:pPr>
                  <a:endParaRPr lang="en-US"/>
                </a:p>
              </c:txPr>
              <c:showLegendKey val="0"/>
              <c:showVal val="0"/>
              <c:showCatName val="1"/>
              <c:showSerName val="0"/>
              <c:showPercent val="1"/>
              <c:showBubbleSize val="0"/>
            </c:dLbl>
            <c:dLbl>
              <c:idx val="8"/>
              <c:delete val="1"/>
            </c:dLbl>
            <c:dLbl>
              <c:idx val="9"/>
              <c:layout/>
              <c:tx>
                <c:strRef>
                  <c:f>EXEData!$F$64</c:f>
                  <c:strCache>
                    <c:ptCount val="1"/>
                    <c:pt idx="0">
                      <c:v>Marketing_x000d_7.2M_x000d_29%</c:v>
                    </c:pt>
                  </c:strCache>
                </c:strRef>
              </c:tx>
              <c:showLegendKey val="0"/>
              <c:showVal val="0"/>
              <c:showCatName val="1"/>
              <c:showSerName val="0"/>
              <c:showPercent val="1"/>
              <c:showBubbleSize val="0"/>
            </c:dLbl>
            <c:showLegendKey val="0"/>
            <c:showVal val="0"/>
            <c:showCatName val="1"/>
            <c:showSerName val="0"/>
            <c:showPercent val="1"/>
            <c:showBubbleSize val="0"/>
            <c:showLeaderLines val="1"/>
          </c:dLbls>
          <c:cat>
            <c:strRef>
              <c:f>EXEData!$B$55:$B$63</c:f>
              <c:strCache>
                <c:ptCount val="9"/>
                <c:pt idx="0">
                  <c:v>Non-Marketing</c:v>
                </c:pt>
                <c:pt idx="1">
                  <c:v>SEO</c:v>
                </c:pt>
                <c:pt idx="2">
                  <c:v>PPC</c:v>
                </c:pt>
                <c:pt idx="3">
                  <c:v>Affiliates</c:v>
                </c:pt>
                <c:pt idx="4">
                  <c:v>Email</c:v>
                </c:pt>
                <c:pt idx="5">
                  <c:v>Restaurant Week</c:v>
                </c:pt>
                <c:pt idx="6">
                  <c:v>Display</c:v>
                </c:pt>
                <c:pt idx="7">
                  <c:v>Mobile</c:v>
                </c:pt>
                <c:pt idx="8">
                  <c:v>Social</c:v>
                </c:pt>
              </c:strCache>
            </c:strRef>
          </c:cat>
          <c:val>
            <c:numRef>
              <c:f>EXEData!$C$55:$C$63</c:f>
              <c:numCache>
                <c:formatCode>#,##0</c:formatCode>
                <c:ptCount val="9"/>
                <c:pt idx="0">
                  <c:v>1.777896E7</c:v>
                </c:pt>
                <c:pt idx="1">
                  <c:v>2.414894E6</c:v>
                </c:pt>
                <c:pt idx="2">
                  <c:v>1.662777E6</c:v>
                </c:pt>
                <c:pt idx="3">
                  <c:v>1.649834E6</c:v>
                </c:pt>
                <c:pt idx="4">
                  <c:v>625315.0</c:v>
                </c:pt>
                <c:pt idx="5">
                  <c:v>376264.0</c:v>
                </c:pt>
                <c:pt idx="6">
                  <c:v>179888.0</c:v>
                </c:pt>
                <c:pt idx="7">
                  <c:v>185502.0</c:v>
                </c:pt>
                <c:pt idx="8">
                  <c:v>18867.0</c:v>
                </c:pt>
              </c:numCache>
            </c:numRef>
          </c:val>
        </c:ser>
        <c:dLbls>
          <c:showLegendKey val="0"/>
          <c:showVal val="0"/>
          <c:showCatName val="1"/>
          <c:showSerName val="0"/>
          <c:showPercent val="1"/>
          <c:showBubbleSize val="0"/>
          <c:showLeaderLines val="1"/>
        </c:dLbls>
        <c:gapWidth val="100"/>
        <c:splitType val="pos"/>
        <c:splitPos val="8.0"/>
        <c:secondPieSize val="85"/>
        <c:serLines/>
      </c:ofPieChart>
    </c:plotArea>
    <c:legend>
      <c:legendPos val="t"/>
      <c:layout>
        <c:manualLayout>
          <c:xMode val="edge"/>
          <c:yMode val="edge"/>
          <c:x val="0.0550238927290002"/>
          <c:y val="0.0987070950568266"/>
          <c:w val="0.889952214542"/>
          <c:h val="0.0433262105095665"/>
        </c:manualLayou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Quarterly Bookings</a:t>
            </a:r>
          </a:p>
        </c:rich>
      </c:tx>
      <c:layout/>
      <c:overlay val="0"/>
    </c:title>
    <c:autoTitleDeleted val="0"/>
    <c:plotArea>
      <c:layout/>
      <c:barChart>
        <c:barDir val="col"/>
        <c:grouping val="stacked"/>
        <c:varyColors val="0"/>
        <c:ser>
          <c:idx val="1"/>
          <c:order val="0"/>
          <c:tx>
            <c:strRef>
              <c:f>PPCData!$B$57</c:f>
              <c:strCache>
                <c:ptCount val="1"/>
                <c:pt idx="0">
                  <c:v>NonBrand Bookings</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invertIfNegative val="0"/>
          <c:cat>
            <c:strRef>
              <c:f>PPCData!$C$55:$I$55</c:f>
              <c:strCache>
                <c:ptCount val="7"/>
                <c:pt idx="0">
                  <c:v>Q3 2013</c:v>
                </c:pt>
                <c:pt idx="1">
                  <c:v>Q4 2013</c:v>
                </c:pt>
                <c:pt idx="2">
                  <c:v>Q1 2014</c:v>
                </c:pt>
                <c:pt idx="3">
                  <c:v>Q2 2014</c:v>
                </c:pt>
                <c:pt idx="4">
                  <c:v>Q3 2014</c:v>
                </c:pt>
                <c:pt idx="5">
                  <c:v>Q4 2014</c:v>
                </c:pt>
                <c:pt idx="6">
                  <c:v>Q1 2015</c:v>
                </c:pt>
              </c:strCache>
            </c:strRef>
          </c:cat>
          <c:val>
            <c:numRef>
              <c:f>PPCData!$C$57:$I$57</c:f>
              <c:numCache>
                <c:formatCode>#,##0</c:formatCode>
                <c:ptCount val="7"/>
                <c:pt idx="0" formatCode="General">
                  <c:v>582.0</c:v>
                </c:pt>
                <c:pt idx="1">
                  <c:v>1944.0</c:v>
                </c:pt>
                <c:pt idx="2">
                  <c:v>1420.0</c:v>
                </c:pt>
                <c:pt idx="3">
                  <c:v>1512.0</c:v>
                </c:pt>
                <c:pt idx="4">
                  <c:v>1169.0</c:v>
                </c:pt>
                <c:pt idx="5">
                  <c:v>1829.0</c:v>
                </c:pt>
                <c:pt idx="6">
                  <c:v>5439.0</c:v>
                </c:pt>
              </c:numCache>
            </c:numRef>
          </c:val>
        </c:ser>
        <c:ser>
          <c:idx val="0"/>
          <c:order val="1"/>
          <c:tx>
            <c:strRef>
              <c:f>PPCData!$B$56</c:f>
              <c:strCache>
                <c:ptCount val="1"/>
                <c:pt idx="0">
                  <c:v>Brand Bookings</c:v>
                </c:pt>
              </c:strCache>
            </c:strRef>
          </c:tx>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atMod val="105000"/>
                </a:schemeClr>
              </a:solidFill>
              <a:prstDash val="solid"/>
            </a:ln>
            <a:effectLst>
              <a:outerShdw blurRad="40000" dist="20000" dir="5400000" rotWithShape="0">
                <a:srgbClr val="000000">
                  <a:alpha val="38000"/>
                </a:srgbClr>
              </a:outerShdw>
            </a:effectLst>
          </c:spPr>
          <c:invertIfNegative val="0"/>
          <c:cat>
            <c:strRef>
              <c:f>PPCData!$C$55:$I$55</c:f>
              <c:strCache>
                <c:ptCount val="7"/>
                <c:pt idx="0">
                  <c:v>Q3 2013</c:v>
                </c:pt>
                <c:pt idx="1">
                  <c:v>Q4 2013</c:v>
                </c:pt>
                <c:pt idx="2">
                  <c:v>Q1 2014</c:v>
                </c:pt>
                <c:pt idx="3">
                  <c:v>Q2 2014</c:v>
                </c:pt>
                <c:pt idx="4">
                  <c:v>Q3 2014</c:v>
                </c:pt>
                <c:pt idx="5">
                  <c:v>Q4 2014</c:v>
                </c:pt>
                <c:pt idx="6">
                  <c:v>Q1 2015</c:v>
                </c:pt>
              </c:strCache>
            </c:strRef>
          </c:cat>
          <c:val>
            <c:numRef>
              <c:f>PPCData!$C$56:$I$56</c:f>
              <c:numCache>
                <c:formatCode>#,##0</c:formatCode>
                <c:ptCount val="7"/>
                <c:pt idx="0" formatCode="General">
                  <c:v>267.0</c:v>
                </c:pt>
                <c:pt idx="1">
                  <c:v>2194.0</c:v>
                </c:pt>
                <c:pt idx="2">
                  <c:v>2549.0</c:v>
                </c:pt>
                <c:pt idx="3">
                  <c:v>2777.0</c:v>
                </c:pt>
                <c:pt idx="4">
                  <c:v>2226.0</c:v>
                </c:pt>
                <c:pt idx="5">
                  <c:v>2848.0</c:v>
                </c:pt>
                <c:pt idx="6">
                  <c:v>5142.0</c:v>
                </c:pt>
              </c:numCache>
            </c:numRef>
          </c:val>
        </c:ser>
        <c:ser>
          <c:idx val="2"/>
          <c:order val="2"/>
          <c:tx>
            <c:strRef>
              <c:f>PPCData!$B$58</c:f>
              <c:strCache>
                <c:ptCount val="1"/>
                <c:pt idx="0">
                  <c:v>Restaurants Bookings</c:v>
                </c:pt>
              </c:strCache>
            </c:strRef>
          </c:tx>
          <c:spPr>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c:spPr>
          <c:invertIfNegative val="0"/>
          <c:cat>
            <c:strRef>
              <c:f>PPCData!$C$55:$I$55</c:f>
              <c:strCache>
                <c:ptCount val="7"/>
                <c:pt idx="0">
                  <c:v>Q3 2013</c:v>
                </c:pt>
                <c:pt idx="1">
                  <c:v>Q4 2013</c:v>
                </c:pt>
                <c:pt idx="2">
                  <c:v>Q1 2014</c:v>
                </c:pt>
                <c:pt idx="3">
                  <c:v>Q2 2014</c:v>
                </c:pt>
                <c:pt idx="4">
                  <c:v>Q3 2014</c:v>
                </c:pt>
                <c:pt idx="5">
                  <c:v>Q4 2014</c:v>
                </c:pt>
                <c:pt idx="6">
                  <c:v>Q1 2015</c:v>
                </c:pt>
              </c:strCache>
            </c:strRef>
          </c:cat>
          <c:val>
            <c:numRef>
              <c:f>PPCData!$C$58:$I$58</c:f>
              <c:numCache>
                <c:formatCode>#,##0</c:formatCode>
                <c:ptCount val="7"/>
                <c:pt idx="0">
                  <c:v>5933.0</c:v>
                </c:pt>
                <c:pt idx="1">
                  <c:v>14282.0</c:v>
                </c:pt>
                <c:pt idx="2">
                  <c:v>12959.0</c:v>
                </c:pt>
                <c:pt idx="3">
                  <c:v>11123.0</c:v>
                </c:pt>
                <c:pt idx="4">
                  <c:v>9264.0</c:v>
                </c:pt>
                <c:pt idx="5">
                  <c:v>11612.0</c:v>
                </c:pt>
                <c:pt idx="6">
                  <c:v>27951.0</c:v>
                </c:pt>
              </c:numCache>
            </c:numRef>
          </c:val>
        </c:ser>
        <c:dLbls>
          <c:showLegendKey val="0"/>
          <c:showVal val="0"/>
          <c:showCatName val="0"/>
          <c:showSerName val="0"/>
          <c:showPercent val="0"/>
          <c:showBubbleSize val="0"/>
        </c:dLbls>
        <c:gapWidth val="150"/>
        <c:overlap val="100"/>
        <c:axId val="-2131509752"/>
        <c:axId val="-2131515272"/>
      </c:barChart>
      <c:lineChart>
        <c:grouping val="standard"/>
        <c:varyColors val="0"/>
        <c:ser>
          <c:idx val="3"/>
          <c:order val="3"/>
          <c:tx>
            <c:strRef>
              <c:f>PPCData!$B$68</c:f>
              <c:strCache>
                <c:ptCount val="1"/>
                <c:pt idx="0">
                  <c:v>NonBrand CPA</c:v>
                </c:pt>
              </c:strCache>
            </c:strRef>
          </c:tx>
          <c:spPr>
            <a:ln w="28575">
              <a:solidFill>
                <a:srgbClr val="0000FF"/>
              </a:solidFill>
            </a:ln>
          </c:spPr>
          <c:marker>
            <c:symbol val="circle"/>
            <c:size val="5"/>
            <c:spPr>
              <a:solidFill>
                <a:schemeClr val="bg1"/>
              </a:solidFill>
              <a:ln>
                <a:solidFill>
                  <a:srgbClr val="0000FF"/>
                </a:solidFill>
              </a:ln>
            </c:spPr>
          </c:marker>
          <c:dLbls>
            <c:dLbl>
              <c:idx val="2"/>
              <c:layout>
                <c:manualLayout>
                  <c:x val="-0.0454132988238468"/>
                  <c:y val="0.0409639252897336"/>
                </c:manualLayout>
              </c:layout>
              <c:dLblPos val="r"/>
              <c:showLegendKey val="0"/>
              <c:showVal val="1"/>
              <c:showCatName val="0"/>
              <c:showSerName val="0"/>
              <c:showPercent val="0"/>
              <c:showBubbleSize val="0"/>
            </c:dLbl>
            <c:dLbl>
              <c:idx val="5"/>
              <c:layout>
                <c:manualLayout>
                  <c:x val="-0.0431313741942175"/>
                  <c:y val="-0.0461933625607635"/>
                </c:manualLayout>
              </c:layout>
              <c:dLblPos val="r"/>
              <c:showLegendKey val="0"/>
              <c:showVal val="1"/>
              <c:showCatName val="0"/>
              <c:showSerName val="0"/>
              <c:showPercent val="0"/>
              <c:showBubbleSize val="0"/>
            </c:dLbl>
            <c:spPr>
              <a:noFill/>
              <a:ln>
                <a:noFill/>
              </a:ln>
            </c:spPr>
            <c:dLblPos val="t"/>
            <c:showLegendKey val="0"/>
            <c:showVal val="1"/>
            <c:showCatName val="0"/>
            <c:showSerName val="0"/>
            <c:showPercent val="0"/>
            <c:showBubbleSize val="0"/>
            <c:showLeaderLines val="0"/>
          </c:dLbls>
          <c:cat>
            <c:strRef>
              <c:f>PPCData!$C$55:$I$55</c:f>
              <c:strCache>
                <c:ptCount val="7"/>
                <c:pt idx="0">
                  <c:v>Q3 2013</c:v>
                </c:pt>
                <c:pt idx="1">
                  <c:v>Q4 2013</c:v>
                </c:pt>
                <c:pt idx="2">
                  <c:v>Q1 2014</c:v>
                </c:pt>
                <c:pt idx="3">
                  <c:v>Q2 2014</c:v>
                </c:pt>
                <c:pt idx="4">
                  <c:v>Q3 2014</c:v>
                </c:pt>
                <c:pt idx="5">
                  <c:v>Q4 2014</c:v>
                </c:pt>
                <c:pt idx="6">
                  <c:v>Q1 2015</c:v>
                </c:pt>
              </c:strCache>
            </c:strRef>
          </c:cat>
          <c:val>
            <c:numRef>
              <c:f>PPCData!$C$68:$I$68</c:f>
              <c:numCache>
                <c:formatCode>#,##0.00[$€-42E]</c:formatCode>
                <c:ptCount val="7"/>
                <c:pt idx="0">
                  <c:v>44.18</c:v>
                </c:pt>
                <c:pt idx="1">
                  <c:v>58.03</c:v>
                </c:pt>
                <c:pt idx="2">
                  <c:v>33.8</c:v>
                </c:pt>
                <c:pt idx="3">
                  <c:v>44.8</c:v>
                </c:pt>
                <c:pt idx="4">
                  <c:v>39.98</c:v>
                </c:pt>
                <c:pt idx="5">
                  <c:v>28.45</c:v>
                </c:pt>
                <c:pt idx="6">
                  <c:v>14.6</c:v>
                </c:pt>
              </c:numCache>
            </c:numRef>
          </c:val>
          <c:smooth val="0"/>
        </c:ser>
        <c:ser>
          <c:idx val="4"/>
          <c:order val="4"/>
          <c:tx>
            <c:strRef>
              <c:f>PPCData!$B$69</c:f>
              <c:strCache>
                <c:ptCount val="1"/>
                <c:pt idx="0">
                  <c:v>Combined CPA</c:v>
                </c:pt>
              </c:strCache>
            </c:strRef>
          </c:tx>
          <c:spPr>
            <a:ln w="28575" cmpd="sng">
              <a:solidFill>
                <a:schemeClr val="tx1">
                  <a:lumMod val="85000"/>
                  <a:lumOff val="15000"/>
                </a:schemeClr>
              </a:solidFill>
            </a:ln>
          </c:spPr>
          <c:marker>
            <c:symbol val="circle"/>
            <c:size val="5"/>
            <c:spPr>
              <a:solidFill>
                <a:schemeClr val="bg1"/>
              </a:solidFill>
              <a:ln w="9525" cmpd="sng">
                <a:solidFill>
                  <a:schemeClr val="tx1">
                    <a:lumMod val="85000"/>
                    <a:lumOff val="15000"/>
                  </a:schemeClr>
                </a:solidFill>
              </a:ln>
            </c:spPr>
          </c:marker>
          <c:dLbls>
            <c:dLbl>
              <c:idx val="2"/>
              <c:layout>
                <c:manualLayout>
                  <c:x val="-0.0408382414391197"/>
                  <c:y val="-0.0549342562050357"/>
                </c:manualLayout>
              </c:layout>
              <c:dLblPos val="r"/>
              <c:showLegendKey val="0"/>
              <c:showVal val="1"/>
              <c:showCatName val="0"/>
              <c:showSerName val="0"/>
              <c:showPercent val="0"/>
              <c:showBubbleSize val="0"/>
            </c:dLbl>
            <c:spPr>
              <a:noFill/>
              <a:ln>
                <a:noFill/>
              </a:ln>
            </c:spPr>
            <c:dLblPos val="t"/>
            <c:showLegendKey val="0"/>
            <c:showVal val="1"/>
            <c:showCatName val="0"/>
            <c:showSerName val="0"/>
            <c:showPercent val="0"/>
            <c:showBubbleSize val="0"/>
            <c:showLeaderLines val="0"/>
          </c:dLbls>
          <c:cat>
            <c:strRef>
              <c:f>PPCData!$C$55:$I$55</c:f>
              <c:strCache>
                <c:ptCount val="7"/>
                <c:pt idx="0">
                  <c:v>Q3 2013</c:v>
                </c:pt>
                <c:pt idx="1">
                  <c:v>Q4 2013</c:v>
                </c:pt>
                <c:pt idx="2">
                  <c:v>Q1 2014</c:v>
                </c:pt>
                <c:pt idx="3">
                  <c:v>Q2 2014</c:v>
                </c:pt>
                <c:pt idx="4">
                  <c:v>Q3 2014</c:v>
                </c:pt>
                <c:pt idx="5">
                  <c:v>Q4 2014</c:v>
                </c:pt>
                <c:pt idx="6">
                  <c:v>Q1 2015</c:v>
                </c:pt>
              </c:strCache>
            </c:strRef>
          </c:cat>
          <c:val>
            <c:numRef>
              <c:f>PPCData!$C$69:$I$69</c:f>
              <c:numCache>
                <c:formatCode>#,##0.00[$€-42E]</c:formatCode>
                <c:ptCount val="7"/>
                <c:pt idx="0">
                  <c:v>9.28</c:v>
                </c:pt>
                <c:pt idx="1">
                  <c:v>11.94</c:v>
                </c:pt>
                <c:pt idx="2">
                  <c:v>9.82</c:v>
                </c:pt>
                <c:pt idx="3">
                  <c:v>10.64</c:v>
                </c:pt>
                <c:pt idx="4">
                  <c:v>10.98</c:v>
                </c:pt>
                <c:pt idx="5">
                  <c:v>12.03</c:v>
                </c:pt>
                <c:pt idx="6">
                  <c:v>7.81</c:v>
                </c:pt>
              </c:numCache>
            </c:numRef>
          </c:val>
          <c:smooth val="0"/>
        </c:ser>
        <c:dLbls>
          <c:showLegendKey val="0"/>
          <c:showVal val="0"/>
          <c:showCatName val="0"/>
          <c:showSerName val="0"/>
          <c:showPercent val="0"/>
          <c:showBubbleSize val="0"/>
        </c:dLbls>
        <c:marker val="1"/>
        <c:smooth val="0"/>
        <c:axId val="-2131528440"/>
        <c:axId val="-2131523064"/>
      </c:lineChart>
      <c:catAx>
        <c:axId val="-2131509752"/>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1515272"/>
        <c:crosses val="autoZero"/>
        <c:auto val="1"/>
        <c:lblAlgn val="ctr"/>
        <c:lblOffset val="100"/>
        <c:noMultiLvlLbl val="0"/>
      </c:catAx>
      <c:valAx>
        <c:axId val="-2131515272"/>
        <c:scaling>
          <c:orientation val="minMax"/>
        </c:scaling>
        <c:delete val="0"/>
        <c:axPos val="l"/>
        <c:title>
          <c:tx>
            <c:rich>
              <a:bodyPr rot="-5400000" vert="horz"/>
              <a:lstStyle/>
              <a:p>
                <a:pPr>
                  <a:defRPr/>
                </a:pPr>
                <a:r>
                  <a:rPr lang="en-US"/>
                  <a:t>Bookings (k)</a:t>
                </a:r>
              </a:p>
            </c:rich>
          </c:tx>
          <c:layout/>
          <c:overlay val="0"/>
        </c:title>
        <c:numFmt formatCode="0&quot;k&quot;" sourceLinked="0"/>
        <c:majorTickMark val="out"/>
        <c:minorTickMark val="none"/>
        <c:tickLblPos val="nextTo"/>
        <c:crossAx val="-2131509752"/>
        <c:crosses val="autoZero"/>
        <c:crossBetween val="between"/>
        <c:dispUnits>
          <c:builtInUnit val="thousands"/>
        </c:dispUnits>
      </c:valAx>
      <c:valAx>
        <c:axId val="-2131523064"/>
        <c:scaling>
          <c:orientation val="minMax"/>
        </c:scaling>
        <c:delete val="0"/>
        <c:axPos val="r"/>
        <c:title>
          <c:tx>
            <c:rich>
              <a:bodyPr rot="-5400000" vert="horz"/>
              <a:lstStyle/>
              <a:p>
                <a:pPr>
                  <a:defRPr/>
                </a:pPr>
                <a:r>
                  <a:rPr lang="en-US"/>
                  <a:t>Cost Per Booking (€)</a:t>
                </a:r>
              </a:p>
            </c:rich>
          </c:tx>
          <c:layout/>
          <c:overlay val="0"/>
        </c:title>
        <c:numFmt formatCode="#,##0\ [$€-407]" sourceLinked="0"/>
        <c:majorTickMark val="out"/>
        <c:minorTickMark val="none"/>
        <c:tickLblPos val="nextTo"/>
        <c:crossAx val="-2131528440"/>
        <c:crosses val="max"/>
        <c:crossBetween val="between"/>
      </c:valAx>
      <c:catAx>
        <c:axId val="-2131528440"/>
        <c:scaling>
          <c:orientation val="minMax"/>
        </c:scaling>
        <c:delete val="1"/>
        <c:axPos val="b"/>
        <c:majorTickMark val="out"/>
        <c:minorTickMark val="none"/>
        <c:tickLblPos val="nextTo"/>
        <c:crossAx val="-2131523064"/>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Quarterly Bookings</a:t>
            </a:r>
          </a:p>
        </c:rich>
      </c:tx>
      <c:layout/>
      <c:overlay val="0"/>
    </c:title>
    <c:autoTitleDeleted val="0"/>
    <c:plotArea>
      <c:layout/>
      <c:barChart>
        <c:barDir val="col"/>
        <c:grouping val="stacked"/>
        <c:varyColors val="0"/>
        <c:ser>
          <c:idx val="0"/>
          <c:order val="0"/>
          <c:tx>
            <c:strRef>
              <c:f>PPCData!$B$73</c:f>
              <c:strCache>
                <c:ptCount val="1"/>
                <c:pt idx="0">
                  <c:v>NonBrand Bookings</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invertIfNegative val="0"/>
          <c:cat>
            <c:strRef>
              <c:f>PPCData!$C$71:$I$71</c:f>
              <c:strCache>
                <c:ptCount val="7"/>
                <c:pt idx="0">
                  <c:v>Q3 2013</c:v>
                </c:pt>
                <c:pt idx="1">
                  <c:v>Q4 2013</c:v>
                </c:pt>
                <c:pt idx="2">
                  <c:v>Q1 2014</c:v>
                </c:pt>
                <c:pt idx="3">
                  <c:v>Q2 2014</c:v>
                </c:pt>
                <c:pt idx="4">
                  <c:v>Q3 2014</c:v>
                </c:pt>
                <c:pt idx="5">
                  <c:v>Q4 2014</c:v>
                </c:pt>
                <c:pt idx="6">
                  <c:v>Q1 2015</c:v>
                </c:pt>
              </c:strCache>
            </c:strRef>
          </c:cat>
          <c:val>
            <c:numRef>
              <c:f>PPCData!$C$73:$I$73</c:f>
              <c:numCache>
                <c:formatCode>General</c:formatCode>
                <c:ptCount val="7"/>
                <c:pt idx="0">
                  <c:v>103.0</c:v>
                </c:pt>
                <c:pt idx="1">
                  <c:v>351.0</c:v>
                </c:pt>
                <c:pt idx="2">
                  <c:v>113.0</c:v>
                </c:pt>
                <c:pt idx="3">
                  <c:v>72.0</c:v>
                </c:pt>
                <c:pt idx="4">
                  <c:v>152.0</c:v>
                </c:pt>
                <c:pt idx="5">
                  <c:v>366.0</c:v>
                </c:pt>
                <c:pt idx="6">
                  <c:v>142.0</c:v>
                </c:pt>
              </c:numCache>
            </c:numRef>
          </c:val>
        </c:ser>
        <c:ser>
          <c:idx val="1"/>
          <c:order val="1"/>
          <c:tx>
            <c:strRef>
              <c:f>PPCData!$B$72</c:f>
              <c:strCache>
                <c:ptCount val="1"/>
                <c:pt idx="0">
                  <c:v>Brand Bookings</c:v>
                </c:pt>
              </c:strCache>
            </c:strRef>
          </c:tx>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atMod val="105000"/>
                </a:schemeClr>
              </a:solidFill>
              <a:prstDash val="solid"/>
            </a:ln>
            <a:effectLst>
              <a:outerShdw blurRad="40000" dist="20000" dir="5400000" rotWithShape="0">
                <a:srgbClr val="000000">
                  <a:alpha val="38000"/>
                </a:srgbClr>
              </a:outerShdw>
            </a:effectLst>
          </c:spPr>
          <c:invertIfNegative val="0"/>
          <c:cat>
            <c:strRef>
              <c:f>PPCData!$C$71:$I$71</c:f>
              <c:strCache>
                <c:ptCount val="7"/>
                <c:pt idx="0">
                  <c:v>Q3 2013</c:v>
                </c:pt>
                <c:pt idx="1">
                  <c:v>Q4 2013</c:v>
                </c:pt>
                <c:pt idx="2">
                  <c:v>Q1 2014</c:v>
                </c:pt>
                <c:pt idx="3">
                  <c:v>Q2 2014</c:v>
                </c:pt>
                <c:pt idx="4">
                  <c:v>Q3 2014</c:v>
                </c:pt>
                <c:pt idx="5">
                  <c:v>Q4 2014</c:v>
                </c:pt>
                <c:pt idx="6">
                  <c:v>Q1 2015</c:v>
                </c:pt>
              </c:strCache>
            </c:strRef>
          </c:cat>
          <c:val>
            <c:numRef>
              <c:f>PPCData!$C$72:$I$72</c:f>
              <c:numCache>
                <c:formatCode>#,##0</c:formatCode>
                <c:ptCount val="7"/>
                <c:pt idx="0" formatCode="General">
                  <c:v>224.0</c:v>
                </c:pt>
                <c:pt idx="1">
                  <c:v>1088.0</c:v>
                </c:pt>
                <c:pt idx="2">
                  <c:v>1087.0</c:v>
                </c:pt>
                <c:pt idx="3">
                  <c:v>1205.0</c:v>
                </c:pt>
                <c:pt idx="4">
                  <c:v>1052.0</c:v>
                </c:pt>
                <c:pt idx="5">
                  <c:v>1539.0</c:v>
                </c:pt>
                <c:pt idx="6">
                  <c:v>2175.0</c:v>
                </c:pt>
              </c:numCache>
            </c:numRef>
          </c:val>
        </c:ser>
        <c:ser>
          <c:idx val="2"/>
          <c:order val="2"/>
          <c:tx>
            <c:strRef>
              <c:f>PPCData!$B$74</c:f>
              <c:strCache>
                <c:ptCount val="1"/>
                <c:pt idx="0">
                  <c:v>Restaurants Bookings</c:v>
                </c:pt>
              </c:strCache>
            </c:strRef>
          </c:tx>
          <c:spPr>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c:spPr>
          <c:invertIfNegative val="0"/>
          <c:cat>
            <c:strRef>
              <c:f>PPCData!$C$71:$I$71</c:f>
              <c:strCache>
                <c:ptCount val="7"/>
                <c:pt idx="0">
                  <c:v>Q3 2013</c:v>
                </c:pt>
                <c:pt idx="1">
                  <c:v>Q4 2013</c:v>
                </c:pt>
                <c:pt idx="2">
                  <c:v>Q1 2014</c:v>
                </c:pt>
                <c:pt idx="3">
                  <c:v>Q2 2014</c:v>
                </c:pt>
                <c:pt idx="4">
                  <c:v>Q3 2014</c:v>
                </c:pt>
                <c:pt idx="5">
                  <c:v>Q4 2014</c:v>
                </c:pt>
                <c:pt idx="6">
                  <c:v>Q1 2015</c:v>
                </c:pt>
              </c:strCache>
            </c:strRef>
          </c:cat>
          <c:val>
            <c:numRef>
              <c:f>PPCData!$C$74:$I$74</c:f>
              <c:numCache>
                <c:formatCode>#,##0</c:formatCode>
                <c:ptCount val="7"/>
                <c:pt idx="0" formatCode="General">
                  <c:v>460.0</c:v>
                </c:pt>
                <c:pt idx="1">
                  <c:v>2250.0</c:v>
                </c:pt>
                <c:pt idx="2">
                  <c:v>2156.0</c:v>
                </c:pt>
                <c:pt idx="3">
                  <c:v>2580.0</c:v>
                </c:pt>
                <c:pt idx="4">
                  <c:v>2062.0</c:v>
                </c:pt>
                <c:pt idx="5">
                  <c:v>3321.0</c:v>
                </c:pt>
                <c:pt idx="6">
                  <c:v>7194.0</c:v>
                </c:pt>
              </c:numCache>
            </c:numRef>
          </c:val>
        </c:ser>
        <c:dLbls>
          <c:showLegendKey val="0"/>
          <c:showVal val="0"/>
          <c:showCatName val="0"/>
          <c:showSerName val="0"/>
          <c:showPercent val="0"/>
          <c:showBubbleSize val="0"/>
        </c:dLbls>
        <c:gapWidth val="150"/>
        <c:overlap val="100"/>
        <c:axId val="-2131601688"/>
        <c:axId val="-2131607208"/>
      </c:barChart>
      <c:lineChart>
        <c:grouping val="standard"/>
        <c:varyColors val="0"/>
        <c:ser>
          <c:idx val="3"/>
          <c:order val="3"/>
          <c:tx>
            <c:strRef>
              <c:f>PPCData!$B$84</c:f>
              <c:strCache>
                <c:ptCount val="1"/>
                <c:pt idx="0">
                  <c:v>NonBrand CPA</c:v>
                </c:pt>
              </c:strCache>
            </c:strRef>
          </c:tx>
          <c:spPr>
            <a:ln w="28575">
              <a:solidFill>
                <a:srgbClr val="0000FF"/>
              </a:solidFill>
            </a:ln>
          </c:spPr>
          <c:marker>
            <c:symbol val="circle"/>
            <c:size val="5"/>
            <c:spPr>
              <a:solidFill>
                <a:schemeClr val="bg1"/>
              </a:solidFill>
              <a:ln>
                <a:solidFill>
                  <a:srgbClr val="0000FF"/>
                </a:solidFill>
              </a:ln>
            </c:spPr>
          </c:marker>
          <c:dLbls>
            <c:dLbl>
              <c:idx val="1"/>
              <c:layout>
                <c:manualLayout>
                  <c:x val="-0.00968116571305848"/>
                  <c:y val="-0.0331349481871644"/>
                </c:manualLayout>
              </c:layout>
              <c:dLblPos val="r"/>
              <c:showLegendKey val="0"/>
              <c:showVal val="1"/>
              <c:showCatName val="0"/>
              <c:showSerName val="0"/>
              <c:showPercent val="0"/>
              <c:showBubbleSize val="0"/>
            </c:dLbl>
            <c:dLbl>
              <c:idx val="2"/>
              <c:layout>
                <c:manualLayout>
                  <c:x val="-0.0424486370522886"/>
                  <c:y val="-0.0375135194330532"/>
                </c:manualLayout>
              </c:layout>
              <c:dLblPos val="r"/>
              <c:showLegendKey val="0"/>
              <c:showVal val="1"/>
              <c:showCatName val="0"/>
              <c:showSerName val="0"/>
              <c:showPercent val="0"/>
              <c:showBubbleSize val="0"/>
            </c:dLbl>
            <c:dLbl>
              <c:idx val="3"/>
              <c:layout>
                <c:manualLayout>
                  <c:x val="-0.0541517555961744"/>
                  <c:y val="-0.0571141870068228"/>
                </c:manualLayout>
              </c:layout>
              <c:dLblPos val="r"/>
              <c:showLegendKey val="0"/>
              <c:showVal val="1"/>
              <c:showCatName val="0"/>
              <c:showSerName val="0"/>
              <c:showPercent val="0"/>
              <c:showBubbleSize val="0"/>
            </c:dLbl>
            <c:dLbl>
              <c:idx val="4"/>
              <c:layout>
                <c:manualLayout>
                  <c:x val="-0.0615635205766936"/>
                  <c:y val="-0.0374948097907387"/>
                </c:manualLayout>
              </c:layout>
              <c:dLblPos val="r"/>
              <c:showLegendKey val="0"/>
              <c:showVal val="1"/>
              <c:showCatName val="0"/>
              <c:showSerName val="0"/>
              <c:showPercent val="0"/>
              <c:showBubbleSize val="0"/>
            </c:dLbl>
            <c:spPr>
              <a:noFill/>
              <a:ln>
                <a:noFill/>
              </a:ln>
            </c:spPr>
            <c:dLblPos val="t"/>
            <c:showLegendKey val="0"/>
            <c:showVal val="1"/>
            <c:showCatName val="0"/>
            <c:showSerName val="0"/>
            <c:showPercent val="0"/>
            <c:showBubbleSize val="0"/>
            <c:showLeaderLines val="0"/>
          </c:dLbls>
          <c:cat>
            <c:strRef>
              <c:f>PPCData!$C$71:$I$71</c:f>
              <c:strCache>
                <c:ptCount val="7"/>
                <c:pt idx="0">
                  <c:v>Q3 2013</c:v>
                </c:pt>
                <c:pt idx="1">
                  <c:v>Q4 2013</c:v>
                </c:pt>
                <c:pt idx="2">
                  <c:v>Q1 2014</c:v>
                </c:pt>
                <c:pt idx="3">
                  <c:v>Q2 2014</c:v>
                </c:pt>
                <c:pt idx="4">
                  <c:v>Q3 2014</c:v>
                </c:pt>
                <c:pt idx="5">
                  <c:v>Q4 2014</c:v>
                </c:pt>
                <c:pt idx="6">
                  <c:v>Q1 2015</c:v>
                </c:pt>
              </c:strCache>
            </c:strRef>
          </c:cat>
          <c:val>
            <c:numRef>
              <c:f>PPCData!$C$84:$I$84</c:f>
              <c:numCache>
                <c:formatCode>[$¥-411]#,##0</c:formatCode>
                <c:ptCount val="7"/>
                <c:pt idx="0">
                  <c:v>7590.0</c:v>
                </c:pt>
                <c:pt idx="1">
                  <c:v>3001.0</c:v>
                </c:pt>
                <c:pt idx="2">
                  <c:v>2757.0</c:v>
                </c:pt>
                <c:pt idx="3">
                  <c:v>1565.0</c:v>
                </c:pt>
                <c:pt idx="4">
                  <c:v>4453.0</c:v>
                </c:pt>
                <c:pt idx="5">
                  <c:v>6993.0</c:v>
                </c:pt>
                <c:pt idx="6">
                  <c:v>4201.0</c:v>
                </c:pt>
              </c:numCache>
            </c:numRef>
          </c:val>
          <c:smooth val="0"/>
        </c:ser>
        <c:ser>
          <c:idx val="4"/>
          <c:order val="4"/>
          <c:tx>
            <c:strRef>
              <c:f>PPCData!$B$85</c:f>
              <c:strCache>
                <c:ptCount val="1"/>
                <c:pt idx="0">
                  <c:v>Combined CPA</c:v>
                </c:pt>
              </c:strCache>
            </c:strRef>
          </c:tx>
          <c:spPr>
            <a:ln w="28575" cmpd="sng">
              <a:solidFill>
                <a:schemeClr val="tx1">
                  <a:lumMod val="85000"/>
                  <a:lumOff val="15000"/>
                </a:schemeClr>
              </a:solidFill>
            </a:ln>
          </c:spPr>
          <c:marker>
            <c:symbol val="circle"/>
            <c:size val="5"/>
            <c:spPr>
              <a:solidFill>
                <a:schemeClr val="bg1"/>
              </a:solidFill>
              <a:ln w="9525" cmpd="sng">
                <a:solidFill>
                  <a:schemeClr val="tx1">
                    <a:lumMod val="85000"/>
                    <a:lumOff val="15000"/>
                  </a:schemeClr>
                </a:solidFill>
              </a:ln>
            </c:spPr>
          </c:marker>
          <c:dLbls>
            <c:dLbl>
              <c:idx val="2"/>
              <c:layout>
                <c:manualLayout>
                  <c:x val="-0.0408382414391196"/>
                  <c:y val="-0.0353148789889517"/>
                </c:manualLayout>
              </c:layout>
              <c:dLblPos val="r"/>
              <c:showLegendKey val="0"/>
              <c:showVal val="1"/>
              <c:showCatName val="0"/>
              <c:showSerName val="0"/>
              <c:showPercent val="0"/>
              <c:showBubbleSize val="0"/>
            </c:dLbl>
            <c:spPr>
              <a:noFill/>
              <a:ln>
                <a:noFill/>
              </a:ln>
            </c:spPr>
            <c:dLblPos val="t"/>
            <c:showLegendKey val="0"/>
            <c:showVal val="1"/>
            <c:showCatName val="0"/>
            <c:showSerName val="0"/>
            <c:showPercent val="0"/>
            <c:showBubbleSize val="0"/>
            <c:showLeaderLines val="0"/>
          </c:dLbls>
          <c:cat>
            <c:strRef>
              <c:f>PPCData!$C$71:$I$71</c:f>
              <c:strCache>
                <c:ptCount val="7"/>
                <c:pt idx="0">
                  <c:v>Q3 2013</c:v>
                </c:pt>
                <c:pt idx="1">
                  <c:v>Q4 2013</c:v>
                </c:pt>
                <c:pt idx="2">
                  <c:v>Q1 2014</c:v>
                </c:pt>
                <c:pt idx="3">
                  <c:v>Q2 2014</c:v>
                </c:pt>
                <c:pt idx="4">
                  <c:v>Q3 2014</c:v>
                </c:pt>
                <c:pt idx="5">
                  <c:v>Q4 2014</c:v>
                </c:pt>
                <c:pt idx="6">
                  <c:v>Q1 2015</c:v>
                </c:pt>
              </c:strCache>
            </c:strRef>
          </c:cat>
          <c:val>
            <c:numRef>
              <c:f>PPCData!$C$85:$I$85</c:f>
              <c:numCache>
                <c:formatCode>[$¥-411]#,##0</c:formatCode>
                <c:ptCount val="7"/>
                <c:pt idx="0">
                  <c:v>1800.0</c:v>
                </c:pt>
                <c:pt idx="1">
                  <c:v>1023.0</c:v>
                </c:pt>
                <c:pt idx="2">
                  <c:v>672.0</c:v>
                </c:pt>
                <c:pt idx="3">
                  <c:v>548.0</c:v>
                </c:pt>
                <c:pt idx="4">
                  <c:v>1361.0</c:v>
                </c:pt>
                <c:pt idx="5">
                  <c:v>1766.0</c:v>
                </c:pt>
                <c:pt idx="6">
                  <c:v>727.0</c:v>
                </c:pt>
              </c:numCache>
            </c:numRef>
          </c:val>
          <c:smooth val="0"/>
        </c:ser>
        <c:dLbls>
          <c:showLegendKey val="0"/>
          <c:showVal val="0"/>
          <c:showCatName val="0"/>
          <c:showSerName val="0"/>
          <c:showPercent val="0"/>
          <c:showBubbleSize val="0"/>
        </c:dLbls>
        <c:marker val="1"/>
        <c:smooth val="0"/>
        <c:axId val="-2131618120"/>
        <c:axId val="-2131612632"/>
      </c:lineChart>
      <c:catAx>
        <c:axId val="-2131601688"/>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1607208"/>
        <c:crosses val="autoZero"/>
        <c:auto val="1"/>
        <c:lblAlgn val="ctr"/>
        <c:lblOffset val="100"/>
        <c:noMultiLvlLbl val="0"/>
      </c:catAx>
      <c:valAx>
        <c:axId val="-2131607208"/>
        <c:scaling>
          <c:orientation val="minMax"/>
        </c:scaling>
        <c:delete val="0"/>
        <c:axPos val="l"/>
        <c:title>
          <c:tx>
            <c:rich>
              <a:bodyPr rot="-5400000" vert="horz"/>
              <a:lstStyle/>
              <a:p>
                <a:pPr>
                  <a:defRPr/>
                </a:pPr>
                <a:r>
                  <a:rPr lang="en-US"/>
                  <a:t>Bookings</a:t>
                </a:r>
              </a:p>
            </c:rich>
          </c:tx>
          <c:layout/>
          <c:overlay val="0"/>
        </c:title>
        <c:numFmt formatCode="#,##0" sourceLinked="0"/>
        <c:majorTickMark val="out"/>
        <c:minorTickMark val="none"/>
        <c:tickLblPos val="nextTo"/>
        <c:crossAx val="-2131601688"/>
        <c:crosses val="autoZero"/>
        <c:crossBetween val="between"/>
      </c:valAx>
      <c:valAx>
        <c:axId val="-2131612632"/>
        <c:scaling>
          <c:orientation val="minMax"/>
        </c:scaling>
        <c:delete val="0"/>
        <c:axPos val="r"/>
        <c:title>
          <c:tx>
            <c:rich>
              <a:bodyPr rot="-5400000" vert="horz"/>
              <a:lstStyle/>
              <a:p>
                <a:pPr>
                  <a:defRPr/>
                </a:pPr>
                <a:r>
                  <a:rPr lang="en-US"/>
                  <a:t>Cost Per Booking (¥)</a:t>
                </a:r>
              </a:p>
            </c:rich>
          </c:tx>
          <c:layout/>
          <c:overlay val="0"/>
        </c:title>
        <c:numFmt formatCode="[$¥-411]#,##0" sourceLinked="0"/>
        <c:majorTickMark val="out"/>
        <c:minorTickMark val="none"/>
        <c:tickLblPos val="nextTo"/>
        <c:crossAx val="-2131618120"/>
        <c:crosses val="max"/>
        <c:crossBetween val="between"/>
      </c:valAx>
      <c:catAx>
        <c:axId val="-2131618120"/>
        <c:scaling>
          <c:orientation val="minMax"/>
        </c:scaling>
        <c:delete val="1"/>
        <c:axPos val="b"/>
        <c:majorTickMark val="out"/>
        <c:minorTickMark val="none"/>
        <c:tickLblPos val="nextTo"/>
        <c:crossAx val="-2131612632"/>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Mobile </a:t>
            </a:r>
            <a:r>
              <a:rPr lang="en-US" baseline="0"/>
              <a:t>App Active User Penetration</a:t>
            </a:r>
            <a:endParaRPr lang="en-US"/>
          </a:p>
        </c:rich>
      </c:tx>
      <c:layout/>
      <c:overlay val="0"/>
    </c:title>
    <c:autoTitleDeleted val="0"/>
    <c:plotArea>
      <c:layout/>
      <c:barChart>
        <c:barDir val="bar"/>
        <c:grouping val="percentStacked"/>
        <c:varyColors val="0"/>
        <c:ser>
          <c:idx val="0"/>
          <c:order val="0"/>
          <c:tx>
            <c:strRef>
              <c:f>MOBData!$C$18</c:f>
              <c:strCache>
                <c:ptCount val="1"/>
                <c:pt idx="0">
                  <c:v>Mobile App Users</c:v>
                </c:pt>
              </c:strCache>
            </c:strRef>
          </c:tx>
          <c:invertIfNegative val="0"/>
          <c:dLbls>
            <c:dLbl>
              <c:idx val="0"/>
              <c:layout/>
              <c:tx>
                <c:strRef>
                  <c:f>MOBData!$H$19</c:f>
                  <c:strCache>
                    <c:ptCount val="1"/>
                    <c:pt idx="0">
                      <c:v>3.0M 13%</c:v>
                    </c:pt>
                  </c:strCache>
                </c:strRef>
              </c:tx>
              <c:showLegendKey val="0"/>
              <c:showVal val="1"/>
              <c:showCatName val="0"/>
              <c:showSerName val="0"/>
              <c:showPercent val="0"/>
              <c:showBubbleSize val="0"/>
            </c:dLbl>
            <c:dLbl>
              <c:idx val="1"/>
              <c:layout/>
              <c:tx>
                <c:strRef>
                  <c:f>MOBData!$H$20</c:f>
                  <c:strCache>
                    <c:ptCount val="1"/>
                    <c:pt idx="0">
                      <c:v>2.9M 15%</c:v>
                    </c:pt>
                  </c:strCache>
                </c:strRef>
              </c:tx>
              <c:showLegendKey val="0"/>
              <c:showVal val="1"/>
              <c:showCatName val="0"/>
              <c:showSerName val="0"/>
              <c:showPercent val="0"/>
              <c:showBubbleSize val="0"/>
            </c:dLbl>
            <c:spPr>
              <a:noFill/>
              <a:ln>
                <a:noFill/>
              </a:ln>
            </c:spPr>
            <c:txPr>
              <a:bodyPr/>
              <a:lstStyle/>
              <a:p>
                <a:pPr>
                  <a:defRPr b="0">
                    <a:solidFill>
                      <a:schemeClr val="tx1"/>
                    </a:solidFill>
                  </a:defRPr>
                </a:pPr>
                <a:endParaRPr lang="en-US"/>
              </a:p>
            </c:txPr>
            <c:showLegendKey val="0"/>
            <c:showVal val="1"/>
            <c:showCatName val="0"/>
            <c:showSerName val="0"/>
            <c:showPercent val="0"/>
            <c:showBubbleSize val="0"/>
            <c:showLeaderLines val="0"/>
          </c:dLbls>
          <c:cat>
            <c:strRef>
              <c:f>MOBData!$B$19:$B$23</c:f>
              <c:strCache>
                <c:ptCount val="5"/>
                <c:pt idx="0">
                  <c:v>Global</c:v>
                </c:pt>
                <c:pt idx="1">
                  <c:v>NAM</c:v>
                </c:pt>
                <c:pt idx="2">
                  <c:v>UK</c:v>
                </c:pt>
                <c:pt idx="3">
                  <c:v>DE</c:v>
                </c:pt>
                <c:pt idx="4">
                  <c:v>JP</c:v>
                </c:pt>
              </c:strCache>
            </c:strRef>
          </c:cat>
          <c:val>
            <c:numRef>
              <c:f>MOBData!$C$19:$C$23</c:f>
              <c:numCache>
                <c:formatCode>0%</c:formatCode>
                <c:ptCount val="5"/>
                <c:pt idx="0">
                  <c:v>0.1317</c:v>
                </c:pt>
                <c:pt idx="1">
                  <c:v>0.1507</c:v>
                </c:pt>
                <c:pt idx="2">
                  <c:v>0.0398</c:v>
                </c:pt>
                <c:pt idx="3">
                  <c:v>0.0185</c:v>
                </c:pt>
                <c:pt idx="4">
                  <c:v>0.0167</c:v>
                </c:pt>
              </c:numCache>
            </c:numRef>
          </c:val>
        </c:ser>
        <c:ser>
          <c:idx val="1"/>
          <c:order val="1"/>
          <c:tx>
            <c:strRef>
              <c:f>MOBData!$D$18</c:f>
              <c:strCache>
                <c:ptCount val="1"/>
                <c:pt idx="0">
                  <c:v>Non-Mobile App Users</c:v>
                </c:pt>
              </c:strCache>
            </c:strRef>
          </c:tx>
          <c:spPr>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c:spPr>
          <c:invertIfNegative val="0"/>
          <c:dLbls>
            <c:dLbl>
              <c:idx val="0"/>
              <c:layout/>
              <c:tx>
                <c:strRef>
                  <c:f>MOBData!$I$19</c:f>
                  <c:strCache>
                    <c:ptCount val="1"/>
                    <c:pt idx="0">
                      <c:v>19.9M 87%</c:v>
                    </c:pt>
                  </c:strCache>
                </c:strRef>
              </c:tx>
              <c:showLegendKey val="0"/>
              <c:showVal val="1"/>
              <c:showCatName val="0"/>
              <c:showSerName val="0"/>
              <c:showPercent val="0"/>
              <c:showBubbleSize val="0"/>
            </c:dLbl>
            <c:dLbl>
              <c:idx val="1"/>
              <c:layout/>
              <c:tx>
                <c:strRef>
                  <c:f>MOBData!$I$20</c:f>
                  <c:strCache>
                    <c:ptCount val="1"/>
                    <c:pt idx="0">
                      <c:v>16.3M 85%</c:v>
                    </c:pt>
                  </c:strCache>
                </c:strRef>
              </c:tx>
              <c:showLegendKey val="0"/>
              <c:showVal val="1"/>
              <c:showCatName val="0"/>
              <c:showSerName val="0"/>
              <c:showPercent val="0"/>
              <c:showBubbleSize val="0"/>
            </c:dLbl>
            <c:spPr>
              <a:noFill/>
              <a:ln>
                <a:noFill/>
              </a:ln>
            </c:spPr>
            <c:txPr>
              <a:bodyPr/>
              <a:lstStyle/>
              <a:p>
                <a:pPr>
                  <a:defRPr b="0"/>
                </a:pPr>
                <a:endParaRPr lang="en-US"/>
              </a:p>
            </c:txPr>
            <c:showLegendKey val="0"/>
            <c:showVal val="1"/>
            <c:showCatName val="0"/>
            <c:showSerName val="0"/>
            <c:showPercent val="0"/>
            <c:showBubbleSize val="0"/>
            <c:showLeaderLines val="0"/>
          </c:dLbls>
          <c:cat>
            <c:strRef>
              <c:f>MOBData!$B$19:$B$23</c:f>
              <c:strCache>
                <c:ptCount val="5"/>
                <c:pt idx="0">
                  <c:v>Global</c:v>
                </c:pt>
                <c:pt idx="1">
                  <c:v>NAM</c:v>
                </c:pt>
                <c:pt idx="2">
                  <c:v>UK</c:v>
                </c:pt>
                <c:pt idx="3">
                  <c:v>DE</c:v>
                </c:pt>
                <c:pt idx="4">
                  <c:v>JP</c:v>
                </c:pt>
              </c:strCache>
            </c:strRef>
          </c:cat>
          <c:val>
            <c:numRef>
              <c:f>MOBData!$D$19:$D$23</c:f>
              <c:numCache>
                <c:formatCode>0%</c:formatCode>
                <c:ptCount val="5"/>
                <c:pt idx="0">
                  <c:v>0.868269774473526</c:v>
                </c:pt>
                <c:pt idx="1">
                  <c:v>0.849254503673715</c:v>
                </c:pt>
                <c:pt idx="2">
                  <c:v>0.96020173892202</c:v>
                </c:pt>
                <c:pt idx="3">
                  <c:v>0.9815440499269</c:v>
                </c:pt>
                <c:pt idx="4">
                  <c:v>0.9833216704736</c:v>
                </c:pt>
              </c:numCache>
            </c:numRef>
          </c:val>
        </c:ser>
        <c:dLbls>
          <c:showLegendKey val="0"/>
          <c:showVal val="1"/>
          <c:showCatName val="0"/>
          <c:showSerName val="0"/>
          <c:showPercent val="0"/>
          <c:showBubbleSize val="0"/>
        </c:dLbls>
        <c:gapWidth val="150"/>
        <c:overlap val="100"/>
        <c:axId val="-2133312840"/>
        <c:axId val="-2133309864"/>
      </c:barChart>
      <c:catAx>
        <c:axId val="-2133312840"/>
        <c:scaling>
          <c:orientation val="maxMin"/>
        </c:scaling>
        <c:delete val="0"/>
        <c:axPos val="l"/>
        <c:majorTickMark val="out"/>
        <c:minorTickMark val="none"/>
        <c:tickLblPos val="nextTo"/>
        <c:crossAx val="-2133309864"/>
        <c:crosses val="autoZero"/>
        <c:auto val="1"/>
        <c:lblAlgn val="ctr"/>
        <c:lblOffset val="100"/>
        <c:noMultiLvlLbl val="0"/>
      </c:catAx>
      <c:valAx>
        <c:axId val="-2133309864"/>
        <c:scaling>
          <c:orientation val="minMax"/>
        </c:scaling>
        <c:delete val="0"/>
        <c:axPos val="b"/>
        <c:title>
          <c:tx>
            <c:rich>
              <a:bodyPr/>
              <a:lstStyle/>
              <a:p>
                <a:pPr>
                  <a:defRPr/>
                </a:pPr>
                <a:r>
                  <a:rPr lang="en-US"/>
                  <a:t>Mobile App vs. Non-Mobile App Users (%)</a:t>
                </a:r>
              </a:p>
            </c:rich>
          </c:tx>
          <c:layout/>
          <c:overlay val="0"/>
        </c:title>
        <c:numFmt formatCode="0%" sourceLinked="1"/>
        <c:majorTickMark val="out"/>
        <c:minorTickMark val="none"/>
        <c:tickLblPos val="nextTo"/>
        <c:crossAx val="-2133312840"/>
        <c:crosses val="max"/>
        <c:crossBetween val="between"/>
      </c:val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NAM - Mobile App Installs Distribution</a:t>
            </a:r>
          </a:p>
        </c:rich>
      </c:tx>
      <c:layout/>
      <c:overlay val="0"/>
    </c:title>
    <c:autoTitleDeleted val="0"/>
    <c:plotArea>
      <c:layout/>
      <c:barChart>
        <c:barDir val="col"/>
        <c:grouping val="stacked"/>
        <c:varyColors val="0"/>
        <c:ser>
          <c:idx val="3"/>
          <c:order val="0"/>
          <c:tx>
            <c:strRef>
              <c:f>MOBData!$B$37</c:f>
              <c:strCache>
                <c:ptCount val="1"/>
                <c:pt idx="0">
                  <c:v>Organic</c:v>
                </c:pt>
              </c:strCache>
            </c:strRef>
          </c:tx>
          <c:spPr>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c:spPr>
          <c:invertIfNegative val="0"/>
          <c:dLbls>
            <c:dLbl>
              <c:idx val="0"/>
              <c:layout/>
              <c:tx>
                <c:strRef>
                  <c:f>MOBData!$J$37</c:f>
                  <c:strCache>
                    <c:ptCount val="1"/>
                    <c:pt idx="0">
                      <c:v>78%</c:v>
                    </c:pt>
                  </c:strCache>
                </c:strRef>
              </c:tx>
              <c:showLegendKey val="0"/>
              <c:showVal val="1"/>
              <c:showCatName val="0"/>
              <c:showSerName val="0"/>
              <c:showPercent val="0"/>
              <c:showBubbleSize val="0"/>
            </c:dLbl>
            <c:dLbl>
              <c:idx val="1"/>
              <c:layout/>
              <c:tx>
                <c:strRef>
                  <c:f>MOBData!$K$37</c:f>
                  <c:strCache>
                    <c:ptCount val="1"/>
                    <c:pt idx="0">
                      <c:v>72%</c:v>
                    </c:pt>
                  </c:strCache>
                </c:strRef>
              </c:tx>
              <c:showLegendKey val="0"/>
              <c:showVal val="1"/>
              <c:showCatName val="0"/>
              <c:showSerName val="0"/>
              <c:showPercent val="0"/>
              <c:showBubbleSize val="0"/>
            </c:dLbl>
            <c:dLbl>
              <c:idx val="2"/>
              <c:layout/>
              <c:tx>
                <c:strRef>
                  <c:f>MOBData!$L$37</c:f>
                  <c:strCache>
                    <c:ptCount val="1"/>
                    <c:pt idx="0">
                      <c:v>76%</c:v>
                    </c:pt>
                  </c:strCache>
                </c:strRef>
              </c:tx>
              <c:showLegendKey val="0"/>
              <c:showVal val="1"/>
              <c:showCatName val="0"/>
              <c:showSerName val="0"/>
              <c:showPercent val="0"/>
              <c:showBubbleSize val="0"/>
            </c:dLbl>
            <c:dLbl>
              <c:idx val="3"/>
              <c:layout/>
              <c:tx>
                <c:strRef>
                  <c:f>MOBData!$M$37</c:f>
                  <c:strCache>
                    <c:ptCount val="1"/>
                    <c:pt idx="0">
                      <c:v>84%</c:v>
                    </c:pt>
                  </c:strCache>
                </c:strRef>
              </c:tx>
              <c:showLegendKey val="0"/>
              <c:showVal val="1"/>
              <c:showCatName val="0"/>
              <c:showSerName val="0"/>
              <c:showPercent val="0"/>
              <c:showBubbleSize val="0"/>
            </c:dLbl>
            <c:dLbl>
              <c:idx val="4"/>
              <c:layout/>
              <c:tx>
                <c:strRef>
                  <c:f>MOBData!$N$37</c:f>
                  <c:strCache>
                    <c:ptCount val="1"/>
                    <c:pt idx="0">
                      <c:v>84%</c:v>
                    </c:pt>
                  </c:strCache>
                </c:strRef>
              </c:tx>
              <c:showLegendKey val="0"/>
              <c:showVal val="1"/>
              <c:showCatName val="0"/>
              <c:showSerName val="0"/>
              <c:showPercent val="0"/>
              <c:showBubbleSize val="0"/>
            </c:dLbl>
            <c:dLbl>
              <c:idx val="5"/>
              <c:tx>
                <c:strRef>
                  <c:f>MOBData!$N$37</c:f>
                  <c:strCache>
                    <c:ptCount val="1"/>
                    <c:pt idx="0">
                      <c:v>84%</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MOBData!$D$33:$H$33</c:f>
              <c:strCache>
                <c:ptCount val="5"/>
                <c:pt idx="0">
                  <c:v>Q1 2014</c:v>
                </c:pt>
                <c:pt idx="1">
                  <c:v>Q2 2014</c:v>
                </c:pt>
                <c:pt idx="2">
                  <c:v>Q3 2014</c:v>
                </c:pt>
                <c:pt idx="3">
                  <c:v>Q4 2014</c:v>
                </c:pt>
                <c:pt idx="4">
                  <c:v>Q1 2015</c:v>
                </c:pt>
              </c:strCache>
            </c:strRef>
          </c:cat>
          <c:val>
            <c:numRef>
              <c:f>MOBData!$D$37:$H$37</c:f>
              <c:numCache>
                <c:formatCode>#,##0</c:formatCode>
                <c:ptCount val="5"/>
                <c:pt idx="0">
                  <c:v>1.034056E6</c:v>
                </c:pt>
                <c:pt idx="1">
                  <c:v>831873.0</c:v>
                </c:pt>
                <c:pt idx="2">
                  <c:v>768670.0</c:v>
                </c:pt>
                <c:pt idx="3">
                  <c:v>993020.0</c:v>
                </c:pt>
                <c:pt idx="4">
                  <c:v>1.059198E6</c:v>
                </c:pt>
              </c:numCache>
            </c:numRef>
          </c:val>
        </c:ser>
        <c:ser>
          <c:idx val="0"/>
          <c:order val="1"/>
          <c:tx>
            <c:strRef>
              <c:f>MOBData!$B$34</c:f>
              <c:strCache>
                <c:ptCount val="1"/>
                <c:pt idx="0">
                  <c:v>Mobile App Acquisition</c:v>
                </c:pt>
              </c:strCache>
            </c:strRef>
          </c:tx>
          <c:invertIfNegative val="0"/>
          <c:dLbls>
            <c:dLbl>
              <c:idx val="0"/>
              <c:layout/>
              <c:tx>
                <c:strRef>
                  <c:f>MOBData!$J$34</c:f>
                  <c:strCache>
                    <c:ptCount val="1"/>
                    <c:pt idx="0">
                      <c:v>10%</c:v>
                    </c:pt>
                  </c:strCache>
                </c:strRef>
              </c:tx>
              <c:showLegendKey val="0"/>
              <c:showVal val="1"/>
              <c:showCatName val="0"/>
              <c:showSerName val="0"/>
              <c:showPercent val="0"/>
              <c:showBubbleSize val="0"/>
            </c:dLbl>
            <c:dLbl>
              <c:idx val="1"/>
              <c:layout/>
              <c:tx>
                <c:strRef>
                  <c:f>MOBData!$K$34</c:f>
                  <c:strCache>
                    <c:ptCount val="1"/>
                    <c:pt idx="0">
                      <c:v>11%</c:v>
                    </c:pt>
                  </c:strCache>
                </c:strRef>
              </c:tx>
              <c:showLegendKey val="0"/>
              <c:showVal val="1"/>
              <c:showCatName val="0"/>
              <c:showSerName val="0"/>
              <c:showPercent val="0"/>
              <c:showBubbleSize val="0"/>
            </c:dLbl>
            <c:dLbl>
              <c:idx val="2"/>
              <c:layout/>
              <c:tx>
                <c:strRef>
                  <c:f>MOBData!$L$34</c:f>
                  <c:strCache>
                    <c:ptCount val="1"/>
                    <c:pt idx="0">
                      <c:v>16%</c:v>
                    </c:pt>
                  </c:strCache>
                </c:strRef>
              </c:tx>
              <c:showLegendKey val="0"/>
              <c:showVal val="1"/>
              <c:showCatName val="0"/>
              <c:showSerName val="0"/>
              <c:showPercent val="0"/>
              <c:showBubbleSize val="0"/>
            </c:dLbl>
            <c:dLbl>
              <c:idx val="3"/>
              <c:layout/>
              <c:tx>
                <c:strRef>
                  <c:f>MOBData!$M$34</c:f>
                  <c:strCache>
                    <c:ptCount val="1"/>
                    <c:pt idx="0">
                      <c:v>11%</c:v>
                    </c:pt>
                  </c:strCache>
                </c:strRef>
              </c:tx>
              <c:showLegendKey val="0"/>
              <c:showVal val="1"/>
              <c:showCatName val="0"/>
              <c:showSerName val="0"/>
              <c:showPercent val="0"/>
              <c:showBubbleSize val="0"/>
            </c:dLbl>
            <c:dLbl>
              <c:idx val="4"/>
              <c:layout/>
              <c:tx>
                <c:strRef>
                  <c:f>MOBData!$N$34</c:f>
                  <c:strCache>
                    <c:ptCount val="1"/>
                    <c:pt idx="0">
                      <c:v>10%</c:v>
                    </c:pt>
                  </c:strCache>
                </c:strRef>
              </c:tx>
              <c:showLegendKey val="0"/>
              <c:showVal val="1"/>
              <c:showCatName val="0"/>
              <c:showSerName val="0"/>
              <c:showPercent val="0"/>
              <c:showBubbleSize val="0"/>
            </c:dLbl>
            <c:dLbl>
              <c:idx val="5"/>
              <c:tx>
                <c:strRef>
                  <c:f>MOBData!$N$34</c:f>
                  <c:strCache>
                    <c:ptCount val="1"/>
                    <c:pt idx="0">
                      <c:v>10%</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MOBData!$D$33:$H$33</c:f>
              <c:strCache>
                <c:ptCount val="5"/>
                <c:pt idx="0">
                  <c:v>Q1 2014</c:v>
                </c:pt>
                <c:pt idx="1">
                  <c:v>Q2 2014</c:v>
                </c:pt>
                <c:pt idx="2">
                  <c:v>Q3 2014</c:v>
                </c:pt>
                <c:pt idx="3">
                  <c:v>Q4 2014</c:v>
                </c:pt>
                <c:pt idx="4">
                  <c:v>Q1 2015</c:v>
                </c:pt>
              </c:strCache>
            </c:strRef>
          </c:cat>
          <c:val>
            <c:numRef>
              <c:f>MOBData!$D$34:$H$34</c:f>
              <c:numCache>
                <c:formatCode>#,##0</c:formatCode>
                <c:ptCount val="5"/>
                <c:pt idx="0">
                  <c:v>136140.0</c:v>
                </c:pt>
                <c:pt idx="1">
                  <c:v>130765.0</c:v>
                </c:pt>
                <c:pt idx="2">
                  <c:v>159582.0</c:v>
                </c:pt>
                <c:pt idx="3">
                  <c:v>132800.0</c:v>
                </c:pt>
                <c:pt idx="4">
                  <c:v>127900.0</c:v>
                </c:pt>
              </c:numCache>
            </c:numRef>
          </c:val>
        </c:ser>
        <c:ser>
          <c:idx val="1"/>
          <c:order val="2"/>
          <c:tx>
            <c:strRef>
              <c:f>MOBData!$B$35</c:f>
              <c:strCache>
                <c:ptCount val="1"/>
                <c:pt idx="0">
                  <c:v>Smart Banner</c:v>
                </c:pt>
              </c:strCache>
            </c:strRef>
          </c:tx>
          <c:invertIfNegative val="0"/>
          <c:dLbls>
            <c:dLbl>
              <c:idx val="0"/>
              <c:layout/>
              <c:tx>
                <c:strRef>
                  <c:f>MOBData!$J$35</c:f>
                  <c:strCache>
                    <c:ptCount val="1"/>
                    <c:pt idx="0">
                      <c:v>9%</c:v>
                    </c:pt>
                  </c:strCache>
                </c:strRef>
              </c:tx>
              <c:showLegendKey val="0"/>
              <c:showVal val="1"/>
              <c:showCatName val="0"/>
              <c:showSerName val="0"/>
              <c:showPercent val="0"/>
              <c:showBubbleSize val="0"/>
            </c:dLbl>
            <c:dLbl>
              <c:idx val="1"/>
              <c:layout/>
              <c:tx>
                <c:strRef>
                  <c:f>MOBData!$K$35</c:f>
                  <c:strCache>
                    <c:ptCount val="1"/>
                    <c:pt idx="0">
                      <c:v>13%</c:v>
                    </c:pt>
                  </c:strCache>
                </c:strRef>
              </c:tx>
              <c:showLegendKey val="0"/>
              <c:showVal val="1"/>
              <c:showCatName val="0"/>
              <c:showSerName val="0"/>
              <c:showPercent val="0"/>
              <c:showBubbleSize val="0"/>
            </c:dLbl>
            <c:dLbl>
              <c:idx val="2"/>
              <c:layout/>
              <c:tx>
                <c:strRef>
                  <c:f>MOBData!$L$35</c:f>
                  <c:strCache>
                    <c:ptCount val="1"/>
                    <c:pt idx="0">
                      <c:v>6%</c:v>
                    </c:pt>
                  </c:strCache>
                </c:strRef>
              </c:tx>
              <c:showLegendKey val="0"/>
              <c:showVal val="1"/>
              <c:showCatName val="0"/>
              <c:showSerName val="0"/>
              <c:showPercent val="0"/>
              <c:showBubbleSize val="0"/>
            </c:dLbl>
            <c:dLbl>
              <c:idx val="3"/>
              <c:layout/>
              <c:tx>
                <c:strRef>
                  <c:f>MOBData!$M$35</c:f>
                  <c:strCache>
                    <c:ptCount val="1"/>
                    <c:pt idx="0">
                      <c:v>3%</c:v>
                    </c:pt>
                  </c:strCache>
                </c:strRef>
              </c:tx>
              <c:showLegendKey val="0"/>
              <c:showVal val="1"/>
              <c:showCatName val="0"/>
              <c:showSerName val="0"/>
              <c:showPercent val="0"/>
              <c:showBubbleSize val="0"/>
            </c:dLbl>
            <c:dLbl>
              <c:idx val="4"/>
              <c:layout/>
              <c:tx>
                <c:strRef>
                  <c:f>MOBData!$N$35</c:f>
                  <c:strCache>
                    <c:ptCount val="1"/>
                    <c:pt idx="0">
                      <c:v>3%</c:v>
                    </c:pt>
                  </c:strCache>
                </c:strRef>
              </c:tx>
              <c:showLegendKey val="0"/>
              <c:showVal val="1"/>
              <c:showCatName val="0"/>
              <c:showSerName val="0"/>
              <c:showPercent val="0"/>
              <c:showBubbleSize val="0"/>
            </c:dLbl>
            <c:dLbl>
              <c:idx val="5"/>
              <c:tx>
                <c:strRef>
                  <c:f>MOBData!$N$35</c:f>
                  <c:strCache>
                    <c:ptCount val="1"/>
                    <c:pt idx="0">
                      <c:v>3%</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MOBData!$D$33:$H$33</c:f>
              <c:strCache>
                <c:ptCount val="5"/>
                <c:pt idx="0">
                  <c:v>Q1 2014</c:v>
                </c:pt>
                <c:pt idx="1">
                  <c:v>Q2 2014</c:v>
                </c:pt>
                <c:pt idx="2">
                  <c:v>Q3 2014</c:v>
                </c:pt>
                <c:pt idx="3">
                  <c:v>Q4 2014</c:v>
                </c:pt>
                <c:pt idx="4">
                  <c:v>Q1 2015</c:v>
                </c:pt>
              </c:strCache>
            </c:strRef>
          </c:cat>
          <c:val>
            <c:numRef>
              <c:f>MOBData!$D$35:$H$35</c:f>
              <c:numCache>
                <c:formatCode>#,##0</c:formatCode>
                <c:ptCount val="5"/>
                <c:pt idx="0">
                  <c:v>123488.0</c:v>
                </c:pt>
                <c:pt idx="1">
                  <c:v>152924.0</c:v>
                </c:pt>
                <c:pt idx="2">
                  <c:v>59241.0</c:v>
                </c:pt>
                <c:pt idx="3">
                  <c:v>32543.0</c:v>
                </c:pt>
                <c:pt idx="4">
                  <c:v>33056.0</c:v>
                </c:pt>
              </c:numCache>
            </c:numRef>
          </c:val>
        </c:ser>
        <c:ser>
          <c:idx val="2"/>
          <c:order val="3"/>
          <c:tx>
            <c:strRef>
              <c:f>MOBData!$B$36</c:f>
              <c:strCache>
                <c:ptCount val="1"/>
                <c:pt idx="0">
                  <c:v>Email</c:v>
                </c:pt>
              </c:strCache>
            </c:strRef>
          </c:tx>
          <c:invertIfNegative val="0"/>
          <c:dLbls>
            <c:dLbl>
              <c:idx val="0"/>
              <c:layout/>
              <c:tx>
                <c:strRef>
                  <c:f>MOBData!$J$36</c:f>
                  <c:strCache>
                    <c:ptCount val="1"/>
                    <c:pt idx="0">
                      <c:v>3%</c:v>
                    </c:pt>
                  </c:strCache>
                </c:strRef>
              </c:tx>
              <c:showLegendKey val="0"/>
              <c:showVal val="1"/>
              <c:showCatName val="0"/>
              <c:showSerName val="0"/>
              <c:showPercent val="0"/>
              <c:showBubbleSize val="0"/>
            </c:dLbl>
            <c:dLbl>
              <c:idx val="1"/>
              <c:layout/>
              <c:tx>
                <c:strRef>
                  <c:f>MOBData!$K$36</c:f>
                  <c:strCache>
                    <c:ptCount val="1"/>
                    <c:pt idx="0">
                      <c:v>3%</c:v>
                    </c:pt>
                  </c:strCache>
                </c:strRef>
              </c:tx>
              <c:showLegendKey val="0"/>
              <c:showVal val="1"/>
              <c:showCatName val="0"/>
              <c:showSerName val="0"/>
              <c:showPercent val="0"/>
              <c:showBubbleSize val="0"/>
            </c:dLbl>
            <c:dLbl>
              <c:idx val="2"/>
              <c:layout/>
              <c:tx>
                <c:strRef>
                  <c:f>MOBData!$L$36</c:f>
                  <c:strCache>
                    <c:ptCount val="1"/>
                    <c:pt idx="0">
                      <c:v>3%</c:v>
                    </c:pt>
                  </c:strCache>
                </c:strRef>
              </c:tx>
              <c:showLegendKey val="0"/>
              <c:showVal val="1"/>
              <c:showCatName val="0"/>
              <c:showSerName val="0"/>
              <c:showPercent val="0"/>
              <c:showBubbleSize val="0"/>
            </c:dLbl>
            <c:dLbl>
              <c:idx val="3"/>
              <c:layout>
                <c:manualLayout>
                  <c:x val="0.0"/>
                  <c:y val="-0.00684532792893799"/>
                </c:manualLayout>
              </c:layout>
              <c:tx>
                <c:strRef>
                  <c:f>MOBData!$M$36</c:f>
                  <c:strCache>
                    <c:ptCount val="1"/>
                    <c:pt idx="0">
                      <c:v>2%</c:v>
                    </c:pt>
                  </c:strCache>
                </c:strRef>
              </c:tx>
              <c:showLegendKey val="0"/>
              <c:showVal val="1"/>
              <c:showCatName val="0"/>
              <c:showSerName val="0"/>
              <c:showPercent val="0"/>
              <c:showBubbleSize val="0"/>
            </c:dLbl>
            <c:dLbl>
              <c:idx val="4"/>
              <c:layout>
                <c:manualLayout>
                  <c:x val="-0.00138888888888899"/>
                  <c:y val="-0.0136906558578759"/>
                </c:manualLayout>
              </c:layout>
              <c:tx>
                <c:strRef>
                  <c:f>MOBData!$N$36</c:f>
                  <c:strCache>
                    <c:ptCount val="1"/>
                    <c:pt idx="0">
                      <c:v>3%</c:v>
                    </c:pt>
                  </c:strCache>
                </c:strRef>
              </c:tx>
              <c:showLegendKey val="0"/>
              <c:showVal val="1"/>
              <c:showCatName val="0"/>
              <c:showSerName val="0"/>
              <c:showPercent val="0"/>
              <c:showBubbleSize val="0"/>
            </c:dLbl>
            <c:dLbl>
              <c:idx val="5"/>
              <c:layout>
                <c:manualLayout>
                  <c:x val="-1.08704630615781E-16"/>
                  <c:y val="-0.00871972320714852"/>
                </c:manualLayout>
              </c:layout>
              <c:tx>
                <c:strRef>
                  <c:f>MOBData!$N$36</c:f>
                  <c:strCache>
                    <c:ptCount val="1"/>
                    <c:pt idx="0">
                      <c:v>3%</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MOBData!$D$33:$H$33</c:f>
              <c:strCache>
                <c:ptCount val="5"/>
                <c:pt idx="0">
                  <c:v>Q1 2014</c:v>
                </c:pt>
                <c:pt idx="1">
                  <c:v>Q2 2014</c:v>
                </c:pt>
                <c:pt idx="2">
                  <c:v>Q3 2014</c:v>
                </c:pt>
                <c:pt idx="3">
                  <c:v>Q4 2014</c:v>
                </c:pt>
                <c:pt idx="4">
                  <c:v>Q1 2015</c:v>
                </c:pt>
              </c:strCache>
            </c:strRef>
          </c:cat>
          <c:val>
            <c:numRef>
              <c:f>MOBData!$D$36:$H$36</c:f>
              <c:numCache>
                <c:formatCode>#,##0</c:formatCode>
                <c:ptCount val="5"/>
                <c:pt idx="0">
                  <c:v>37727.0</c:v>
                </c:pt>
                <c:pt idx="1">
                  <c:v>37472.0</c:v>
                </c:pt>
                <c:pt idx="2">
                  <c:v>27019.0</c:v>
                </c:pt>
                <c:pt idx="3">
                  <c:v>27660.0</c:v>
                </c:pt>
                <c:pt idx="4">
                  <c:v>35793.0</c:v>
                </c:pt>
              </c:numCache>
            </c:numRef>
          </c:val>
        </c:ser>
        <c:dLbls>
          <c:showLegendKey val="0"/>
          <c:showVal val="0"/>
          <c:showCatName val="0"/>
          <c:showSerName val="0"/>
          <c:showPercent val="0"/>
          <c:showBubbleSize val="0"/>
        </c:dLbls>
        <c:gapWidth val="150"/>
        <c:overlap val="100"/>
        <c:axId val="-2133195560"/>
        <c:axId val="-2133190056"/>
      </c:barChart>
      <c:catAx>
        <c:axId val="-2133195560"/>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3190056"/>
        <c:crosses val="autoZero"/>
        <c:auto val="1"/>
        <c:lblAlgn val="ctr"/>
        <c:lblOffset val="100"/>
        <c:noMultiLvlLbl val="0"/>
      </c:catAx>
      <c:valAx>
        <c:axId val="-2133190056"/>
        <c:scaling>
          <c:orientation val="minMax"/>
        </c:scaling>
        <c:delete val="0"/>
        <c:axPos val="l"/>
        <c:title>
          <c:tx>
            <c:rich>
              <a:bodyPr rot="-5400000" vert="horz"/>
              <a:lstStyle/>
              <a:p>
                <a:pPr>
                  <a:defRPr/>
                </a:pPr>
                <a:r>
                  <a:rPr lang="en-US"/>
                  <a:t>Installs (Millions)</a:t>
                </a:r>
              </a:p>
            </c:rich>
          </c:tx>
          <c:layout/>
          <c:overlay val="0"/>
        </c:title>
        <c:numFmt formatCode="0.0&quot;M&quot;" sourceLinked="0"/>
        <c:majorTickMark val="out"/>
        <c:minorTickMark val="none"/>
        <c:tickLblPos val="nextTo"/>
        <c:crossAx val="-2133195560"/>
        <c:crosses val="autoZero"/>
        <c:crossBetween val="between"/>
        <c:dispUnits>
          <c:builtInUnit val="millions"/>
        </c:dispUnits>
      </c:val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Mobile Paid Installs</a:t>
            </a:r>
          </a:p>
        </c:rich>
      </c:tx>
      <c:layout/>
      <c:overlay val="0"/>
    </c:title>
    <c:autoTitleDeleted val="0"/>
    <c:plotArea>
      <c:layout/>
      <c:barChart>
        <c:barDir val="col"/>
        <c:grouping val="stacked"/>
        <c:varyColors val="0"/>
        <c:ser>
          <c:idx val="0"/>
          <c:order val="0"/>
          <c:tx>
            <c:strRef>
              <c:f>MOBData!$C$95</c:f>
              <c:strCache>
                <c:ptCount val="1"/>
                <c:pt idx="0">
                  <c:v>Mobile App Acquisition</c:v>
                </c:pt>
              </c:strCache>
            </c:strRef>
          </c:tx>
          <c:invertIfNegative val="0"/>
          <c:cat>
            <c:strRef>
              <c:f>MOBData!$B$96:$B$100</c:f>
              <c:strCache>
                <c:ptCount val="5"/>
                <c:pt idx="0">
                  <c:v>Q1 2014</c:v>
                </c:pt>
                <c:pt idx="1">
                  <c:v>Q2 2014</c:v>
                </c:pt>
                <c:pt idx="2">
                  <c:v>Q3 2014</c:v>
                </c:pt>
                <c:pt idx="3">
                  <c:v>Q4 2014</c:v>
                </c:pt>
                <c:pt idx="4">
                  <c:v>Q1 2015</c:v>
                </c:pt>
              </c:strCache>
            </c:strRef>
          </c:cat>
          <c:val>
            <c:numRef>
              <c:f>MOBData!$C$96:$C$100</c:f>
              <c:numCache>
                <c:formatCode>#,##0</c:formatCode>
                <c:ptCount val="5"/>
                <c:pt idx="0">
                  <c:v>110780.0</c:v>
                </c:pt>
                <c:pt idx="1">
                  <c:v>130764.0</c:v>
                </c:pt>
                <c:pt idx="2">
                  <c:v>159582.0</c:v>
                </c:pt>
                <c:pt idx="3">
                  <c:v>132800.0</c:v>
                </c:pt>
                <c:pt idx="4">
                  <c:v>132176.0</c:v>
                </c:pt>
              </c:numCache>
            </c:numRef>
          </c:val>
        </c:ser>
        <c:dLbls>
          <c:showLegendKey val="0"/>
          <c:showVal val="0"/>
          <c:showCatName val="0"/>
          <c:showSerName val="0"/>
          <c:showPercent val="0"/>
          <c:showBubbleSize val="0"/>
        </c:dLbls>
        <c:gapWidth val="150"/>
        <c:overlap val="100"/>
        <c:axId val="-2133155144"/>
        <c:axId val="-2133149640"/>
      </c:barChart>
      <c:lineChart>
        <c:grouping val="standard"/>
        <c:varyColors val="0"/>
        <c:ser>
          <c:idx val="2"/>
          <c:order val="1"/>
          <c:tx>
            <c:strRef>
              <c:f>MOBData!$D$95</c:f>
              <c:strCache>
                <c:ptCount val="1"/>
                <c:pt idx="0">
                  <c:v>Cost Per Acquired Booker ($)</c:v>
                </c:pt>
              </c:strCache>
            </c:strRef>
          </c:tx>
          <c:spPr>
            <a:ln w="28575" cmpd="sng">
              <a:solidFill>
                <a:srgbClr val="0000FF"/>
              </a:solidFill>
            </a:ln>
          </c:spPr>
          <c:marker>
            <c:symbol val="circle"/>
            <c:size val="5"/>
            <c:spPr>
              <a:solidFill>
                <a:schemeClr val="bg1"/>
              </a:solidFill>
              <a:ln w="9525" cmpd="sng">
                <a:solidFill>
                  <a:srgbClr val="0000FF"/>
                </a:solidFill>
              </a:ln>
            </c:spPr>
          </c:marker>
          <c:dLbls>
            <c:dLbl>
              <c:idx val="1"/>
              <c:layout>
                <c:manualLayout>
                  <c:x val="-0.0415517551292915"/>
                  <c:y val="-0.0287750865835901"/>
                </c:manualLayout>
              </c:layout>
              <c:dLblPos val="r"/>
              <c:showLegendKey val="0"/>
              <c:showVal val="1"/>
              <c:showCatName val="0"/>
              <c:showSerName val="0"/>
              <c:showPercent val="0"/>
              <c:showBubbleSize val="0"/>
            </c:dLbl>
            <c:dLbl>
              <c:idx val="2"/>
              <c:layout>
                <c:manualLayout>
                  <c:x val="-0.0415517551292915"/>
                  <c:y val="-0.0396747405925257"/>
                </c:manualLayout>
              </c:layout>
              <c:dLblPos val="r"/>
              <c:showLegendKey val="0"/>
              <c:showVal val="1"/>
              <c:showCatName val="0"/>
              <c:showSerName val="0"/>
              <c:showPercent val="0"/>
              <c:showBubbleSize val="0"/>
            </c:dLbl>
            <c:dLblPos val="t"/>
            <c:showLegendKey val="0"/>
            <c:showVal val="1"/>
            <c:showCatName val="0"/>
            <c:showSerName val="0"/>
            <c:showPercent val="0"/>
            <c:showBubbleSize val="0"/>
            <c:showLeaderLines val="0"/>
          </c:dLbls>
          <c:cat>
            <c:strRef>
              <c:f>MOBData!$B$96:$B$100</c:f>
              <c:strCache>
                <c:ptCount val="5"/>
                <c:pt idx="0">
                  <c:v>Q1 2014</c:v>
                </c:pt>
                <c:pt idx="1">
                  <c:v>Q2 2014</c:v>
                </c:pt>
                <c:pt idx="2">
                  <c:v>Q3 2014</c:v>
                </c:pt>
                <c:pt idx="3">
                  <c:v>Q4 2014</c:v>
                </c:pt>
                <c:pt idx="4">
                  <c:v>Q1 2015</c:v>
                </c:pt>
              </c:strCache>
            </c:strRef>
          </c:cat>
          <c:val>
            <c:numRef>
              <c:f>MOBData!$D$96:$D$100</c:f>
              <c:numCache>
                <c:formatCode>"$"#,##0.00</c:formatCode>
                <c:ptCount val="5"/>
                <c:pt idx="0">
                  <c:v>28.37</c:v>
                </c:pt>
                <c:pt idx="1">
                  <c:v>25.75</c:v>
                </c:pt>
                <c:pt idx="2">
                  <c:v>24.0</c:v>
                </c:pt>
                <c:pt idx="3">
                  <c:v>25.0</c:v>
                </c:pt>
                <c:pt idx="4">
                  <c:v>15.2</c:v>
                </c:pt>
              </c:numCache>
            </c:numRef>
          </c:val>
          <c:smooth val="0"/>
        </c:ser>
        <c:dLbls>
          <c:showLegendKey val="0"/>
          <c:showVal val="0"/>
          <c:showCatName val="0"/>
          <c:showSerName val="0"/>
          <c:showPercent val="0"/>
          <c:showBubbleSize val="0"/>
        </c:dLbls>
        <c:marker val="1"/>
        <c:smooth val="0"/>
        <c:axId val="-2133136392"/>
        <c:axId val="-2133141656"/>
      </c:lineChart>
      <c:catAx>
        <c:axId val="-2133155144"/>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3149640"/>
        <c:crosses val="autoZero"/>
        <c:auto val="1"/>
        <c:lblAlgn val="ctr"/>
        <c:lblOffset val="100"/>
        <c:noMultiLvlLbl val="0"/>
      </c:catAx>
      <c:valAx>
        <c:axId val="-2133149640"/>
        <c:scaling>
          <c:orientation val="minMax"/>
        </c:scaling>
        <c:delete val="0"/>
        <c:axPos val="l"/>
        <c:title>
          <c:tx>
            <c:rich>
              <a:bodyPr rot="-5400000" vert="horz"/>
              <a:lstStyle/>
              <a:p>
                <a:pPr>
                  <a:defRPr/>
                </a:pPr>
                <a:r>
                  <a:rPr lang="en-US"/>
                  <a:t>Installs (k)</a:t>
                </a:r>
              </a:p>
            </c:rich>
          </c:tx>
          <c:layout/>
          <c:overlay val="0"/>
        </c:title>
        <c:numFmt formatCode="0&quot;k&quot;" sourceLinked="0"/>
        <c:majorTickMark val="out"/>
        <c:minorTickMark val="none"/>
        <c:tickLblPos val="nextTo"/>
        <c:crossAx val="-2133155144"/>
        <c:crosses val="autoZero"/>
        <c:crossBetween val="between"/>
        <c:dispUnits>
          <c:builtInUnit val="thousands"/>
        </c:dispUnits>
      </c:valAx>
      <c:valAx>
        <c:axId val="-2133141656"/>
        <c:scaling>
          <c:orientation val="minMax"/>
        </c:scaling>
        <c:delete val="0"/>
        <c:axPos val="r"/>
        <c:title>
          <c:tx>
            <c:rich>
              <a:bodyPr rot="-5400000" vert="horz"/>
              <a:lstStyle/>
              <a:p>
                <a:pPr>
                  <a:defRPr/>
                </a:pPr>
                <a:r>
                  <a:rPr lang="en-US"/>
                  <a:t>Cost Per Acquired Booker ($)</a:t>
                </a:r>
              </a:p>
            </c:rich>
          </c:tx>
          <c:layout/>
          <c:overlay val="0"/>
        </c:title>
        <c:numFmt formatCode="&quot;$&quot;#,##0" sourceLinked="0"/>
        <c:majorTickMark val="out"/>
        <c:minorTickMark val="none"/>
        <c:tickLblPos val="nextTo"/>
        <c:crossAx val="-2133136392"/>
        <c:crosses val="max"/>
        <c:crossBetween val="between"/>
      </c:valAx>
      <c:catAx>
        <c:axId val="-2133136392"/>
        <c:scaling>
          <c:orientation val="minMax"/>
        </c:scaling>
        <c:delete val="1"/>
        <c:axPos val="b"/>
        <c:majorTickMark val="out"/>
        <c:minorTickMark val="none"/>
        <c:tickLblPos val="nextTo"/>
        <c:crossAx val="-2133141656"/>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UK - Mobile App Installs Distribution</a:t>
            </a:r>
          </a:p>
        </c:rich>
      </c:tx>
      <c:layout/>
      <c:overlay val="0"/>
    </c:title>
    <c:autoTitleDeleted val="0"/>
    <c:plotArea>
      <c:layout/>
      <c:barChart>
        <c:barDir val="col"/>
        <c:grouping val="stacked"/>
        <c:varyColors val="0"/>
        <c:ser>
          <c:idx val="3"/>
          <c:order val="0"/>
          <c:tx>
            <c:strRef>
              <c:f>MOBData!$B$45</c:f>
              <c:strCache>
                <c:ptCount val="1"/>
                <c:pt idx="0">
                  <c:v>Organic</c:v>
                </c:pt>
              </c:strCache>
            </c:strRef>
          </c:tx>
          <c:spPr>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c:spPr>
          <c:invertIfNegative val="0"/>
          <c:dLbls>
            <c:dLbl>
              <c:idx val="0"/>
              <c:layout/>
              <c:tx>
                <c:strRef>
                  <c:f>MOBData!$J$45</c:f>
                  <c:strCache>
                    <c:ptCount val="1"/>
                    <c:pt idx="0">
                      <c:v>52%</c:v>
                    </c:pt>
                  </c:strCache>
                </c:strRef>
              </c:tx>
              <c:showLegendKey val="0"/>
              <c:showVal val="1"/>
              <c:showCatName val="0"/>
              <c:showSerName val="0"/>
              <c:showPercent val="0"/>
              <c:showBubbleSize val="0"/>
            </c:dLbl>
            <c:dLbl>
              <c:idx val="1"/>
              <c:layout/>
              <c:tx>
                <c:strRef>
                  <c:f>MOBData!$K$45</c:f>
                  <c:strCache>
                    <c:ptCount val="1"/>
                    <c:pt idx="0">
                      <c:v>32%</c:v>
                    </c:pt>
                  </c:strCache>
                </c:strRef>
              </c:tx>
              <c:showLegendKey val="0"/>
              <c:showVal val="1"/>
              <c:showCatName val="0"/>
              <c:showSerName val="0"/>
              <c:showPercent val="0"/>
              <c:showBubbleSize val="0"/>
            </c:dLbl>
            <c:dLbl>
              <c:idx val="2"/>
              <c:layout/>
              <c:tx>
                <c:strRef>
                  <c:f>MOBData!$L$45</c:f>
                  <c:strCache>
                    <c:ptCount val="1"/>
                    <c:pt idx="0">
                      <c:v>63%</c:v>
                    </c:pt>
                  </c:strCache>
                </c:strRef>
              </c:tx>
              <c:showLegendKey val="0"/>
              <c:showVal val="1"/>
              <c:showCatName val="0"/>
              <c:showSerName val="0"/>
              <c:showPercent val="0"/>
              <c:showBubbleSize val="0"/>
            </c:dLbl>
            <c:dLbl>
              <c:idx val="3"/>
              <c:layout/>
              <c:tx>
                <c:strRef>
                  <c:f>MOBData!$M$45</c:f>
                  <c:strCache>
                    <c:ptCount val="1"/>
                    <c:pt idx="0">
                      <c:v>64%</c:v>
                    </c:pt>
                  </c:strCache>
                </c:strRef>
              </c:tx>
              <c:showLegendKey val="0"/>
              <c:showVal val="1"/>
              <c:showCatName val="0"/>
              <c:showSerName val="0"/>
              <c:showPercent val="0"/>
              <c:showBubbleSize val="0"/>
            </c:dLbl>
            <c:dLbl>
              <c:idx val="4"/>
              <c:layout/>
              <c:tx>
                <c:strRef>
                  <c:f>MOBData!$N$45</c:f>
                  <c:strCache>
                    <c:ptCount val="1"/>
                    <c:pt idx="0">
                      <c:v>63%</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MOBData!$D$41:$H$41</c:f>
              <c:strCache>
                <c:ptCount val="5"/>
                <c:pt idx="0">
                  <c:v>Q1 2014</c:v>
                </c:pt>
                <c:pt idx="1">
                  <c:v>Q2 2014</c:v>
                </c:pt>
                <c:pt idx="2">
                  <c:v>Q3 2014</c:v>
                </c:pt>
                <c:pt idx="3">
                  <c:v>Q4 2014</c:v>
                </c:pt>
                <c:pt idx="4">
                  <c:v>Q1 2015</c:v>
                </c:pt>
              </c:strCache>
            </c:strRef>
          </c:cat>
          <c:val>
            <c:numRef>
              <c:f>MOBData!$D$45:$H$45</c:f>
              <c:numCache>
                <c:formatCode>#,##0</c:formatCode>
                <c:ptCount val="5"/>
                <c:pt idx="0">
                  <c:v>55644.0</c:v>
                </c:pt>
                <c:pt idx="1">
                  <c:v>47237.0</c:v>
                </c:pt>
                <c:pt idx="2">
                  <c:v>159229.0</c:v>
                </c:pt>
                <c:pt idx="3">
                  <c:v>72569.0</c:v>
                </c:pt>
                <c:pt idx="4">
                  <c:v>67372.0</c:v>
                </c:pt>
              </c:numCache>
            </c:numRef>
          </c:val>
        </c:ser>
        <c:ser>
          <c:idx val="0"/>
          <c:order val="1"/>
          <c:tx>
            <c:strRef>
              <c:f>MOBData!$B$42</c:f>
              <c:strCache>
                <c:ptCount val="1"/>
                <c:pt idx="0">
                  <c:v>Mobile App Acquisition</c:v>
                </c:pt>
              </c:strCache>
            </c:strRef>
          </c:tx>
          <c:invertIfNegative val="0"/>
          <c:dLbls>
            <c:dLbl>
              <c:idx val="0"/>
              <c:layout/>
              <c:tx>
                <c:strRef>
                  <c:f>MOBData!$J$42</c:f>
                  <c:strCache>
                    <c:ptCount val="1"/>
                    <c:pt idx="0">
                      <c:v>32%</c:v>
                    </c:pt>
                  </c:strCache>
                </c:strRef>
              </c:tx>
              <c:showLegendKey val="0"/>
              <c:showVal val="1"/>
              <c:showCatName val="0"/>
              <c:showSerName val="0"/>
              <c:showPercent val="0"/>
              <c:showBubbleSize val="0"/>
            </c:dLbl>
            <c:dLbl>
              <c:idx val="1"/>
              <c:layout/>
              <c:tx>
                <c:strRef>
                  <c:f>MOBData!$K$42</c:f>
                  <c:strCache>
                    <c:ptCount val="1"/>
                    <c:pt idx="0">
                      <c:v>54%</c:v>
                    </c:pt>
                  </c:strCache>
                </c:strRef>
              </c:tx>
              <c:showLegendKey val="0"/>
              <c:showVal val="1"/>
              <c:showCatName val="0"/>
              <c:showSerName val="0"/>
              <c:showPercent val="0"/>
              <c:showBubbleSize val="0"/>
            </c:dLbl>
            <c:dLbl>
              <c:idx val="2"/>
              <c:layout/>
              <c:tx>
                <c:strRef>
                  <c:f>MOBData!$L$42</c:f>
                  <c:strCache>
                    <c:ptCount val="1"/>
                    <c:pt idx="0">
                      <c:v>29%</c:v>
                    </c:pt>
                  </c:strCache>
                </c:strRef>
              </c:tx>
              <c:showLegendKey val="0"/>
              <c:showVal val="1"/>
              <c:showCatName val="0"/>
              <c:showSerName val="0"/>
              <c:showPercent val="0"/>
              <c:showBubbleSize val="0"/>
            </c:dLbl>
            <c:dLbl>
              <c:idx val="3"/>
              <c:layout/>
              <c:tx>
                <c:strRef>
                  <c:f>MOBData!$M$42</c:f>
                  <c:strCache>
                    <c:ptCount val="1"/>
                    <c:pt idx="0">
                      <c:v>24%</c:v>
                    </c:pt>
                  </c:strCache>
                </c:strRef>
              </c:tx>
              <c:showLegendKey val="0"/>
              <c:showVal val="1"/>
              <c:showCatName val="0"/>
              <c:showSerName val="0"/>
              <c:showPercent val="0"/>
              <c:showBubbleSize val="0"/>
            </c:dLbl>
            <c:dLbl>
              <c:idx val="4"/>
              <c:layout/>
              <c:tx>
                <c:strRef>
                  <c:f>MOBData!$N$42</c:f>
                  <c:strCache>
                    <c:ptCount val="1"/>
                    <c:pt idx="0">
                      <c:v>26%</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MOBData!$D$41:$H$41</c:f>
              <c:strCache>
                <c:ptCount val="5"/>
                <c:pt idx="0">
                  <c:v>Q1 2014</c:v>
                </c:pt>
                <c:pt idx="1">
                  <c:v>Q2 2014</c:v>
                </c:pt>
                <c:pt idx="2">
                  <c:v>Q3 2014</c:v>
                </c:pt>
                <c:pt idx="3">
                  <c:v>Q4 2014</c:v>
                </c:pt>
                <c:pt idx="4">
                  <c:v>Q1 2015</c:v>
                </c:pt>
              </c:strCache>
            </c:strRef>
          </c:cat>
          <c:val>
            <c:numRef>
              <c:f>MOBData!$D$42:$H$42</c:f>
              <c:numCache>
                <c:formatCode>#,##0</c:formatCode>
                <c:ptCount val="5"/>
                <c:pt idx="0">
                  <c:v>34625.0</c:v>
                </c:pt>
                <c:pt idx="1">
                  <c:v>79491.0</c:v>
                </c:pt>
                <c:pt idx="2">
                  <c:v>74190.0</c:v>
                </c:pt>
                <c:pt idx="3">
                  <c:v>27580.0</c:v>
                </c:pt>
                <c:pt idx="4">
                  <c:v>27532.0</c:v>
                </c:pt>
              </c:numCache>
            </c:numRef>
          </c:val>
        </c:ser>
        <c:ser>
          <c:idx val="1"/>
          <c:order val="2"/>
          <c:tx>
            <c:strRef>
              <c:f>MOBData!$B$43</c:f>
              <c:strCache>
                <c:ptCount val="1"/>
                <c:pt idx="0">
                  <c:v>Smart Banner</c:v>
                </c:pt>
              </c:strCache>
            </c:strRef>
          </c:tx>
          <c:invertIfNegative val="0"/>
          <c:dLbls>
            <c:dLbl>
              <c:idx val="0"/>
              <c:layout/>
              <c:tx>
                <c:strRef>
                  <c:f>MOBData!$J$43</c:f>
                  <c:strCache>
                    <c:ptCount val="1"/>
                    <c:pt idx="0">
                      <c:v>16%</c:v>
                    </c:pt>
                  </c:strCache>
                </c:strRef>
              </c:tx>
              <c:showLegendKey val="0"/>
              <c:showVal val="1"/>
              <c:showCatName val="0"/>
              <c:showSerName val="0"/>
              <c:showPercent val="0"/>
              <c:showBubbleSize val="0"/>
            </c:dLbl>
            <c:dLbl>
              <c:idx val="1"/>
              <c:layout/>
              <c:tx>
                <c:strRef>
                  <c:f>MOBData!$K$43</c:f>
                  <c:strCache>
                    <c:ptCount val="1"/>
                    <c:pt idx="0">
                      <c:v>13%</c:v>
                    </c:pt>
                  </c:strCache>
                </c:strRef>
              </c:tx>
              <c:showLegendKey val="0"/>
              <c:showVal val="1"/>
              <c:showCatName val="0"/>
              <c:showSerName val="0"/>
              <c:showPercent val="0"/>
              <c:showBubbleSize val="0"/>
            </c:dLbl>
            <c:dLbl>
              <c:idx val="2"/>
              <c:layout/>
              <c:tx>
                <c:strRef>
                  <c:f>MOBData!$L$43</c:f>
                  <c:strCache>
                    <c:ptCount val="1"/>
                    <c:pt idx="0">
                      <c:v>4%</c:v>
                    </c:pt>
                  </c:strCache>
                </c:strRef>
              </c:tx>
              <c:showLegendKey val="0"/>
              <c:showVal val="1"/>
              <c:showCatName val="0"/>
              <c:showSerName val="0"/>
              <c:showPercent val="0"/>
              <c:showBubbleSize val="0"/>
            </c:dLbl>
            <c:dLbl>
              <c:idx val="3"/>
              <c:layout/>
              <c:tx>
                <c:strRef>
                  <c:f>MOBData!$M$43</c:f>
                  <c:strCache>
                    <c:ptCount val="1"/>
                    <c:pt idx="0">
                      <c:v>5%</c:v>
                    </c:pt>
                  </c:strCache>
                </c:strRef>
              </c:tx>
              <c:showLegendKey val="0"/>
              <c:showVal val="1"/>
              <c:showCatName val="0"/>
              <c:showSerName val="0"/>
              <c:showPercent val="0"/>
              <c:showBubbleSize val="0"/>
            </c:dLbl>
            <c:dLbl>
              <c:idx val="4"/>
              <c:layout/>
              <c:tx>
                <c:strRef>
                  <c:f>MOBData!$N$43</c:f>
                  <c:strCache>
                    <c:ptCount val="1"/>
                    <c:pt idx="0">
                      <c:v>5%</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MOBData!$D$41:$H$41</c:f>
              <c:strCache>
                <c:ptCount val="5"/>
                <c:pt idx="0">
                  <c:v>Q1 2014</c:v>
                </c:pt>
                <c:pt idx="1">
                  <c:v>Q2 2014</c:v>
                </c:pt>
                <c:pt idx="2">
                  <c:v>Q3 2014</c:v>
                </c:pt>
                <c:pt idx="3">
                  <c:v>Q4 2014</c:v>
                </c:pt>
                <c:pt idx="4">
                  <c:v>Q1 2015</c:v>
                </c:pt>
              </c:strCache>
            </c:strRef>
          </c:cat>
          <c:val>
            <c:numRef>
              <c:f>MOBData!$D$43:$H$43</c:f>
              <c:numCache>
                <c:formatCode>#,##0</c:formatCode>
                <c:ptCount val="5"/>
                <c:pt idx="0">
                  <c:v>17638.0</c:v>
                </c:pt>
                <c:pt idx="1">
                  <c:v>18657.0</c:v>
                </c:pt>
                <c:pt idx="2">
                  <c:v>9726.0</c:v>
                </c:pt>
                <c:pt idx="3">
                  <c:v>5134.0</c:v>
                </c:pt>
                <c:pt idx="4">
                  <c:v>4927.0</c:v>
                </c:pt>
              </c:numCache>
            </c:numRef>
          </c:val>
        </c:ser>
        <c:ser>
          <c:idx val="2"/>
          <c:order val="3"/>
          <c:tx>
            <c:strRef>
              <c:f>MOBData!$B$44</c:f>
              <c:strCache>
                <c:ptCount val="1"/>
                <c:pt idx="0">
                  <c:v>Email</c:v>
                </c:pt>
              </c:strCache>
            </c:strRef>
          </c:tx>
          <c:invertIfNegative val="0"/>
          <c:dLbls>
            <c:dLbl>
              <c:idx val="0"/>
              <c:layout/>
              <c:tx>
                <c:strRef>
                  <c:f>MOBData!$J$44</c:f>
                  <c:strCache>
                    <c:ptCount val="1"/>
                    <c:pt idx="0">
                      <c:v>0%</c:v>
                    </c:pt>
                  </c:strCache>
                </c:strRef>
              </c:tx>
              <c:showLegendKey val="0"/>
              <c:showVal val="1"/>
              <c:showCatName val="0"/>
              <c:showSerName val="0"/>
              <c:showPercent val="0"/>
              <c:showBubbleSize val="0"/>
            </c:dLbl>
            <c:dLbl>
              <c:idx val="1"/>
              <c:layout/>
              <c:tx>
                <c:strRef>
                  <c:f>MOBData!$K$44</c:f>
                  <c:strCache>
                    <c:ptCount val="1"/>
                    <c:pt idx="0">
                      <c:v>0%</c:v>
                    </c:pt>
                  </c:strCache>
                </c:strRef>
              </c:tx>
              <c:showLegendKey val="0"/>
              <c:showVal val="1"/>
              <c:showCatName val="0"/>
              <c:showSerName val="0"/>
              <c:showPercent val="0"/>
              <c:showBubbleSize val="0"/>
            </c:dLbl>
            <c:dLbl>
              <c:idx val="2"/>
              <c:layout/>
              <c:tx>
                <c:strRef>
                  <c:f>MOBData!$L$44</c:f>
                  <c:strCache>
                    <c:ptCount val="1"/>
                    <c:pt idx="0">
                      <c:v>4%</c:v>
                    </c:pt>
                  </c:strCache>
                </c:strRef>
              </c:tx>
              <c:showLegendKey val="0"/>
              <c:showVal val="1"/>
              <c:showCatName val="0"/>
              <c:showSerName val="0"/>
              <c:showPercent val="0"/>
              <c:showBubbleSize val="0"/>
            </c:dLbl>
            <c:dLbl>
              <c:idx val="3"/>
              <c:layout>
                <c:manualLayout>
                  <c:x val="0.0"/>
                  <c:y val="-0.0087197232071486"/>
                </c:manualLayout>
              </c:layout>
              <c:tx>
                <c:strRef>
                  <c:f>MOBData!$M$44</c:f>
                  <c:strCache>
                    <c:ptCount val="1"/>
                    <c:pt idx="0">
                      <c:v>7%</c:v>
                    </c:pt>
                  </c:strCache>
                </c:strRef>
              </c:tx>
              <c:showLegendKey val="0"/>
              <c:showVal val="1"/>
              <c:showCatName val="0"/>
              <c:showSerName val="0"/>
              <c:showPercent val="0"/>
              <c:showBubbleSize val="0"/>
            </c:dLbl>
            <c:dLbl>
              <c:idx val="4"/>
              <c:layout>
                <c:manualLayout>
                  <c:x val="-1.08704630615781E-16"/>
                  <c:y val="-0.0087197232071486"/>
                </c:manualLayout>
              </c:layout>
              <c:tx>
                <c:strRef>
                  <c:f>MOBData!$N$44</c:f>
                  <c:strCache>
                    <c:ptCount val="1"/>
                    <c:pt idx="0">
                      <c:v>7%</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MOBData!$D$41:$H$41</c:f>
              <c:strCache>
                <c:ptCount val="5"/>
                <c:pt idx="0">
                  <c:v>Q1 2014</c:v>
                </c:pt>
                <c:pt idx="1">
                  <c:v>Q2 2014</c:v>
                </c:pt>
                <c:pt idx="2">
                  <c:v>Q3 2014</c:v>
                </c:pt>
                <c:pt idx="3">
                  <c:v>Q4 2014</c:v>
                </c:pt>
                <c:pt idx="4">
                  <c:v>Q1 2015</c:v>
                </c:pt>
              </c:strCache>
            </c:strRef>
          </c:cat>
          <c:val>
            <c:numRef>
              <c:f>MOBData!$D$44:$H$44</c:f>
              <c:numCache>
                <c:formatCode>General</c:formatCode>
                <c:ptCount val="5"/>
                <c:pt idx="0">
                  <c:v>15.0</c:v>
                </c:pt>
                <c:pt idx="1">
                  <c:v>610.0</c:v>
                </c:pt>
                <c:pt idx="2" formatCode="#,##0">
                  <c:v>9812.0</c:v>
                </c:pt>
                <c:pt idx="3" formatCode="#,##0">
                  <c:v>7323.0</c:v>
                </c:pt>
                <c:pt idx="4" formatCode="#,##0">
                  <c:v>7357.0</c:v>
                </c:pt>
              </c:numCache>
            </c:numRef>
          </c:val>
        </c:ser>
        <c:dLbls>
          <c:showLegendKey val="0"/>
          <c:showVal val="0"/>
          <c:showCatName val="0"/>
          <c:showSerName val="0"/>
          <c:showPercent val="0"/>
          <c:showBubbleSize val="0"/>
        </c:dLbls>
        <c:gapWidth val="150"/>
        <c:overlap val="100"/>
        <c:axId val="-2131796584"/>
        <c:axId val="-2131791080"/>
      </c:barChart>
      <c:catAx>
        <c:axId val="-2131796584"/>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1791080"/>
        <c:crosses val="autoZero"/>
        <c:auto val="1"/>
        <c:lblAlgn val="ctr"/>
        <c:lblOffset val="100"/>
        <c:noMultiLvlLbl val="0"/>
      </c:catAx>
      <c:valAx>
        <c:axId val="-2131791080"/>
        <c:scaling>
          <c:orientation val="minMax"/>
        </c:scaling>
        <c:delete val="0"/>
        <c:axPos val="l"/>
        <c:title>
          <c:tx>
            <c:rich>
              <a:bodyPr rot="-5400000" vert="horz"/>
              <a:lstStyle/>
              <a:p>
                <a:pPr>
                  <a:defRPr/>
                </a:pPr>
                <a:r>
                  <a:rPr lang="en-US"/>
                  <a:t>Installs (k)</a:t>
                </a:r>
              </a:p>
            </c:rich>
          </c:tx>
          <c:layout/>
          <c:overlay val="0"/>
        </c:title>
        <c:numFmt formatCode="0&quot;k&quot;" sourceLinked="0"/>
        <c:majorTickMark val="out"/>
        <c:minorTickMark val="none"/>
        <c:tickLblPos val="nextTo"/>
        <c:crossAx val="-2131796584"/>
        <c:crosses val="autoZero"/>
        <c:crossBetween val="between"/>
        <c:dispUnits>
          <c:builtInUnit val="thousands"/>
        </c:dispUnits>
      </c:val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Mobile Paid Installs</a:t>
            </a:r>
          </a:p>
        </c:rich>
      </c:tx>
      <c:layout/>
      <c:overlay val="0"/>
    </c:title>
    <c:autoTitleDeleted val="0"/>
    <c:plotArea>
      <c:layout/>
      <c:barChart>
        <c:barDir val="col"/>
        <c:grouping val="stacked"/>
        <c:varyColors val="0"/>
        <c:ser>
          <c:idx val="0"/>
          <c:order val="0"/>
          <c:tx>
            <c:strRef>
              <c:f>MOBData!$C$102</c:f>
              <c:strCache>
                <c:ptCount val="1"/>
                <c:pt idx="0">
                  <c:v>Mobile App Acquisition</c:v>
                </c:pt>
              </c:strCache>
            </c:strRef>
          </c:tx>
          <c:invertIfNegative val="0"/>
          <c:cat>
            <c:strRef>
              <c:f>MOBData!$B$103:$B$107</c:f>
              <c:strCache>
                <c:ptCount val="5"/>
                <c:pt idx="0">
                  <c:v>Q1 2014</c:v>
                </c:pt>
                <c:pt idx="1">
                  <c:v>Q2 2014</c:v>
                </c:pt>
                <c:pt idx="2">
                  <c:v>Q3 2014</c:v>
                </c:pt>
                <c:pt idx="3">
                  <c:v>Q4 2014</c:v>
                </c:pt>
                <c:pt idx="4">
                  <c:v>Q1 2015</c:v>
                </c:pt>
              </c:strCache>
            </c:strRef>
          </c:cat>
          <c:val>
            <c:numRef>
              <c:f>MOBData!$C$103:$C$107</c:f>
              <c:numCache>
                <c:formatCode>#,##0</c:formatCode>
                <c:ptCount val="5"/>
                <c:pt idx="0">
                  <c:v>34625.0</c:v>
                </c:pt>
                <c:pt idx="1">
                  <c:v>79491.0</c:v>
                </c:pt>
                <c:pt idx="2">
                  <c:v>74190.0</c:v>
                </c:pt>
                <c:pt idx="3">
                  <c:v>27580.0</c:v>
                </c:pt>
                <c:pt idx="4">
                  <c:v>27532.0</c:v>
                </c:pt>
              </c:numCache>
            </c:numRef>
          </c:val>
        </c:ser>
        <c:dLbls>
          <c:showLegendKey val="0"/>
          <c:showVal val="0"/>
          <c:showCatName val="0"/>
          <c:showSerName val="0"/>
          <c:showPercent val="0"/>
          <c:showBubbleSize val="0"/>
        </c:dLbls>
        <c:gapWidth val="150"/>
        <c:overlap val="100"/>
        <c:axId val="-2132523496"/>
        <c:axId val="-2132529016"/>
      </c:barChart>
      <c:lineChart>
        <c:grouping val="standard"/>
        <c:varyColors val="0"/>
        <c:ser>
          <c:idx val="2"/>
          <c:order val="1"/>
          <c:tx>
            <c:strRef>
              <c:f>MOBData!$D$102</c:f>
              <c:strCache>
                <c:ptCount val="1"/>
                <c:pt idx="0">
                  <c:v>Cost Per Acquired Booker (£)</c:v>
                </c:pt>
              </c:strCache>
            </c:strRef>
          </c:tx>
          <c:spPr>
            <a:ln w="28575" cmpd="sng">
              <a:solidFill>
                <a:srgbClr val="0000FF"/>
              </a:solidFill>
            </a:ln>
          </c:spPr>
          <c:marker>
            <c:symbol val="circle"/>
            <c:size val="5"/>
            <c:spPr>
              <a:solidFill>
                <a:schemeClr val="bg1"/>
              </a:solidFill>
              <a:ln w="9525" cmpd="sng">
                <a:solidFill>
                  <a:srgbClr val="0000FF"/>
                </a:solidFill>
              </a:ln>
            </c:spPr>
          </c:marker>
          <c:dLbls>
            <c:dLbl>
              <c:idx val="1"/>
              <c:layout>
                <c:manualLayout>
                  <c:x val="-0.0415517551292915"/>
                  <c:y val="-0.0287750865835901"/>
                </c:manualLayout>
              </c:layout>
              <c:dLblPos val="r"/>
              <c:showLegendKey val="0"/>
              <c:showVal val="1"/>
              <c:showCatName val="0"/>
              <c:showSerName val="0"/>
              <c:showPercent val="0"/>
              <c:showBubbleSize val="0"/>
            </c:dLbl>
            <c:dLbl>
              <c:idx val="2"/>
              <c:layout>
                <c:manualLayout>
                  <c:x val="-0.0400694021331877"/>
                  <c:y val="-0.0745536334211199"/>
                </c:manualLayout>
              </c:layout>
              <c:dLblPos val="r"/>
              <c:showLegendKey val="0"/>
              <c:showVal val="1"/>
              <c:showCatName val="0"/>
              <c:showSerName val="0"/>
              <c:showPercent val="0"/>
              <c:showBubbleSize val="0"/>
            </c:dLbl>
            <c:dLbl>
              <c:idx val="3"/>
              <c:layout>
                <c:manualLayout>
                  <c:x val="-0.0311752841565645"/>
                  <c:y val="-0.0331349481871645"/>
                </c:manualLayout>
              </c:layout>
              <c:dLblPos val="r"/>
              <c:showLegendKey val="0"/>
              <c:showVal val="1"/>
              <c:showCatName val="0"/>
              <c:showSerName val="0"/>
              <c:showPercent val="0"/>
              <c:showBubbleSize val="0"/>
            </c:dLbl>
            <c:dLbl>
              <c:idx val="5"/>
              <c:layout>
                <c:manualLayout>
                  <c:x val="-0.0222811661799413"/>
                  <c:y val="-0.0527543254032486"/>
                </c:manualLayout>
              </c:layout>
              <c:dLblPos val="r"/>
              <c:showLegendKey val="0"/>
              <c:showVal val="1"/>
              <c:showCatName val="0"/>
              <c:showSerName val="0"/>
              <c:showPercent val="0"/>
              <c:showBubbleSize val="0"/>
            </c:dLbl>
            <c:dLblPos val="t"/>
            <c:showLegendKey val="0"/>
            <c:showVal val="1"/>
            <c:showCatName val="0"/>
            <c:showSerName val="0"/>
            <c:showPercent val="0"/>
            <c:showBubbleSize val="0"/>
            <c:showLeaderLines val="0"/>
          </c:dLbls>
          <c:cat>
            <c:strRef>
              <c:f>MOBData!$B$103:$B$107</c:f>
              <c:strCache>
                <c:ptCount val="5"/>
                <c:pt idx="0">
                  <c:v>Q1 2014</c:v>
                </c:pt>
                <c:pt idx="1">
                  <c:v>Q2 2014</c:v>
                </c:pt>
                <c:pt idx="2">
                  <c:v>Q3 2014</c:v>
                </c:pt>
                <c:pt idx="3">
                  <c:v>Q4 2014</c:v>
                </c:pt>
                <c:pt idx="4">
                  <c:v>Q1 2015</c:v>
                </c:pt>
              </c:strCache>
            </c:strRef>
          </c:cat>
          <c:val>
            <c:numRef>
              <c:f>MOBData!$D$103:$D$107</c:f>
              <c:numCache>
                <c:formatCode>[$£-809]#,##0.00</c:formatCode>
                <c:ptCount val="5"/>
                <c:pt idx="0">
                  <c:v>71.0</c:v>
                </c:pt>
                <c:pt idx="1">
                  <c:v>109.0</c:v>
                </c:pt>
                <c:pt idx="2">
                  <c:v>103.0</c:v>
                </c:pt>
                <c:pt idx="3">
                  <c:v>64.69</c:v>
                </c:pt>
                <c:pt idx="4">
                  <c:v>64.1</c:v>
                </c:pt>
              </c:numCache>
            </c:numRef>
          </c:val>
          <c:smooth val="0"/>
        </c:ser>
        <c:dLbls>
          <c:showLegendKey val="0"/>
          <c:showVal val="0"/>
          <c:showCatName val="0"/>
          <c:showSerName val="0"/>
          <c:showPercent val="0"/>
          <c:showBubbleSize val="0"/>
        </c:dLbls>
        <c:marker val="1"/>
        <c:smooth val="0"/>
        <c:axId val="-2132542264"/>
        <c:axId val="-2132537000"/>
      </c:lineChart>
      <c:catAx>
        <c:axId val="-2132523496"/>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2529016"/>
        <c:crosses val="autoZero"/>
        <c:auto val="1"/>
        <c:lblAlgn val="ctr"/>
        <c:lblOffset val="100"/>
        <c:noMultiLvlLbl val="0"/>
      </c:catAx>
      <c:valAx>
        <c:axId val="-2132529016"/>
        <c:scaling>
          <c:orientation val="minMax"/>
        </c:scaling>
        <c:delete val="0"/>
        <c:axPos val="l"/>
        <c:title>
          <c:tx>
            <c:rich>
              <a:bodyPr rot="-5400000" vert="horz"/>
              <a:lstStyle/>
              <a:p>
                <a:pPr>
                  <a:defRPr/>
                </a:pPr>
                <a:r>
                  <a:rPr lang="en-US"/>
                  <a:t>Installs (k)</a:t>
                </a:r>
              </a:p>
            </c:rich>
          </c:tx>
          <c:layout/>
          <c:overlay val="0"/>
        </c:title>
        <c:numFmt formatCode="0&quot;k&quot;" sourceLinked="0"/>
        <c:majorTickMark val="out"/>
        <c:minorTickMark val="none"/>
        <c:tickLblPos val="nextTo"/>
        <c:crossAx val="-2132523496"/>
        <c:crosses val="autoZero"/>
        <c:crossBetween val="between"/>
        <c:dispUnits>
          <c:builtInUnit val="thousands"/>
        </c:dispUnits>
      </c:valAx>
      <c:valAx>
        <c:axId val="-2132537000"/>
        <c:scaling>
          <c:orientation val="minMax"/>
        </c:scaling>
        <c:delete val="0"/>
        <c:axPos val="r"/>
        <c:title>
          <c:tx>
            <c:rich>
              <a:bodyPr rot="-5400000" vert="horz"/>
              <a:lstStyle/>
              <a:p>
                <a:pPr>
                  <a:defRPr/>
                </a:pPr>
                <a:r>
                  <a:rPr lang="en-US"/>
                  <a:t>Cost Per Acquired Booker (£)</a:t>
                </a:r>
              </a:p>
            </c:rich>
          </c:tx>
          <c:layout/>
          <c:overlay val="0"/>
        </c:title>
        <c:numFmt formatCode="[$£-809]#,##0" sourceLinked="0"/>
        <c:majorTickMark val="out"/>
        <c:minorTickMark val="none"/>
        <c:tickLblPos val="nextTo"/>
        <c:crossAx val="-2132542264"/>
        <c:crosses val="max"/>
        <c:crossBetween val="between"/>
      </c:valAx>
      <c:catAx>
        <c:axId val="-2132542264"/>
        <c:scaling>
          <c:orientation val="minMax"/>
        </c:scaling>
        <c:delete val="1"/>
        <c:axPos val="b"/>
        <c:majorTickMark val="out"/>
        <c:minorTickMark val="none"/>
        <c:tickLblPos val="nextTo"/>
        <c:crossAx val="-2132537000"/>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Global Display Campaigns</a:t>
            </a:r>
          </a:p>
        </c:rich>
      </c:tx>
      <c:layout/>
      <c:overlay val="0"/>
    </c:title>
    <c:autoTitleDeleted val="0"/>
    <c:plotArea>
      <c:layout/>
      <c:barChart>
        <c:barDir val="col"/>
        <c:grouping val="stacked"/>
        <c:varyColors val="0"/>
        <c:ser>
          <c:idx val="0"/>
          <c:order val="0"/>
          <c:tx>
            <c:strRef>
              <c:f>DisplayData!$C$43</c:f>
              <c:strCache>
                <c:ptCount val="1"/>
                <c:pt idx="0">
                  <c:v>Retargeting Bookings</c:v>
                </c:pt>
              </c:strCache>
            </c:strRef>
          </c:tx>
          <c:invertIfNegative val="0"/>
          <c:cat>
            <c:strRef>
              <c:f>DisplayData!$A$44:$A$48</c:f>
              <c:strCache>
                <c:ptCount val="5"/>
                <c:pt idx="0">
                  <c:v>Q1 2014
$48,000</c:v>
                </c:pt>
                <c:pt idx="1">
                  <c:v>Q2 2014
$346,260</c:v>
                </c:pt>
                <c:pt idx="2">
                  <c:v>Q3 2014
$603,890</c:v>
                </c:pt>
                <c:pt idx="3">
                  <c:v>Q4 2014
$1,262,123</c:v>
                </c:pt>
                <c:pt idx="4">
                  <c:v>Q1 2015
$497,195</c:v>
                </c:pt>
              </c:strCache>
            </c:strRef>
          </c:cat>
          <c:val>
            <c:numRef>
              <c:f>DisplayData!$C$44:$C$48</c:f>
              <c:numCache>
                <c:formatCode>#,##0</c:formatCode>
                <c:ptCount val="5"/>
                <c:pt idx="0">
                  <c:v>27000.0</c:v>
                </c:pt>
                <c:pt idx="1">
                  <c:v>73000.0</c:v>
                </c:pt>
                <c:pt idx="2">
                  <c:v>116400.0</c:v>
                </c:pt>
                <c:pt idx="3">
                  <c:v>369567.0</c:v>
                </c:pt>
                <c:pt idx="4">
                  <c:v>119658.32</c:v>
                </c:pt>
              </c:numCache>
            </c:numRef>
          </c:val>
        </c:ser>
        <c:ser>
          <c:idx val="2"/>
          <c:order val="2"/>
          <c:tx>
            <c:strRef>
              <c:f>DisplayData!$D$43</c:f>
              <c:strCache>
                <c:ptCount val="1"/>
                <c:pt idx="0">
                  <c:v>Prospecting Bookings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9525" cap="flat" cmpd="sng" algn="ctr">
              <a:solidFill>
                <a:schemeClr val="accent2">
                  <a:shade val="95000"/>
                  <a:satMod val="105000"/>
                </a:schemeClr>
              </a:solidFill>
              <a:prstDash val="solid"/>
            </a:ln>
            <a:effectLst>
              <a:outerShdw blurRad="40000" dist="23000" dir="5400000" rotWithShape="0">
                <a:srgbClr val="000000">
                  <a:alpha val="35000"/>
                </a:srgbClr>
              </a:outerShdw>
            </a:effectLst>
          </c:spPr>
          <c:invertIfNegative val="0"/>
          <c:val>
            <c:numRef>
              <c:f>DisplayData!$D$44:$D$48</c:f>
              <c:numCache>
                <c:formatCode>General</c:formatCode>
                <c:ptCount val="5"/>
                <c:pt idx="4" formatCode="#,##0">
                  <c:v>60229.0</c:v>
                </c:pt>
              </c:numCache>
            </c:numRef>
          </c:val>
        </c:ser>
        <c:dLbls>
          <c:showLegendKey val="0"/>
          <c:showVal val="0"/>
          <c:showCatName val="0"/>
          <c:showSerName val="0"/>
          <c:showPercent val="0"/>
          <c:showBubbleSize val="0"/>
        </c:dLbls>
        <c:gapWidth val="150"/>
        <c:overlap val="100"/>
        <c:axId val="-2130075256"/>
        <c:axId val="-2130069624"/>
      </c:barChart>
      <c:lineChart>
        <c:grouping val="standard"/>
        <c:varyColors val="0"/>
        <c:ser>
          <c:idx val="1"/>
          <c:order val="1"/>
          <c:tx>
            <c:strRef>
              <c:f>DisplayData!$E$43</c:f>
              <c:strCache>
                <c:ptCount val="1"/>
                <c:pt idx="0">
                  <c:v>Combined Cost Per Booking</c:v>
                </c:pt>
              </c:strCache>
            </c:strRef>
          </c:tx>
          <c:spPr>
            <a:ln w="28575" cmpd="sng">
              <a:solidFill>
                <a:schemeClr val="tx1"/>
              </a:solidFill>
            </a:ln>
          </c:spPr>
          <c:marker>
            <c:symbol val="circle"/>
            <c:size val="5"/>
            <c:spPr>
              <a:solidFill>
                <a:schemeClr val="bg1"/>
              </a:solidFill>
              <a:ln w="9525" cmpd="sng">
                <a:solidFill>
                  <a:schemeClr val="tx1"/>
                </a:solidFill>
              </a:ln>
            </c:spPr>
          </c:marker>
          <c:dLbls>
            <c:dLbl>
              <c:idx val="0"/>
              <c:layout>
                <c:manualLayout>
                  <c:x val="-0.0494893919510061"/>
                  <c:y val="-0.0371071137281904"/>
                </c:manualLayout>
              </c:layout>
              <c:dLblPos val="r"/>
              <c:showLegendKey val="0"/>
              <c:showVal val="1"/>
              <c:showCatName val="0"/>
              <c:showSerName val="0"/>
              <c:showPercent val="0"/>
              <c:showBubbleSize val="0"/>
            </c:dLbl>
            <c:dLbl>
              <c:idx val="1"/>
              <c:layout>
                <c:manualLayout>
                  <c:x val="-0.0225228947669438"/>
                  <c:y val="-0.0418546713943129"/>
                </c:manualLayout>
              </c:layout>
              <c:dLblPos val="r"/>
              <c:showLegendKey val="0"/>
              <c:showVal val="1"/>
              <c:showCatName val="0"/>
              <c:showSerName val="0"/>
              <c:showPercent val="0"/>
              <c:showBubbleSize val="0"/>
            </c:dLbl>
            <c:dLblPos val="t"/>
            <c:showLegendKey val="0"/>
            <c:showVal val="1"/>
            <c:showCatName val="0"/>
            <c:showSerName val="0"/>
            <c:showPercent val="0"/>
            <c:showBubbleSize val="0"/>
            <c:showLeaderLines val="0"/>
          </c:dLbls>
          <c:cat>
            <c:strRef>
              <c:f>DisplayData!$B$44:$B$48</c:f>
              <c:strCache>
                <c:ptCount val="5"/>
                <c:pt idx="0">
                  <c:v>Q1 2014</c:v>
                </c:pt>
                <c:pt idx="1">
                  <c:v>Q2 2014</c:v>
                </c:pt>
                <c:pt idx="2">
                  <c:v>Q3 2014</c:v>
                </c:pt>
                <c:pt idx="3">
                  <c:v>Q4 2014</c:v>
                </c:pt>
                <c:pt idx="4">
                  <c:v>Q1 2015</c:v>
                </c:pt>
              </c:strCache>
            </c:strRef>
          </c:cat>
          <c:val>
            <c:numRef>
              <c:f>DisplayData!$E$44:$E$48</c:f>
              <c:numCache>
                <c:formatCode>"$"#,##0.00;[Red]\-"$"#,##0.00</c:formatCode>
                <c:ptCount val="5"/>
                <c:pt idx="0">
                  <c:v>1.777777777777778</c:v>
                </c:pt>
                <c:pt idx="1">
                  <c:v>4.743287671232876</c:v>
                </c:pt>
                <c:pt idx="2">
                  <c:v>5.188058419243986</c:v>
                </c:pt>
                <c:pt idx="3">
                  <c:v>3.415140781869954</c:v>
                </c:pt>
                <c:pt idx="4">
                  <c:v>2.763924691889322</c:v>
                </c:pt>
              </c:numCache>
            </c:numRef>
          </c:val>
          <c:smooth val="0"/>
        </c:ser>
        <c:dLbls>
          <c:showLegendKey val="0"/>
          <c:showVal val="0"/>
          <c:showCatName val="0"/>
          <c:showSerName val="0"/>
          <c:showPercent val="0"/>
          <c:showBubbleSize val="0"/>
        </c:dLbls>
        <c:marker val="1"/>
        <c:smooth val="0"/>
        <c:axId val="-2130056488"/>
        <c:axId val="-2130061768"/>
      </c:lineChart>
      <c:catAx>
        <c:axId val="-2130075256"/>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0069624"/>
        <c:crosses val="autoZero"/>
        <c:auto val="1"/>
        <c:lblAlgn val="ctr"/>
        <c:lblOffset val="100"/>
        <c:noMultiLvlLbl val="0"/>
      </c:catAx>
      <c:valAx>
        <c:axId val="-2130069624"/>
        <c:scaling>
          <c:orientation val="minMax"/>
        </c:scaling>
        <c:delete val="0"/>
        <c:axPos val="l"/>
        <c:title>
          <c:tx>
            <c:rich>
              <a:bodyPr rot="-5400000" vert="horz"/>
              <a:lstStyle/>
              <a:p>
                <a:pPr>
                  <a:defRPr/>
                </a:pPr>
                <a:r>
                  <a:rPr lang="en-US"/>
                  <a:t>Bookings (k)</a:t>
                </a:r>
              </a:p>
            </c:rich>
          </c:tx>
          <c:layout/>
          <c:overlay val="0"/>
        </c:title>
        <c:numFmt formatCode="0&quot;k&quot;" sourceLinked="0"/>
        <c:majorTickMark val="out"/>
        <c:minorTickMark val="none"/>
        <c:tickLblPos val="nextTo"/>
        <c:crossAx val="-2130075256"/>
        <c:crosses val="autoZero"/>
        <c:crossBetween val="between"/>
        <c:dispUnits>
          <c:builtInUnit val="thousands"/>
        </c:dispUnits>
      </c:valAx>
      <c:valAx>
        <c:axId val="-2130061768"/>
        <c:scaling>
          <c:orientation val="minMax"/>
        </c:scaling>
        <c:delete val="0"/>
        <c:axPos val="r"/>
        <c:title>
          <c:tx>
            <c:rich>
              <a:bodyPr rot="-5400000" vert="horz"/>
              <a:lstStyle/>
              <a:p>
                <a:pPr>
                  <a:defRPr/>
                </a:pPr>
                <a:r>
                  <a:rPr lang="en-US"/>
                  <a:t>Cost Per Booking ($)</a:t>
                </a:r>
              </a:p>
            </c:rich>
          </c:tx>
          <c:layout/>
          <c:overlay val="0"/>
        </c:title>
        <c:numFmt formatCode="0.00" sourceLinked="0"/>
        <c:majorTickMark val="out"/>
        <c:minorTickMark val="none"/>
        <c:tickLblPos val="nextTo"/>
        <c:crossAx val="-2130056488"/>
        <c:crosses val="max"/>
        <c:crossBetween val="between"/>
      </c:valAx>
      <c:catAx>
        <c:axId val="-2130056488"/>
        <c:scaling>
          <c:orientation val="minMax"/>
        </c:scaling>
        <c:delete val="1"/>
        <c:axPos val="b"/>
        <c:majorTickMark val="out"/>
        <c:minorTickMark val="none"/>
        <c:tickLblPos val="nextTo"/>
        <c:crossAx val="-2130061768"/>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NAM Display Campaigns</a:t>
            </a:r>
          </a:p>
        </c:rich>
      </c:tx>
      <c:layout/>
      <c:overlay val="0"/>
    </c:title>
    <c:autoTitleDeleted val="0"/>
    <c:plotArea>
      <c:layout/>
      <c:barChart>
        <c:barDir val="col"/>
        <c:grouping val="stacked"/>
        <c:varyColors val="0"/>
        <c:ser>
          <c:idx val="0"/>
          <c:order val="0"/>
          <c:tx>
            <c:strRef>
              <c:f>DisplayData!$C$14</c:f>
              <c:strCache>
                <c:ptCount val="1"/>
                <c:pt idx="0">
                  <c:v>Retargeting Bookings</c:v>
                </c:pt>
              </c:strCache>
            </c:strRef>
          </c:tx>
          <c:invertIfNegative val="0"/>
          <c:cat>
            <c:strRef>
              <c:f>DisplayData!$A$15:$A$19</c:f>
              <c:strCache>
                <c:ptCount val="5"/>
                <c:pt idx="0">
                  <c:v>Q1 2014
$48,000</c:v>
                </c:pt>
                <c:pt idx="1">
                  <c:v>Q2 2014
$180,000</c:v>
                </c:pt>
                <c:pt idx="2">
                  <c:v>Q3 2014
$436,000</c:v>
                </c:pt>
                <c:pt idx="3">
                  <c:v>Q4 2014
$868,000</c:v>
                </c:pt>
                <c:pt idx="4">
                  <c:v>Q1 2015
$265,087</c:v>
                </c:pt>
              </c:strCache>
            </c:strRef>
          </c:cat>
          <c:val>
            <c:numRef>
              <c:f>DisplayData!$C$15:$C$19</c:f>
              <c:numCache>
                <c:formatCode>#,##0</c:formatCode>
                <c:ptCount val="5"/>
                <c:pt idx="0">
                  <c:v>27000.0</c:v>
                </c:pt>
                <c:pt idx="1">
                  <c:v>66000.0</c:v>
                </c:pt>
                <c:pt idx="2">
                  <c:v>113000.0</c:v>
                </c:pt>
                <c:pt idx="3">
                  <c:v>331000.0</c:v>
                </c:pt>
                <c:pt idx="4">
                  <c:v>101030.32</c:v>
                </c:pt>
              </c:numCache>
            </c:numRef>
          </c:val>
        </c:ser>
        <c:ser>
          <c:idx val="2"/>
          <c:order val="2"/>
          <c:tx>
            <c:strRef>
              <c:f>DisplayData!$D$14</c:f>
              <c:strCache>
                <c:ptCount val="1"/>
                <c:pt idx="0">
                  <c:v>Prospecting Bookings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9525" cap="flat" cmpd="sng" algn="ctr">
              <a:solidFill>
                <a:schemeClr val="accent2">
                  <a:shade val="95000"/>
                  <a:satMod val="105000"/>
                </a:schemeClr>
              </a:solidFill>
              <a:prstDash val="solid"/>
            </a:ln>
            <a:effectLst>
              <a:outerShdw blurRad="40000" dist="23000" dir="5400000" rotWithShape="0">
                <a:srgbClr val="000000">
                  <a:alpha val="35000"/>
                </a:srgbClr>
              </a:outerShdw>
            </a:effectLst>
          </c:spPr>
          <c:invertIfNegative val="0"/>
          <c:val>
            <c:numRef>
              <c:f>DisplayData!$D$15:$D$19</c:f>
              <c:numCache>
                <c:formatCode>General</c:formatCode>
                <c:ptCount val="5"/>
                <c:pt idx="4" formatCode="#,##0">
                  <c:v>57596.0</c:v>
                </c:pt>
              </c:numCache>
            </c:numRef>
          </c:val>
        </c:ser>
        <c:dLbls>
          <c:showLegendKey val="0"/>
          <c:showVal val="0"/>
          <c:showCatName val="0"/>
          <c:showSerName val="0"/>
          <c:showPercent val="0"/>
          <c:showBubbleSize val="0"/>
        </c:dLbls>
        <c:gapWidth val="150"/>
        <c:overlap val="100"/>
        <c:axId val="-2130000680"/>
        <c:axId val="-2129995128"/>
      </c:barChart>
      <c:lineChart>
        <c:grouping val="standard"/>
        <c:varyColors val="0"/>
        <c:ser>
          <c:idx val="1"/>
          <c:order val="1"/>
          <c:tx>
            <c:strRef>
              <c:f>DisplayData!$E$14</c:f>
              <c:strCache>
                <c:ptCount val="1"/>
                <c:pt idx="0">
                  <c:v>Combined Cost Per Booking</c:v>
                </c:pt>
              </c:strCache>
            </c:strRef>
          </c:tx>
          <c:spPr>
            <a:ln w="28575" cmpd="sng">
              <a:solidFill>
                <a:srgbClr val="000000"/>
              </a:solidFill>
            </a:ln>
          </c:spPr>
          <c:marker>
            <c:symbol val="circle"/>
            <c:size val="5"/>
            <c:spPr>
              <a:solidFill>
                <a:schemeClr val="bg1"/>
              </a:solidFill>
              <a:ln w="9525" cmpd="sng">
                <a:solidFill>
                  <a:srgbClr val="000000"/>
                </a:solidFill>
              </a:ln>
            </c:spPr>
          </c:marker>
          <c:dLbls>
            <c:numFmt formatCode="&quot;$&quot;#,##0.00" sourceLinked="0"/>
            <c:dLblPos val="t"/>
            <c:showLegendKey val="0"/>
            <c:showVal val="1"/>
            <c:showCatName val="0"/>
            <c:showSerName val="0"/>
            <c:showPercent val="0"/>
            <c:showBubbleSize val="0"/>
            <c:showLeaderLines val="0"/>
          </c:dLbls>
          <c:cat>
            <c:strRef>
              <c:f>DisplayData!$B$15:$B$19</c:f>
              <c:strCache>
                <c:ptCount val="5"/>
                <c:pt idx="0">
                  <c:v>Q1 2014</c:v>
                </c:pt>
                <c:pt idx="1">
                  <c:v>Q2 2014</c:v>
                </c:pt>
                <c:pt idx="2">
                  <c:v>Q3 2014</c:v>
                </c:pt>
                <c:pt idx="3">
                  <c:v>Q4 2014</c:v>
                </c:pt>
                <c:pt idx="4">
                  <c:v>Q1 2015</c:v>
                </c:pt>
              </c:strCache>
            </c:strRef>
          </c:cat>
          <c:val>
            <c:numRef>
              <c:f>DisplayData!$E$15:$E$19</c:f>
              <c:numCache>
                <c:formatCode>"$"#,##0.00;[Red]\-"$"#,##0.00</c:formatCode>
                <c:ptCount val="5"/>
                <c:pt idx="0">
                  <c:v>1.777777777777778</c:v>
                </c:pt>
                <c:pt idx="1">
                  <c:v>2.727272727272727</c:v>
                </c:pt>
                <c:pt idx="2">
                  <c:v>3.858407079646017</c:v>
                </c:pt>
                <c:pt idx="3">
                  <c:v>2.622356495468276</c:v>
                </c:pt>
                <c:pt idx="4">
                  <c:v>1.671139820932617</c:v>
                </c:pt>
              </c:numCache>
            </c:numRef>
          </c:val>
          <c:smooth val="0"/>
        </c:ser>
        <c:dLbls>
          <c:showLegendKey val="0"/>
          <c:showVal val="0"/>
          <c:showCatName val="0"/>
          <c:showSerName val="0"/>
          <c:showPercent val="0"/>
          <c:showBubbleSize val="0"/>
        </c:dLbls>
        <c:marker val="1"/>
        <c:smooth val="0"/>
        <c:axId val="-2129981992"/>
        <c:axId val="-2129987272"/>
      </c:lineChart>
      <c:catAx>
        <c:axId val="-2130000680"/>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29995128"/>
        <c:crosses val="autoZero"/>
        <c:auto val="1"/>
        <c:lblAlgn val="ctr"/>
        <c:lblOffset val="100"/>
        <c:noMultiLvlLbl val="0"/>
      </c:catAx>
      <c:valAx>
        <c:axId val="-2129995128"/>
        <c:scaling>
          <c:orientation val="minMax"/>
        </c:scaling>
        <c:delete val="0"/>
        <c:axPos val="l"/>
        <c:title>
          <c:tx>
            <c:rich>
              <a:bodyPr rot="-5400000" vert="horz"/>
              <a:lstStyle/>
              <a:p>
                <a:pPr>
                  <a:defRPr/>
                </a:pPr>
                <a:r>
                  <a:rPr lang="en-US"/>
                  <a:t>Bookings (k)</a:t>
                </a:r>
              </a:p>
            </c:rich>
          </c:tx>
          <c:layout/>
          <c:overlay val="0"/>
        </c:title>
        <c:numFmt formatCode="0&quot;k&quot;" sourceLinked="0"/>
        <c:majorTickMark val="out"/>
        <c:minorTickMark val="none"/>
        <c:tickLblPos val="nextTo"/>
        <c:crossAx val="-2130000680"/>
        <c:crosses val="autoZero"/>
        <c:crossBetween val="between"/>
        <c:dispUnits>
          <c:builtInUnit val="thousands"/>
        </c:dispUnits>
      </c:valAx>
      <c:valAx>
        <c:axId val="-2129987272"/>
        <c:scaling>
          <c:orientation val="minMax"/>
        </c:scaling>
        <c:delete val="0"/>
        <c:axPos val="r"/>
        <c:title>
          <c:tx>
            <c:rich>
              <a:bodyPr rot="-5400000" vert="horz"/>
              <a:lstStyle/>
              <a:p>
                <a:pPr>
                  <a:defRPr/>
                </a:pPr>
                <a:r>
                  <a:rPr lang="en-US"/>
                  <a:t>Cost Per Booking ($)</a:t>
                </a:r>
              </a:p>
            </c:rich>
          </c:tx>
          <c:layout/>
          <c:overlay val="0"/>
        </c:title>
        <c:numFmt formatCode="#,##0.00" sourceLinked="0"/>
        <c:majorTickMark val="out"/>
        <c:minorTickMark val="none"/>
        <c:tickLblPos val="nextTo"/>
        <c:crossAx val="-2129981992"/>
        <c:crosses val="max"/>
        <c:crossBetween val="between"/>
      </c:valAx>
      <c:catAx>
        <c:axId val="-2129981992"/>
        <c:scaling>
          <c:orientation val="minMax"/>
        </c:scaling>
        <c:delete val="1"/>
        <c:axPos val="b"/>
        <c:majorTickMark val="out"/>
        <c:minorTickMark val="none"/>
        <c:tickLblPos val="nextTo"/>
        <c:crossAx val="-2129987272"/>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UK Display Campaigns</a:t>
            </a:r>
          </a:p>
        </c:rich>
      </c:tx>
      <c:layout/>
      <c:overlay val="0"/>
    </c:title>
    <c:autoTitleDeleted val="0"/>
    <c:plotArea>
      <c:layout/>
      <c:barChart>
        <c:barDir val="col"/>
        <c:grouping val="stacked"/>
        <c:varyColors val="0"/>
        <c:ser>
          <c:idx val="0"/>
          <c:order val="0"/>
          <c:tx>
            <c:strRef>
              <c:f>DisplayData!$C$21</c:f>
              <c:strCache>
                <c:ptCount val="1"/>
                <c:pt idx="0">
                  <c:v>Retargeting Bookings</c:v>
                </c:pt>
              </c:strCache>
            </c:strRef>
          </c:tx>
          <c:invertIfNegative val="0"/>
          <c:cat>
            <c:strRef>
              <c:f>DisplayData!$A$23:$A$26</c:f>
              <c:strCache>
                <c:ptCount val="4"/>
                <c:pt idx="0">
                  <c:v>Q2 2014
£102,000</c:v>
                </c:pt>
                <c:pt idx="1">
                  <c:v>Q3 2014
£103,000</c:v>
                </c:pt>
                <c:pt idx="2">
                  <c:v>Q4 2014
£195,000</c:v>
                </c:pt>
                <c:pt idx="3">
                  <c:v>Q1 2015
£126,786</c:v>
                </c:pt>
              </c:strCache>
            </c:strRef>
          </c:cat>
          <c:val>
            <c:numRef>
              <c:f>DisplayData!$C$23:$C$26</c:f>
              <c:numCache>
                <c:formatCode>#,##0</c:formatCode>
                <c:ptCount val="4"/>
                <c:pt idx="0">
                  <c:v>7000.0</c:v>
                </c:pt>
                <c:pt idx="1">
                  <c:v>3400.0</c:v>
                </c:pt>
                <c:pt idx="2">
                  <c:v>37700.0</c:v>
                </c:pt>
                <c:pt idx="3">
                  <c:v>18193.0</c:v>
                </c:pt>
              </c:numCache>
            </c:numRef>
          </c:val>
        </c:ser>
        <c:ser>
          <c:idx val="2"/>
          <c:order val="2"/>
          <c:tx>
            <c:strRef>
              <c:f>DisplayData!$D$21</c:f>
              <c:strCache>
                <c:ptCount val="1"/>
                <c:pt idx="0">
                  <c:v>Prospecting Bookings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9525" cap="flat" cmpd="sng" algn="ctr">
              <a:solidFill>
                <a:schemeClr val="accent2">
                  <a:shade val="95000"/>
                  <a:satMod val="105000"/>
                </a:schemeClr>
              </a:solidFill>
              <a:prstDash val="solid"/>
            </a:ln>
            <a:effectLst>
              <a:outerShdw blurRad="40000" dist="23000" dir="5400000" rotWithShape="0">
                <a:srgbClr val="000000">
                  <a:alpha val="35000"/>
                </a:srgbClr>
              </a:outerShdw>
            </a:effectLst>
          </c:spPr>
          <c:invertIfNegative val="0"/>
          <c:val>
            <c:numRef>
              <c:f>DisplayData!$D$23:$D$26</c:f>
              <c:numCache>
                <c:formatCode>General</c:formatCode>
                <c:ptCount val="4"/>
                <c:pt idx="3" formatCode="#,##0">
                  <c:v>2495.0</c:v>
                </c:pt>
              </c:numCache>
            </c:numRef>
          </c:val>
        </c:ser>
        <c:dLbls>
          <c:showLegendKey val="0"/>
          <c:showVal val="0"/>
          <c:showCatName val="0"/>
          <c:showSerName val="0"/>
          <c:showPercent val="0"/>
          <c:showBubbleSize val="0"/>
        </c:dLbls>
        <c:gapWidth val="150"/>
        <c:overlap val="100"/>
        <c:axId val="-2129925928"/>
        <c:axId val="-2129920296"/>
      </c:barChart>
      <c:lineChart>
        <c:grouping val="standard"/>
        <c:varyColors val="0"/>
        <c:ser>
          <c:idx val="1"/>
          <c:order val="1"/>
          <c:tx>
            <c:strRef>
              <c:f>DisplayData!$E$21</c:f>
              <c:strCache>
                <c:ptCount val="1"/>
                <c:pt idx="0">
                  <c:v>Combined Cost Per Booking</c:v>
                </c:pt>
              </c:strCache>
            </c:strRef>
          </c:tx>
          <c:spPr>
            <a:ln w="28575" cmpd="sng">
              <a:solidFill>
                <a:srgbClr val="000000"/>
              </a:solidFill>
            </a:ln>
          </c:spPr>
          <c:marker>
            <c:symbol val="circle"/>
            <c:size val="5"/>
            <c:spPr>
              <a:solidFill>
                <a:schemeClr val="bg1"/>
              </a:solidFill>
              <a:ln w="9525" cmpd="sng">
                <a:solidFill>
                  <a:srgbClr val="000000"/>
                </a:solidFill>
              </a:ln>
            </c:spPr>
          </c:marker>
          <c:dLbls>
            <c:dLbl>
              <c:idx val="1"/>
              <c:layout>
                <c:manualLayout>
                  <c:x val="-0.041793483716294"/>
                  <c:y val="-0.041854671394313"/>
                </c:manualLayout>
              </c:layout>
              <c:dLblPos val="r"/>
              <c:showLegendKey val="0"/>
              <c:showVal val="1"/>
              <c:showCatName val="0"/>
              <c:showSerName val="0"/>
              <c:showPercent val="0"/>
              <c:showBubbleSize val="0"/>
            </c:dLbl>
            <c:dLbl>
              <c:idx val="2"/>
              <c:layout>
                <c:manualLayout>
                  <c:x val="-0.0267202881600848"/>
                  <c:y val="-0.0483944637996743"/>
                </c:manualLayout>
              </c:layout>
              <c:dLblPos val="r"/>
              <c:showLegendKey val="0"/>
              <c:showVal val="1"/>
              <c:showCatName val="0"/>
              <c:showSerName val="0"/>
              <c:showPercent val="0"/>
              <c:showBubbleSize val="0"/>
            </c:dLbl>
            <c:dLblPos val="t"/>
            <c:showLegendKey val="0"/>
            <c:showVal val="1"/>
            <c:showCatName val="0"/>
            <c:showSerName val="0"/>
            <c:showPercent val="0"/>
            <c:showBubbleSize val="0"/>
            <c:showLeaderLines val="0"/>
          </c:dLbls>
          <c:cat>
            <c:strRef>
              <c:f>DisplayData!$B$23:$B$26</c:f>
              <c:strCache>
                <c:ptCount val="4"/>
                <c:pt idx="0">
                  <c:v>Q2 2014</c:v>
                </c:pt>
                <c:pt idx="1">
                  <c:v>Q3 2014</c:v>
                </c:pt>
                <c:pt idx="2">
                  <c:v>Q4 2014</c:v>
                </c:pt>
                <c:pt idx="3">
                  <c:v>Q1 2015</c:v>
                </c:pt>
              </c:strCache>
            </c:strRef>
          </c:cat>
          <c:val>
            <c:numRef>
              <c:f>DisplayData!$E$23:$E$26</c:f>
              <c:numCache>
                <c:formatCode>[$£-809]#,##0.00</c:formatCode>
                <c:ptCount val="4"/>
                <c:pt idx="0">
                  <c:v>14.57142857142857</c:v>
                </c:pt>
                <c:pt idx="1">
                  <c:v>30.29411764705882</c:v>
                </c:pt>
                <c:pt idx="2">
                  <c:v>5.172413793103448</c:v>
                </c:pt>
                <c:pt idx="3">
                  <c:v>6.128480278422269</c:v>
                </c:pt>
              </c:numCache>
            </c:numRef>
          </c:val>
          <c:smooth val="0"/>
        </c:ser>
        <c:dLbls>
          <c:showLegendKey val="0"/>
          <c:showVal val="0"/>
          <c:showCatName val="0"/>
          <c:showSerName val="0"/>
          <c:showPercent val="0"/>
          <c:showBubbleSize val="0"/>
        </c:dLbls>
        <c:marker val="1"/>
        <c:smooth val="0"/>
        <c:axId val="-2129907160"/>
        <c:axId val="-2129912440"/>
      </c:lineChart>
      <c:catAx>
        <c:axId val="-2129925928"/>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29920296"/>
        <c:crosses val="autoZero"/>
        <c:auto val="1"/>
        <c:lblAlgn val="ctr"/>
        <c:lblOffset val="100"/>
        <c:noMultiLvlLbl val="0"/>
      </c:catAx>
      <c:valAx>
        <c:axId val="-2129920296"/>
        <c:scaling>
          <c:orientation val="minMax"/>
        </c:scaling>
        <c:delete val="0"/>
        <c:axPos val="l"/>
        <c:title>
          <c:tx>
            <c:rich>
              <a:bodyPr rot="-5400000" vert="horz"/>
              <a:lstStyle/>
              <a:p>
                <a:pPr>
                  <a:defRPr/>
                </a:pPr>
                <a:r>
                  <a:rPr lang="en-US"/>
                  <a:t>Bookings (k)</a:t>
                </a:r>
              </a:p>
            </c:rich>
          </c:tx>
          <c:layout/>
          <c:overlay val="0"/>
        </c:title>
        <c:numFmt formatCode="0&quot;k&quot;" sourceLinked="0"/>
        <c:majorTickMark val="out"/>
        <c:minorTickMark val="none"/>
        <c:tickLblPos val="nextTo"/>
        <c:crossAx val="-2129925928"/>
        <c:crosses val="autoZero"/>
        <c:crossBetween val="between"/>
        <c:dispUnits>
          <c:builtInUnit val="thousands"/>
        </c:dispUnits>
      </c:valAx>
      <c:valAx>
        <c:axId val="-2129912440"/>
        <c:scaling>
          <c:orientation val="minMax"/>
        </c:scaling>
        <c:delete val="0"/>
        <c:axPos val="r"/>
        <c:title>
          <c:tx>
            <c:rich>
              <a:bodyPr rot="-5400000" vert="horz"/>
              <a:lstStyle/>
              <a:p>
                <a:pPr>
                  <a:defRPr/>
                </a:pPr>
                <a:r>
                  <a:rPr lang="en-US"/>
                  <a:t>Cost Per Booking (£)</a:t>
                </a:r>
              </a:p>
            </c:rich>
          </c:tx>
          <c:layout/>
          <c:overlay val="0"/>
        </c:title>
        <c:numFmt formatCode="#,##0" sourceLinked="0"/>
        <c:majorTickMark val="out"/>
        <c:minorTickMark val="none"/>
        <c:tickLblPos val="nextTo"/>
        <c:crossAx val="-2129907160"/>
        <c:crosses val="max"/>
        <c:crossBetween val="between"/>
      </c:valAx>
      <c:catAx>
        <c:axId val="-2129907160"/>
        <c:scaling>
          <c:orientation val="minMax"/>
        </c:scaling>
        <c:delete val="1"/>
        <c:axPos val="b"/>
        <c:majorTickMark val="out"/>
        <c:minorTickMark val="none"/>
        <c:tickLblPos val="nextTo"/>
        <c:crossAx val="-2129912440"/>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title>
      <c:tx>
        <c:rich>
          <a:bodyPr/>
          <a:lstStyle/>
          <a:p>
            <a:pPr>
              <a:defRPr/>
            </a:pPr>
            <a:r>
              <a:rPr lang="en-US"/>
              <a:t>NAM Google Bookings Mix Shift between SEO,</a:t>
            </a:r>
            <a:r>
              <a:rPr lang="en-US" baseline="0"/>
              <a:t> PPC and Affiliate</a:t>
            </a:r>
            <a:endParaRPr lang="en-US"/>
          </a:p>
        </c:rich>
      </c:tx>
      <c:layout/>
      <c:overlay val="0"/>
    </c:title>
    <c:autoTitleDeleted val="0"/>
    <c:plotArea>
      <c:layout/>
      <c:barChart>
        <c:barDir val="col"/>
        <c:grouping val="stacked"/>
        <c:varyColors val="0"/>
        <c:ser>
          <c:idx val="0"/>
          <c:order val="0"/>
          <c:tx>
            <c:strRef>
              <c:f>SEOData!$C$170</c:f>
              <c:strCache>
                <c:ptCount val="1"/>
                <c:pt idx="0">
                  <c:v>Google SEO</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w="9525" cap="flat" cmpd="sng" algn="ctr">
              <a:solidFill>
                <a:schemeClr val="accent3">
                  <a:shade val="95000"/>
                  <a:satMod val="105000"/>
                </a:schemeClr>
              </a:solidFill>
              <a:prstDash val="solid"/>
            </a:ln>
            <a:effectLst>
              <a:outerShdw blurRad="40000" dist="23000" dir="5400000" rotWithShape="0">
                <a:srgbClr val="000000">
                  <a:alpha val="35000"/>
                </a:srgbClr>
              </a:outerShdw>
            </a:effectLst>
          </c:spPr>
          <c:invertIfNegative val="0"/>
          <c:cat>
            <c:strRef>
              <c:f>SEOData!$B$171:$B$181</c:f>
              <c:strCache>
                <c:ptCount val="11"/>
                <c:pt idx="0">
                  <c:v>Q3 2012</c:v>
                </c:pt>
                <c:pt idx="1">
                  <c:v>Q4 2012</c:v>
                </c:pt>
                <c:pt idx="2">
                  <c:v>Q1 2013</c:v>
                </c:pt>
                <c:pt idx="3">
                  <c:v>Q2 2013</c:v>
                </c:pt>
                <c:pt idx="4">
                  <c:v>Q3 2013</c:v>
                </c:pt>
                <c:pt idx="5">
                  <c:v>Q4 2013</c:v>
                </c:pt>
                <c:pt idx="6">
                  <c:v>Q1 2014</c:v>
                </c:pt>
                <c:pt idx="7">
                  <c:v>Q2 2014</c:v>
                </c:pt>
                <c:pt idx="8">
                  <c:v>Q3 2014</c:v>
                </c:pt>
                <c:pt idx="9">
                  <c:v>Q4 2014</c:v>
                </c:pt>
                <c:pt idx="10">
                  <c:v>Q1 2015</c:v>
                </c:pt>
              </c:strCache>
            </c:strRef>
          </c:cat>
          <c:val>
            <c:numRef>
              <c:f>SEOData!$C$171:$C$181</c:f>
              <c:numCache>
                <c:formatCode>#,##0</c:formatCode>
                <c:ptCount val="11"/>
                <c:pt idx="0">
                  <c:v>1.300814E6</c:v>
                </c:pt>
                <c:pt idx="1">
                  <c:v>1.273159E6</c:v>
                </c:pt>
                <c:pt idx="2">
                  <c:v>1.512369E6</c:v>
                </c:pt>
                <c:pt idx="3">
                  <c:v>1.26219E6</c:v>
                </c:pt>
                <c:pt idx="4">
                  <c:v>1.305429E6</c:v>
                </c:pt>
                <c:pt idx="5">
                  <c:v>1.72716E6</c:v>
                </c:pt>
                <c:pt idx="6">
                  <c:v>2.037055E6</c:v>
                </c:pt>
                <c:pt idx="7">
                  <c:v>1.705984E6</c:v>
                </c:pt>
                <c:pt idx="8">
                  <c:v>1.660247E6</c:v>
                </c:pt>
                <c:pt idx="9">
                  <c:v>1.591806E6</c:v>
                </c:pt>
                <c:pt idx="10">
                  <c:v>1.901482E6</c:v>
                </c:pt>
              </c:numCache>
            </c:numRef>
          </c:val>
        </c:ser>
        <c:ser>
          <c:idx val="1"/>
          <c:order val="1"/>
          <c:tx>
            <c:strRef>
              <c:f>SEOData!$D$170</c:f>
              <c:strCache>
                <c:ptCount val="1"/>
                <c:pt idx="0">
                  <c:v>Google PPC</c:v>
                </c:pt>
              </c:strCache>
            </c:strRef>
          </c:tx>
          <c:invertIfNegative val="0"/>
          <c:cat>
            <c:strRef>
              <c:f>SEOData!$B$171:$B$181</c:f>
              <c:strCache>
                <c:ptCount val="11"/>
                <c:pt idx="0">
                  <c:v>Q3 2012</c:v>
                </c:pt>
                <c:pt idx="1">
                  <c:v>Q4 2012</c:v>
                </c:pt>
                <c:pt idx="2">
                  <c:v>Q1 2013</c:v>
                </c:pt>
                <c:pt idx="3">
                  <c:v>Q2 2013</c:v>
                </c:pt>
                <c:pt idx="4">
                  <c:v>Q3 2013</c:v>
                </c:pt>
                <c:pt idx="5">
                  <c:v>Q4 2013</c:v>
                </c:pt>
                <c:pt idx="6">
                  <c:v>Q1 2014</c:v>
                </c:pt>
                <c:pt idx="7">
                  <c:v>Q2 2014</c:v>
                </c:pt>
                <c:pt idx="8">
                  <c:v>Q3 2014</c:v>
                </c:pt>
                <c:pt idx="9">
                  <c:v>Q4 2014</c:v>
                </c:pt>
                <c:pt idx="10">
                  <c:v>Q1 2015</c:v>
                </c:pt>
              </c:strCache>
            </c:strRef>
          </c:cat>
          <c:val>
            <c:numRef>
              <c:f>SEOData!$D$171:$D$181</c:f>
              <c:numCache>
                <c:formatCode>#,##0</c:formatCode>
                <c:ptCount val="11"/>
                <c:pt idx="0">
                  <c:v>939.0</c:v>
                </c:pt>
                <c:pt idx="1">
                  <c:v>1613.0</c:v>
                </c:pt>
                <c:pt idx="2">
                  <c:v>11826.0</c:v>
                </c:pt>
                <c:pt idx="3">
                  <c:v>37534.0</c:v>
                </c:pt>
                <c:pt idx="4">
                  <c:v>188869.0</c:v>
                </c:pt>
                <c:pt idx="5">
                  <c:v>460639.0</c:v>
                </c:pt>
                <c:pt idx="6">
                  <c:v>486852.0</c:v>
                </c:pt>
                <c:pt idx="7">
                  <c:v>853998.0</c:v>
                </c:pt>
                <c:pt idx="8">
                  <c:v>880139.0</c:v>
                </c:pt>
                <c:pt idx="9">
                  <c:v>1.004553E6</c:v>
                </c:pt>
                <c:pt idx="10">
                  <c:v>1.101741E6</c:v>
                </c:pt>
              </c:numCache>
            </c:numRef>
          </c:val>
        </c:ser>
        <c:ser>
          <c:idx val="2"/>
          <c:order val="2"/>
          <c:tx>
            <c:strRef>
              <c:f>SEOData!$E$170</c:f>
              <c:strCache>
                <c:ptCount val="1"/>
                <c:pt idx="0">
                  <c:v>Google Affiliate</c:v>
                </c:pt>
              </c:strCache>
            </c:strRef>
          </c:tx>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w="9525" cap="flat" cmpd="sng" algn="ctr">
              <a:solidFill>
                <a:schemeClr val="accent4">
                  <a:shade val="95000"/>
                  <a:satMod val="105000"/>
                </a:schemeClr>
              </a:solidFill>
              <a:prstDash val="solid"/>
            </a:ln>
            <a:effectLst>
              <a:outerShdw blurRad="40000" dist="23000" dir="5400000" rotWithShape="0">
                <a:srgbClr val="000000">
                  <a:alpha val="35000"/>
                </a:srgbClr>
              </a:outerShdw>
            </a:effectLst>
          </c:spPr>
          <c:invertIfNegative val="0"/>
          <c:cat>
            <c:strRef>
              <c:f>SEOData!$B$171:$B$181</c:f>
              <c:strCache>
                <c:ptCount val="11"/>
                <c:pt idx="0">
                  <c:v>Q3 2012</c:v>
                </c:pt>
                <c:pt idx="1">
                  <c:v>Q4 2012</c:v>
                </c:pt>
                <c:pt idx="2">
                  <c:v>Q1 2013</c:v>
                </c:pt>
                <c:pt idx="3">
                  <c:v>Q2 2013</c:v>
                </c:pt>
                <c:pt idx="4">
                  <c:v>Q3 2013</c:v>
                </c:pt>
                <c:pt idx="5">
                  <c:v>Q4 2013</c:v>
                </c:pt>
                <c:pt idx="6">
                  <c:v>Q1 2014</c:v>
                </c:pt>
                <c:pt idx="7">
                  <c:v>Q2 2014</c:v>
                </c:pt>
                <c:pt idx="8">
                  <c:v>Q3 2014</c:v>
                </c:pt>
                <c:pt idx="9">
                  <c:v>Q4 2014</c:v>
                </c:pt>
                <c:pt idx="10">
                  <c:v>Q1 2015</c:v>
                </c:pt>
              </c:strCache>
            </c:strRef>
          </c:cat>
          <c:val>
            <c:numRef>
              <c:f>SEOData!$E$171:$E$181</c:f>
              <c:numCache>
                <c:formatCode>#,##0</c:formatCode>
                <c:ptCount val="11"/>
                <c:pt idx="0">
                  <c:v>71451.0</c:v>
                </c:pt>
                <c:pt idx="1">
                  <c:v>80639.0</c:v>
                </c:pt>
                <c:pt idx="2">
                  <c:v>162793.0</c:v>
                </c:pt>
                <c:pt idx="3">
                  <c:v>202277.0</c:v>
                </c:pt>
                <c:pt idx="4">
                  <c:v>247786.0</c:v>
                </c:pt>
                <c:pt idx="5">
                  <c:v>304644.0</c:v>
                </c:pt>
                <c:pt idx="6">
                  <c:v>376186.0</c:v>
                </c:pt>
                <c:pt idx="7">
                  <c:v>364165.0</c:v>
                </c:pt>
                <c:pt idx="8">
                  <c:v>250678.0</c:v>
                </c:pt>
                <c:pt idx="9">
                  <c:v>506457.0</c:v>
                </c:pt>
                <c:pt idx="10">
                  <c:v>856107.0</c:v>
                </c:pt>
              </c:numCache>
            </c:numRef>
          </c:val>
        </c:ser>
        <c:dLbls>
          <c:showLegendKey val="0"/>
          <c:showVal val="0"/>
          <c:showCatName val="0"/>
          <c:showSerName val="0"/>
          <c:showPercent val="0"/>
          <c:showBubbleSize val="0"/>
        </c:dLbls>
        <c:gapWidth val="150"/>
        <c:overlap val="100"/>
        <c:axId val="-2115296792"/>
        <c:axId val="-2115351384"/>
      </c:barChart>
      <c:lineChart>
        <c:grouping val="standard"/>
        <c:varyColors val="0"/>
        <c:ser>
          <c:idx val="3"/>
          <c:order val="3"/>
          <c:tx>
            <c:strRef>
              <c:f>SEOData!$O$170</c:f>
              <c:strCache>
                <c:ptCount val="1"/>
                <c:pt idx="0">
                  <c:v>Google Bookings Share of Total Bookings</c:v>
                </c:pt>
              </c:strCache>
            </c:strRef>
          </c:tx>
          <c:spPr>
            <a:ln w="28575" cmpd="sng">
              <a:solidFill>
                <a:srgbClr val="FF6600"/>
              </a:solidFill>
            </a:ln>
          </c:spPr>
          <c:marker>
            <c:symbol val="circle"/>
            <c:size val="5"/>
            <c:spPr>
              <a:solidFill>
                <a:schemeClr val="bg1"/>
              </a:solidFill>
              <a:ln w="9525" cmpd="sng">
                <a:solidFill>
                  <a:srgbClr val="FF6600"/>
                </a:solidFill>
              </a:ln>
            </c:spPr>
          </c:marker>
          <c:dLbls>
            <c:dLblPos val="t"/>
            <c:showLegendKey val="0"/>
            <c:showVal val="1"/>
            <c:showCatName val="0"/>
            <c:showSerName val="0"/>
            <c:showPercent val="0"/>
            <c:showBubbleSize val="0"/>
            <c:showLeaderLines val="0"/>
          </c:dLbls>
          <c:val>
            <c:numRef>
              <c:f>SEOData!$O$171:$O$181</c:f>
              <c:numCache>
                <c:formatCode>0%</c:formatCode>
                <c:ptCount val="11"/>
                <c:pt idx="0">
                  <c:v>0.123318541497574</c:v>
                </c:pt>
                <c:pt idx="1">
                  <c:v>0.113582358860358</c:v>
                </c:pt>
                <c:pt idx="2">
                  <c:v>0.116602149116617</c:v>
                </c:pt>
                <c:pt idx="3">
                  <c:v>0.107954556480644</c:v>
                </c:pt>
                <c:pt idx="4">
                  <c:v>0.124673838334884</c:v>
                </c:pt>
                <c:pt idx="5">
                  <c:v>0.16118552221488</c:v>
                </c:pt>
                <c:pt idx="6">
                  <c:v>0.164514517061282</c:v>
                </c:pt>
                <c:pt idx="7">
                  <c:v>0.16851760658246</c:v>
                </c:pt>
                <c:pt idx="8">
                  <c:v>0.163300984370506</c:v>
                </c:pt>
                <c:pt idx="9">
                  <c:v>0.166627670006954</c:v>
                </c:pt>
                <c:pt idx="10">
                  <c:v>0.182156409653474</c:v>
                </c:pt>
              </c:numCache>
            </c:numRef>
          </c:val>
          <c:smooth val="0"/>
        </c:ser>
        <c:dLbls>
          <c:showLegendKey val="0"/>
          <c:showVal val="0"/>
          <c:showCatName val="0"/>
          <c:showSerName val="0"/>
          <c:showPercent val="0"/>
          <c:showBubbleSize val="0"/>
        </c:dLbls>
        <c:marker val="1"/>
        <c:smooth val="0"/>
        <c:axId val="-2115368600"/>
        <c:axId val="-2119011576"/>
      </c:lineChart>
      <c:catAx>
        <c:axId val="-2115296792"/>
        <c:scaling>
          <c:orientation val="minMax"/>
        </c:scaling>
        <c:delete val="0"/>
        <c:axPos val="b"/>
        <c:title>
          <c:tx>
            <c:rich>
              <a:bodyPr/>
              <a:lstStyle/>
              <a:p>
                <a:pPr>
                  <a:defRPr/>
                </a:pPr>
                <a:r>
                  <a:rPr lang="en-US"/>
                  <a:t>Time (quarters)</a:t>
                </a:r>
              </a:p>
            </c:rich>
          </c:tx>
          <c:layout/>
          <c:overlay val="0"/>
        </c:title>
        <c:majorTickMark val="out"/>
        <c:minorTickMark val="none"/>
        <c:tickLblPos val="nextTo"/>
        <c:txPr>
          <a:bodyPr rot="-2700000"/>
          <a:lstStyle/>
          <a:p>
            <a:pPr>
              <a:defRPr/>
            </a:pPr>
            <a:endParaRPr lang="en-US"/>
          </a:p>
        </c:txPr>
        <c:crossAx val="-2115351384"/>
        <c:crosses val="autoZero"/>
        <c:auto val="1"/>
        <c:lblAlgn val="ctr"/>
        <c:lblOffset val="100"/>
        <c:noMultiLvlLbl val="0"/>
      </c:catAx>
      <c:valAx>
        <c:axId val="-2115351384"/>
        <c:scaling>
          <c:orientation val="minMax"/>
        </c:scaling>
        <c:delete val="0"/>
        <c:axPos val="l"/>
        <c:title>
          <c:tx>
            <c:rich>
              <a:bodyPr rot="-5400000" vert="horz"/>
              <a:lstStyle/>
              <a:p>
                <a:pPr>
                  <a:defRPr/>
                </a:pPr>
                <a:r>
                  <a:rPr lang="en-US"/>
                  <a:t>Google Bookings (Millions)</a:t>
                </a:r>
              </a:p>
            </c:rich>
          </c:tx>
          <c:layout/>
          <c:overlay val="0"/>
        </c:title>
        <c:numFmt formatCode="0.0&quot;M&quot;" sourceLinked="0"/>
        <c:majorTickMark val="out"/>
        <c:minorTickMark val="none"/>
        <c:tickLblPos val="nextTo"/>
        <c:crossAx val="-2115296792"/>
        <c:crosses val="autoZero"/>
        <c:crossBetween val="between"/>
        <c:dispUnits>
          <c:builtInUnit val="millions"/>
        </c:dispUnits>
      </c:valAx>
      <c:valAx>
        <c:axId val="-2119011576"/>
        <c:scaling>
          <c:orientation val="minMax"/>
        </c:scaling>
        <c:delete val="0"/>
        <c:axPos val="r"/>
        <c:title>
          <c:tx>
            <c:rich>
              <a:bodyPr rot="-5400000" vert="horz"/>
              <a:lstStyle/>
              <a:p>
                <a:pPr>
                  <a:defRPr/>
                </a:pPr>
                <a:r>
                  <a:rPr lang="en-US"/>
                  <a:t>Share of Google Bookings of Total Bookings (%)</a:t>
                </a:r>
              </a:p>
            </c:rich>
          </c:tx>
          <c:layout/>
          <c:overlay val="0"/>
        </c:title>
        <c:numFmt formatCode="0%" sourceLinked="1"/>
        <c:majorTickMark val="out"/>
        <c:minorTickMark val="none"/>
        <c:tickLblPos val="nextTo"/>
        <c:crossAx val="-2115368600"/>
        <c:crosses val="max"/>
        <c:crossBetween val="between"/>
      </c:valAx>
      <c:catAx>
        <c:axId val="-2115368600"/>
        <c:scaling>
          <c:orientation val="minMax"/>
        </c:scaling>
        <c:delete val="1"/>
        <c:axPos val="b"/>
        <c:majorTickMark val="out"/>
        <c:minorTickMark val="none"/>
        <c:tickLblPos val="nextTo"/>
        <c:crossAx val="-2119011576"/>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2">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DE Display Campaigns</a:t>
            </a:r>
          </a:p>
        </c:rich>
      </c:tx>
      <c:layout/>
      <c:overlay val="0"/>
    </c:title>
    <c:autoTitleDeleted val="0"/>
    <c:plotArea>
      <c:layout/>
      <c:barChart>
        <c:barDir val="col"/>
        <c:grouping val="stacked"/>
        <c:varyColors val="0"/>
        <c:ser>
          <c:idx val="0"/>
          <c:order val="0"/>
          <c:tx>
            <c:strRef>
              <c:f>DisplayData!$C$28</c:f>
              <c:strCache>
                <c:ptCount val="1"/>
                <c:pt idx="0">
                  <c:v>Retargeting Bookings</c:v>
                </c:pt>
              </c:strCache>
            </c:strRef>
          </c:tx>
          <c:invertIfNegative val="0"/>
          <c:cat>
            <c:strRef>
              <c:f>DisplayData!$A$32:$A$33</c:f>
              <c:strCache>
                <c:ptCount val="2"/>
                <c:pt idx="0">
                  <c:v>Q4 2014
22,000€</c:v>
                </c:pt>
                <c:pt idx="1">
                  <c:v>Q1 2015
16,999€</c:v>
                </c:pt>
              </c:strCache>
            </c:strRef>
          </c:cat>
          <c:val>
            <c:numRef>
              <c:f>DisplayData!$C$32:$C$33</c:f>
              <c:numCache>
                <c:formatCode>#,##0</c:formatCode>
                <c:ptCount val="2"/>
                <c:pt idx="0" formatCode="General">
                  <c:v>400.0</c:v>
                </c:pt>
                <c:pt idx="1">
                  <c:v>403.0</c:v>
                </c:pt>
              </c:numCache>
            </c:numRef>
          </c:val>
        </c:ser>
        <c:ser>
          <c:idx val="2"/>
          <c:order val="2"/>
          <c:tx>
            <c:strRef>
              <c:f>DisplayData!$D$28</c:f>
              <c:strCache>
                <c:ptCount val="1"/>
                <c:pt idx="0">
                  <c:v>Prospecting Bookings</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9525" cap="flat" cmpd="sng" algn="ctr">
              <a:solidFill>
                <a:schemeClr val="accent2">
                  <a:shade val="95000"/>
                  <a:satMod val="105000"/>
                </a:schemeClr>
              </a:solidFill>
              <a:prstDash val="solid"/>
            </a:ln>
            <a:effectLst>
              <a:outerShdw blurRad="40000" dist="23000" dir="5400000" rotWithShape="0">
                <a:srgbClr val="000000">
                  <a:alpha val="35000"/>
                </a:srgbClr>
              </a:outerShdw>
            </a:effectLst>
          </c:spPr>
          <c:invertIfNegative val="0"/>
          <c:val>
            <c:numRef>
              <c:f>DisplayData!$D$32:$D$33</c:f>
              <c:numCache>
                <c:formatCode>#,##0</c:formatCode>
                <c:ptCount val="2"/>
                <c:pt idx="1">
                  <c:v>136.0</c:v>
                </c:pt>
              </c:numCache>
            </c:numRef>
          </c:val>
        </c:ser>
        <c:dLbls>
          <c:showLegendKey val="0"/>
          <c:showVal val="0"/>
          <c:showCatName val="0"/>
          <c:showSerName val="0"/>
          <c:showPercent val="0"/>
          <c:showBubbleSize val="0"/>
        </c:dLbls>
        <c:gapWidth val="150"/>
        <c:overlap val="100"/>
        <c:axId val="-2129851336"/>
        <c:axId val="-2129845704"/>
      </c:barChart>
      <c:lineChart>
        <c:grouping val="standard"/>
        <c:varyColors val="0"/>
        <c:ser>
          <c:idx val="1"/>
          <c:order val="1"/>
          <c:tx>
            <c:strRef>
              <c:f>DisplayData!$E$28</c:f>
              <c:strCache>
                <c:ptCount val="1"/>
                <c:pt idx="0">
                  <c:v>Combined Cost Per Booking</c:v>
                </c:pt>
              </c:strCache>
            </c:strRef>
          </c:tx>
          <c:spPr>
            <a:ln w="28575" cmpd="sng">
              <a:solidFill>
                <a:srgbClr val="000000"/>
              </a:solidFill>
            </a:ln>
          </c:spPr>
          <c:marker>
            <c:symbol val="circle"/>
            <c:size val="5"/>
            <c:spPr>
              <a:solidFill>
                <a:schemeClr val="bg1"/>
              </a:solidFill>
              <a:ln w="9525" cmpd="sng">
                <a:solidFill>
                  <a:srgbClr val="000000"/>
                </a:solidFill>
              </a:ln>
            </c:spPr>
          </c:marker>
          <c:dLbls>
            <c:dLbl>
              <c:idx val="1"/>
              <c:layout>
                <c:manualLayout>
                  <c:x val="-0.041793483716294"/>
                  <c:y val="-0.041854671394313"/>
                </c:manualLayout>
              </c:layout>
              <c:dLblPos val="r"/>
              <c:showLegendKey val="0"/>
              <c:showVal val="1"/>
              <c:showCatName val="0"/>
              <c:showSerName val="0"/>
              <c:showPercent val="0"/>
              <c:showBubbleSize val="0"/>
            </c:dLbl>
            <c:dLbl>
              <c:idx val="2"/>
              <c:layout>
                <c:manualLayout>
                  <c:x val="-0.0267202881600848"/>
                  <c:y val="-0.0483944637996743"/>
                </c:manualLayout>
              </c:layout>
              <c:dLblPos val="r"/>
              <c:showLegendKey val="0"/>
              <c:showVal val="1"/>
              <c:showCatName val="0"/>
              <c:showSerName val="0"/>
              <c:showPercent val="0"/>
              <c:showBubbleSize val="0"/>
            </c:dLbl>
            <c:numFmt formatCode="#,##0\ [$€-407]" sourceLinked="0"/>
            <c:dLblPos val="t"/>
            <c:showLegendKey val="0"/>
            <c:showVal val="1"/>
            <c:showCatName val="0"/>
            <c:showSerName val="0"/>
            <c:showPercent val="0"/>
            <c:showBubbleSize val="0"/>
            <c:showLeaderLines val="0"/>
          </c:dLbls>
          <c:cat>
            <c:strRef>
              <c:f>DisplayData!$B$32:$B$33</c:f>
              <c:strCache>
                <c:ptCount val="2"/>
                <c:pt idx="0">
                  <c:v>Q4 2014</c:v>
                </c:pt>
                <c:pt idx="1">
                  <c:v>Q1 2015</c:v>
                </c:pt>
              </c:strCache>
            </c:strRef>
          </c:cat>
          <c:val>
            <c:numRef>
              <c:f>DisplayData!$E$32:$E$33</c:f>
              <c:numCache>
                <c:formatCode>#,##0.00[$€-42E]</c:formatCode>
                <c:ptCount val="2"/>
                <c:pt idx="0">
                  <c:v>55.0</c:v>
                </c:pt>
                <c:pt idx="1">
                  <c:v>31.53803339517625</c:v>
                </c:pt>
              </c:numCache>
            </c:numRef>
          </c:val>
          <c:smooth val="0"/>
        </c:ser>
        <c:dLbls>
          <c:showLegendKey val="0"/>
          <c:showVal val="0"/>
          <c:showCatName val="0"/>
          <c:showSerName val="0"/>
          <c:showPercent val="0"/>
          <c:showBubbleSize val="0"/>
        </c:dLbls>
        <c:marker val="1"/>
        <c:smooth val="0"/>
        <c:axId val="-2129834712"/>
        <c:axId val="-2129840200"/>
      </c:lineChart>
      <c:catAx>
        <c:axId val="-2129851336"/>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29845704"/>
        <c:crosses val="autoZero"/>
        <c:auto val="1"/>
        <c:lblAlgn val="ctr"/>
        <c:lblOffset val="100"/>
        <c:noMultiLvlLbl val="0"/>
      </c:catAx>
      <c:valAx>
        <c:axId val="-2129845704"/>
        <c:scaling>
          <c:orientation val="minMax"/>
        </c:scaling>
        <c:delete val="0"/>
        <c:axPos val="l"/>
        <c:title>
          <c:tx>
            <c:rich>
              <a:bodyPr rot="-5400000" vert="horz"/>
              <a:lstStyle/>
              <a:p>
                <a:pPr>
                  <a:defRPr/>
                </a:pPr>
                <a:r>
                  <a:rPr lang="en-US"/>
                  <a:t>Bookings</a:t>
                </a:r>
              </a:p>
            </c:rich>
          </c:tx>
          <c:layout/>
          <c:overlay val="0"/>
        </c:title>
        <c:numFmt formatCode="#,##0" sourceLinked="0"/>
        <c:majorTickMark val="out"/>
        <c:minorTickMark val="none"/>
        <c:tickLblPos val="nextTo"/>
        <c:crossAx val="-2129851336"/>
        <c:crosses val="autoZero"/>
        <c:crossBetween val="between"/>
      </c:valAx>
      <c:valAx>
        <c:axId val="-2129840200"/>
        <c:scaling>
          <c:orientation val="minMax"/>
        </c:scaling>
        <c:delete val="0"/>
        <c:axPos val="r"/>
        <c:title>
          <c:tx>
            <c:rich>
              <a:bodyPr rot="-5400000" vert="horz"/>
              <a:lstStyle/>
              <a:p>
                <a:pPr>
                  <a:defRPr/>
                </a:pPr>
                <a:r>
                  <a:rPr lang="en-US"/>
                  <a:t>Cost Per Booking (€)</a:t>
                </a:r>
              </a:p>
            </c:rich>
          </c:tx>
          <c:layout/>
          <c:overlay val="0"/>
        </c:title>
        <c:numFmt formatCode="#,##0" sourceLinked="0"/>
        <c:majorTickMark val="out"/>
        <c:minorTickMark val="none"/>
        <c:tickLblPos val="nextTo"/>
        <c:crossAx val="-2129834712"/>
        <c:crosses val="max"/>
        <c:crossBetween val="between"/>
      </c:valAx>
      <c:catAx>
        <c:axId val="-2129834712"/>
        <c:scaling>
          <c:orientation val="minMax"/>
        </c:scaling>
        <c:delete val="1"/>
        <c:axPos val="b"/>
        <c:majorTickMark val="out"/>
        <c:minorTickMark val="none"/>
        <c:tickLblPos val="nextTo"/>
        <c:crossAx val="-2129840200"/>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NAM Quarterly Bookings</a:t>
            </a:r>
          </a:p>
        </c:rich>
      </c:tx>
      <c:layout/>
      <c:overlay val="0"/>
    </c:title>
    <c:autoTitleDeleted val="0"/>
    <c:plotArea>
      <c:layout/>
      <c:barChart>
        <c:barDir val="col"/>
        <c:grouping val="clustered"/>
        <c:varyColors val="0"/>
        <c:ser>
          <c:idx val="0"/>
          <c:order val="0"/>
          <c:tx>
            <c:strRef>
              <c:f>AFFData!$B$16</c:f>
              <c:strCache>
                <c:ptCount val="1"/>
                <c:pt idx="0">
                  <c:v>Bookings</c:v>
                </c:pt>
              </c:strCache>
            </c:strRef>
          </c:tx>
          <c:invertIfNegative val="0"/>
          <c:cat>
            <c:strRef>
              <c:f>AFFData!$K$15:$O$15</c:f>
              <c:strCache>
                <c:ptCount val="5"/>
                <c:pt idx="0">
                  <c:v>Q1 2014</c:v>
                </c:pt>
                <c:pt idx="1">
                  <c:v>Q2 2014</c:v>
                </c:pt>
                <c:pt idx="2">
                  <c:v>Q3 2014</c:v>
                </c:pt>
                <c:pt idx="3">
                  <c:v>Q4 2014</c:v>
                </c:pt>
                <c:pt idx="4">
                  <c:v>Q1 2015</c:v>
                </c:pt>
              </c:strCache>
            </c:strRef>
          </c:cat>
          <c:val>
            <c:numRef>
              <c:f>AFFData!$K$16:$O$16</c:f>
              <c:numCache>
                <c:formatCode>#,##0</c:formatCode>
                <c:ptCount val="5"/>
                <c:pt idx="0">
                  <c:v>880374.0</c:v>
                </c:pt>
                <c:pt idx="1">
                  <c:v>946641.0</c:v>
                </c:pt>
                <c:pt idx="2">
                  <c:v>998952.0</c:v>
                </c:pt>
                <c:pt idx="3">
                  <c:v>1.173068E6</c:v>
                </c:pt>
                <c:pt idx="4">
                  <c:v>1.537781E6</c:v>
                </c:pt>
              </c:numCache>
            </c:numRef>
          </c:val>
        </c:ser>
        <c:dLbls>
          <c:showLegendKey val="0"/>
          <c:showVal val="0"/>
          <c:showCatName val="0"/>
          <c:showSerName val="0"/>
          <c:showPercent val="0"/>
          <c:showBubbleSize val="0"/>
        </c:dLbls>
        <c:gapWidth val="150"/>
        <c:axId val="-2129785992"/>
        <c:axId val="-2129780456"/>
      </c:barChart>
      <c:lineChart>
        <c:grouping val="standard"/>
        <c:varyColors val="0"/>
        <c:ser>
          <c:idx val="1"/>
          <c:order val="1"/>
          <c:tx>
            <c:strRef>
              <c:f>AFFData!$B$18</c:f>
              <c:strCache>
                <c:ptCount val="1"/>
                <c:pt idx="0">
                  <c:v>YoY Growth</c:v>
                </c:pt>
              </c:strCache>
            </c:strRef>
          </c:tx>
          <c:spPr>
            <a:ln w="28575" cmpd="sng">
              <a:solidFill>
                <a:srgbClr val="008000"/>
              </a:solidFill>
            </a:ln>
          </c:spPr>
          <c:marker>
            <c:symbol val="circle"/>
            <c:size val="5"/>
            <c:spPr>
              <a:solidFill>
                <a:schemeClr val="bg1"/>
              </a:solidFill>
              <a:ln w="9525" cmpd="sng">
                <a:solidFill>
                  <a:srgbClr val="008000"/>
                </a:solidFill>
              </a:ln>
            </c:spPr>
          </c:marker>
          <c:dLbls>
            <c:dLblPos val="t"/>
            <c:showLegendKey val="0"/>
            <c:showVal val="1"/>
            <c:showCatName val="0"/>
            <c:showSerName val="0"/>
            <c:showPercent val="0"/>
            <c:showBubbleSize val="0"/>
            <c:showLeaderLines val="0"/>
          </c:dLbls>
          <c:cat>
            <c:strRef>
              <c:f>AFFData!$K$15:$O$15</c:f>
              <c:strCache>
                <c:ptCount val="5"/>
                <c:pt idx="0">
                  <c:v>Q1 2014</c:v>
                </c:pt>
                <c:pt idx="1">
                  <c:v>Q2 2014</c:v>
                </c:pt>
                <c:pt idx="2">
                  <c:v>Q3 2014</c:v>
                </c:pt>
                <c:pt idx="3">
                  <c:v>Q4 2014</c:v>
                </c:pt>
                <c:pt idx="4">
                  <c:v>Q1 2015</c:v>
                </c:pt>
              </c:strCache>
            </c:strRef>
          </c:cat>
          <c:val>
            <c:numRef>
              <c:f>AFFData!$K$18:$O$18</c:f>
              <c:numCache>
                <c:formatCode>0%</c:formatCode>
                <c:ptCount val="5"/>
                <c:pt idx="0">
                  <c:v>0.727056580232818</c:v>
                </c:pt>
                <c:pt idx="1">
                  <c:v>0.542418751975599</c:v>
                </c:pt>
                <c:pt idx="2">
                  <c:v>0.514596315669775</c:v>
                </c:pt>
                <c:pt idx="3">
                  <c:v>0.496941847244217</c:v>
                </c:pt>
                <c:pt idx="4">
                  <c:v>0.746736046271244</c:v>
                </c:pt>
              </c:numCache>
            </c:numRef>
          </c:val>
          <c:smooth val="0"/>
        </c:ser>
        <c:dLbls>
          <c:showLegendKey val="0"/>
          <c:showVal val="0"/>
          <c:showCatName val="0"/>
          <c:showSerName val="0"/>
          <c:showPercent val="0"/>
          <c:showBubbleSize val="0"/>
        </c:dLbls>
        <c:marker val="1"/>
        <c:smooth val="0"/>
        <c:axId val="-2129767208"/>
        <c:axId val="-2129772456"/>
      </c:lineChart>
      <c:catAx>
        <c:axId val="-2129785992"/>
        <c:scaling>
          <c:orientation val="minMax"/>
        </c:scaling>
        <c:delete val="0"/>
        <c:axPos val="b"/>
        <c:title>
          <c:tx>
            <c:rich>
              <a:bodyPr/>
              <a:lstStyle/>
              <a:p>
                <a:pPr>
                  <a:defRPr/>
                </a:pPr>
                <a:r>
                  <a:rPr lang="en-US"/>
                  <a:t>Time (quarters)</a:t>
                </a:r>
              </a:p>
            </c:rich>
          </c:tx>
          <c:layout/>
          <c:overlay val="0"/>
        </c:title>
        <c:numFmt formatCode="&quot;$&quot;#,##0.00" sourceLinked="1"/>
        <c:majorTickMark val="out"/>
        <c:minorTickMark val="none"/>
        <c:tickLblPos val="nextTo"/>
        <c:txPr>
          <a:bodyPr rot="-2700000"/>
          <a:lstStyle/>
          <a:p>
            <a:pPr>
              <a:defRPr/>
            </a:pPr>
            <a:endParaRPr lang="en-US"/>
          </a:p>
        </c:txPr>
        <c:crossAx val="-2129780456"/>
        <c:crosses val="autoZero"/>
        <c:auto val="1"/>
        <c:lblAlgn val="ctr"/>
        <c:lblOffset val="100"/>
        <c:noMultiLvlLbl val="0"/>
      </c:catAx>
      <c:valAx>
        <c:axId val="-2129780456"/>
        <c:scaling>
          <c:orientation val="minMax"/>
        </c:scaling>
        <c:delete val="0"/>
        <c:axPos val="l"/>
        <c:title>
          <c:tx>
            <c:rich>
              <a:bodyPr rot="-5400000" vert="horz"/>
              <a:lstStyle/>
              <a:p>
                <a:pPr>
                  <a:defRPr/>
                </a:pPr>
                <a:r>
                  <a:rPr lang="en-US"/>
                  <a:t>Bookings (Millions)</a:t>
                </a:r>
              </a:p>
            </c:rich>
          </c:tx>
          <c:layout/>
          <c:overlay val="0"/>
        </c:title>
        <c:numFmt formatCode="0.0&quot;M&quot;" sourceLinked="0"/>
        <c:majorTickMark val="out"/>
        <c:minorTickMark val="none"/>
        <c:tickLblPos val="nextTo"/>
        <c:crossAx val="-2129785992"/>
        <c:crosses val="autoZero"/>
        <c:crossBetween val="between"/>
        <c:dispUnits>
          <c:builtInUnit val="millions"/>
        </c:dispUnits>
      </c:valAx>
      <c:valAx>
        <c:axId val="-2129772456"/>
        <c:scaling>
          <c:orientation val="minMax"/>
        </c:scaling>
        <c:delete val="0"/>
        <c:axPos val="r"/>
        <c:title>
          <c:tx>
            <c:rich>
              <a:bodyPr rot="-5400000" vert="horz"/>
              <a:lstStyle/>
              <a:p>
                <a:pPr>
                  <a:defRPr/>
                </a:pPr>
                <a:r>
                  <a:rPr lang="en-US"/>
                  <a:t>YoY Growth (%)</a:t>
                </a:r>
              </a:p>
            </c:rich>
          </c:tx>
          <c:layout/>
          <c:overlay val="0"/>
        </c:title>
        <c:numFmt formatCode="0%" sourceLinked="0"/>
        <c:majorTickMark val="out"/>
        <c:minorTickMark val="none"/>
        <c:tickLblPos val="nextTo"/>
        <c:crossAx val="-2129767208"/>
        <c:crosses val="max"/>
        <c:crossBetween val="between"/>
      </c:valAx>
      <c:catAx>
        <c:axId val="-2129767208"/>
        <c:scaling>
          <c:orientation val="minMax"/>
        </c:scaling>
        <c:delete val="1"/>
        <c:axPos val="b"/>
        <c:majorTickMark val="out"/>
        <c:minorTickMark val="none"/>
        <c:tickLblPos val="nextTo"/>
        <c:crossAx val="-2129772456"/>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NAM Top 5 Affiliates (Total 1.5M bookings)</a:t>
            </a:r>
          </a:p>
        </c:rich>
      </c:tx>
      <c:layout/>
      <c:overlay val="0"/>
    </c:title>
    <c:autoTitleDeleted val="0"/>
    <c:plotArea>
      <c:layout/>
      <c:pieChart>
        <c:varyColors val="1"/>
        <c:ser>
          <c:idx val="0"/>
          <c:order val="0"/>
          <c:tx>
            <c:strRef>
              <c:f>AFFData!$I$86</c:f>
              <c:strCache>
                <c:ptCount val="1"/>
                <c:pt idx="0">
                  <c:v>Bookings</c:v>
                </c:pt>
              </c:strCache>
            </c:strRef>
          </c:tx>
          <c:dLbls>
            <c:showLegendKey val="0"/>
            <c:showVal val="0"/>
            <c:showCatName val="1"/>
            <c:showSerName val="0"/>
            <c:showPercent val="1"/>
            <c:showBubbleSize val="0"/>
            <c:showLeaderLines val="1"/>
          </c:dLbls>
          <c:cat>
            <c:strRef>
              <c:f>AFFData!$H$87:$H$92</c:f>
              <c:strCache>
                <c:ptCount val="6"/>
                <c:pt idx="0">
                  <c:v>Google</c:v>
                </c:pt>
                <c:pt idx="1">
                  <c:v>Yelp</c:v>
                </c:pt>
                <c:pt idx="2">
                  <c:v>Tripadvisor</c:v>
                </c:pt>
                <c:pt idx="3">
                  <c:v>Urbanspoon</c:v>
                </c:pt>
                <c:pt idx="4">
                  <c:v>Bing</c:v>
                </c:pt>
                <c:pt idx="5">
                  <c:v>Other</c:v>
                </c:pt>
              </c:strCache>
            </c:strRef>
          </c:cat>
          <c:val>
            <c:numRef>
              <c:f>AFFData!$I$87:$I$92</c:f>
              <c:numCache>
                <c:formatCode>#,##0</c:formatCode>
                <c:ptCount val="6"/>
                <c:pt idx="0">
                  <c:v>655478.0</c:v>
                </c:pt>
                <c:pt idx="1">
                  <c:v>555605.0</c:v>
                </c:pt>
                <c:pt idx="2">
                  <c:v>142781.0</c:v>
                </c:pt>
                <c:pt idx="3">
                  <c:v>62711.0</c:v>
                </c:pt>
                <c:pt idx="4">
                  <c:v>26385.0</c:v>
                </c:pt>
                <c:pt idx="5">
                  <c:v>94821.0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UK Quarterly</a:t>
            </a:r>
            <a:r>
              <a:rPr lang="en-US" baseline="0"/>
              <a:t> Bookings</a:t>
            </a:r>
            <a:endParaRPr lang="en-US"/>
          </a:p>
        </c:rich>
      </c:tx>
      <c:layout/>
      <c:overlay val="0"/>
    </c:title>
    <c:autoTitleDeleted val="0"/>
    <c:plotArea>
      <c:layout/>
      <c:barChart>
        <c:barDir val="col"/>
        <c:grouping val="clustered"/>
        <c:varyColors val="0"/>
        <c:ser>
          <c:idx val="0"/>
          <c:order val="0"/>
          <c:tx>
            <c:strRef>
              <c:f>AFFData!$B$21</c:f>
              <c:strCache>
                <c:ptCount val="1"/>
                <c:pt idx="0">
                  <c:v>Bookings</c:v>
                </c:pt>
              </c:strCache>
            </c:strRef>
          </c:tx>
          <c:invertIfNegative val="0"/>
          <c:cat>
            <c:strRef>
              <c:f>AFFData!$K$20:$O$20</c:f>
              <c:strCache>
                <c:ptCount val="5"/>
                <c:pt idx="0">
                  <c:v>Q1 2014</c:v>
                </c:pt>
                <c:pt idx="1">
                  <c:v>Q2 2014</c:v>
                </c:pt>
                <c:pt idx="2">
                  <c:v>Q3 2014</c:v>
                </c:pt>
                <c:pt idx="3">
                  <c:v>Q4 2014</c:v>
                </c:pt>
                <c:pt idx="4">
                  <c:v>Q1 2015</c:v>
                </c:pt>
              </c:strCache>
            </c:strRef>
          </c:cat>
          <c:val>
            <c:numRef>
              <c:f>AFFData!$K$21:$O$21</c:f>
              <c:numCache>
                <c:formatCode>#,##0</c:formatCode>
                <c:ptCount val="5"/>
                <c:pt idx="0">
                  <c:v>55003.0</c:v>
                </c:pt>
                <c:pt idx="1">
                  <c:v>56813.0</c:v>
                </c:pt>
                <c:pt idx="2">
                  <c:v>57783.0</c:v>
                </c:pt>
                <c:pt idx="3">
                  <c:v>81224.0</c:v>
                </c:pt>
                <c:pt idx="4">
                  <c:v>91591.0</c:v>
                </c:pt>
              </c:numCache>
            </c:numRef>
          </c:val>
        </c:ser>
        <c:dLbls>
          <c:showLegendKey val="0"/>
          <c:showVal val="0"/>
          <c:showCatName val="0"/>
          <c:showSerName val="0"/>
          <c:showPercent val="0"/>
          <c:showBubbleSize val="0"/>
        </c:dLbls>
        <c:gapWidth val="150"/>
        <c:axId val="-2130407208"/>
        <c:axId val="-2130412760"/>
      </c:barChart>
      <c:lineChart>
        <c:grouping val="standard"/>
        <c:varyColors val="0"/>
        <c:ser>
          <c:idx val="2"/>
          <c:order val="1"/>
          <c:tx>
            <c:strRef>
              <c:f>AFFData!$B$22</c:f>
              <c:strCache>
                <c:ptCount val="1"/>
                <c:pt idx="0">
                  <c:v>YoY Growth</c:v>
                </c:pt>
              </c:strCache>
            </c:strRef>
          </c:tx>
          <c:spPr>
            <a:ln w="28575" cmpd="sng">
              <a:solidFill>
                <a:srgbClr val="008000"/>
              </a:solidFill>
            </a:ln>
          </c:spPr>
          <c:marker>
            <c:symbol val="circle"/>
            <c:size val="5"/>
            <c:spPr>
              <a:solidFill>
                <a:schemeClr val="bg1"/>
              </a:solidFill>
              <a:ln w="9525" cmpd="sng">
                <a:solidFill>
                  <a:srgbClr val="008000"/>
                </a:solidFill>
              </a:ln>
            </c:spPr>
          </c:marker>
          <c:dLbls>
            <c:dLblPos val="t"/>
            <c:showLegendKey val="0"/>
            <c:showVal val="1"/>
            <c:showCatName val="0"/>
            <c:showSerName val="0"/>
            <c:showPercent val="0"/>
            <c:showBubbleSize val="0"/>
            <c:showLeaderLines val="0"/>
          </c:dLbls>
          <c:cat>
            <c:strRef>
              <c:f>AFFData!$K$20:$O$20</c:f>
              <c:strCache>
                <c:ptCount val="5"/>
                <c:pt idx="0">
                  <c:v>Q1 2014</c:v>
                </c:pt>
                <c:pt idx="1">
                  <c:v>Q2 2014</c:v>
                </c:pt>
                <c:pt idx="2">
                  <c:v>Q3 2014</c:v>
                </c:pt>
                <c:pt idx="3">
                  <c:v>Q4 2014</c:v>
                </c:pt>
                <c:pt idx="4">
                  <c:v>Q1 2015</c:v>
                </c:pt>
              </c:strCache>
            </c:strRef>
          </c:cat>
          <c:val>
            <c:numRef>
              <c:f>AFFData!$K$22:$O$22</c:f>
              <c:numCache>
                <c:formatCode>0%</c:formatCode>
                <c:ptCount val="5"/>
                <c:pt idx="0">
                  <c:v>0.351690750024575</c:v>
                </c:pt>
                <c:pt idx="1">
                  <c:v>0.294676632787931</c:v>
                </c:pt>
                <c:pt idx="2">
                  <c:v>0.316511357681529</c:v>
                </c:pt>
                <c:pt idx="3">
                  <c:v>0.550253845860213</c:v>
                </c:pt>
                <c:pt idx="4">
                  <c:v>0.665200079995636</c:v>
                </c:pt>
              </c:numCache>
            </c:numRef>
          </c:val>
          <c:smooth val="0"/>
        </c:ser>
        <c:dLbls>
          <c:showLegendKey val="0"/>
          <c:showVal val="0"/>
          <c:showCatName val="0"/>
          <c:showSerName val="0"/>
          <c:showPercent val="0"/>
          <c:showBubbleSize val="0"/>
        </c:dLbls>
        <c:marker val="1"/>
        <c:smooth val="0"/>
        <c:axId val="-2130426232"/>
        <c:axId val="-2130420968"/>
      </c:lineChart>
      <c:catAx>
        <c:axId val="-2130407208"/>
        <c:scaling>
          <c:orientation val="minMax"/>
        </c:scaling>
        <c:delete val="0"/>
        <c:axPos val="b"/>
        <c:title>
          <c:tx>
            <c:rich>
              <a:bodyPr/>
              <a:lstStyle/>
              <a:p>
                <a:pPr>
                  <a:defRPr/>
                </a:pPr>
                <a:r>
                  <a:rPr lang="en-US"/>
                  <a:t>Time (quarters)</a:t>
                </a:r>
              </a:p>
            </c:rich>
          </c:tx>
          <c:layout/>
          <c:overlay val="0"/>
        </c:title>
        <c:numFmt formatCode="&quot;$&quot;#,##0.00" sourceLinked="1"/>
        <c:majorTickMark val="out"/>
        <c:minorTickMark val="none"/>
        <c:tickLblPos val="nextTo"/>
        <c:txPr>
          <a:bodyPr rot="-2700000"/>
          <a:lstStyle/>
          <a:p>
            <a:pPr>
              <a:defRPr/>
            </a:pPr>
            <a:endParaRPr lang="en-US"/>
          </a:p>
        </c:txPr>
        <c:crossAx val="-2130412760"/>
        <c:crosses val="autoZero"/>
        <c:auto val="1"/>
        <c:lblAlgn val="ctr"/>
        <c:lblOffset val="100"/>
        <c:noMultiLvlLbl val="0"/>
      </c:catAx>
      <c:valAx>
        <c:axId val="-2130412760"/>
        <c:scaling>
          <c:orientation val="minMax"/>
        </c:scaling>
        <c:delete val="0"/>
        <c:axPos val="l"/>
        <c:title>
          <c:tx>
            <c:rich>
              <a:bodyPr rot="-5400000" vert="horz"/>
              <a:lstStyle/>
              <a:p>
                <a:pPr>
                  <a:defRPr/>
                </a:pPr>
                <a:r>
                  <a:rPr lang="en-US"/>
                  <a:t>Bookings </a:t>
                </a:r>
                <a:r>
                  <a:rPr lang="en-US" baseline="0"/>
                  <a:t>(k)</a:t>
                </a:r>
                <a:endParaRPr lang="en-US"/>
              </a:p>
            </c:rich>
          </c:tx>
          <c:layout/>
          <c:overlay val="0"/>
        </c:title>
        <c:numFmt formatCode="0&quot;k&quot;" sourceLinked="0"/>
        <c:majorTickMark val="out"/>
        <c:minorTickMark val="none"/>
        <c:tickLblPos val="nextTo"/>
        <c:crossAx val="-2130407208"/>
        <c:crosses val="autoZero"/>
        <c:crossBetween val="between"/>
        <c:dispUnits>
          <c:builtInUnit val="thousands"/>
        </c:dispUnits>
      </c:valAx>
      <c:valAx>
        <c:axId val="-2130420968"/>
        <c:scaling>
          <c:orientation val="minMax"/>
        </c:scaling>
        <c:delete val="0"/>
        <c:axPos val="r"/>
        <c:title>
          <c:tx>
            <c:rich>
              <a:bodyPr rot="-5400000" vert="horz"/>
              <a:lstStyle/>
              <a:p>
                <a:pPr>
                  <a:defRPr/>
                </a:pPr>
                <a:r>
                  <a:rPr lang="en-US"/>
                  <a:t>YoY Growth (%)</a:t>
                </a:r>
              </a:p>
            </c:rich>
          </c:tx>
          <c:layout/>
          <c:overlay val="0"/>
        </c:title>
        <c:numFmt formatCode="0%" sourceLinked="0"/>
        <c:majorTickMark val="out"/>
        <c:minorTickMark val="none"/>
        <c:tickLblPos val="nextTo"/>
        <c:crossAx val="-2130426232"/>
        <c:crosses val="max"/>
        <c:crossBetween val="between"/>
      </c:valAx>
      <c:catAx>
        <c:axId val="-2130426232"/>
        <c:scaling>
          <c:orientation val="minMax"/>
        </c:scaling>
        <c:delete val="1"/>
        <c:axPos val="b"/>
        <c:majorTickMark val="out"/>
        <c:minorTickMark val="none"/>
        <c:tickLblPos val="nextTo"/>
        <c:crossAx val="-2130420968"/>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UK Top 5 Affiliates (Total 91.6k bookings)</a:t>
            </a:r>
          </a:p>
        </c:rich>
      </c:tx>
      <c:layout/>
      <c:overlay val="0"/>
    </c:title>
    <c:autoTitleDeleted val="0"/>
    <c:plotArea>
      <c:layout/>
      <c:pieChart>
        <c:varyColors val="1"/>
        <c:ser>
          <c:idx val="0"/>
          <c:order val="0"/>
          <c:tx>
            <c:strRef>
              <c:f>AFFData!$I$95</c:f>
              <c:strCache>
                <c:ptCount val="1"/>
                <c:pt idx="0">
                  <c:v>Bookings</c:v>
                </c:pt>
              </c:strCache>
            </c:strRef>
          </c:tx>
          <c:dLbls>
            <c:showLegendKey val="0"/>
            <c:showVal val="0"/>
            <c:showCatName val="1"/>
            <c:showSerName val="0"/>
            <c:showPercent val="1"/>
            <c:showBubbleSize val="0"/>
            <c:showLeaderLines val="1"/>
          </c:dLbls>
          <c:cat>
            <c:strRef>
              <c:f>AFFData!$H$96:$H$101</c:f>
              <c:strCache>
                <c:ptCount val="6"/>
                <c:pt idx="0">
                  <c:v>Google</c:v>
                </c:pt>
                <c:pt idx="1">
                  <c:v>Trip Advisor</c:v>
                </c:pt>
                <c:pt idx="2">
                  <c:v>Time Out</c:v>
                </c:pt>
                <c:pt idx="3">
                  <c:v>Square Meal</c:v>
                </c:pt>
                <c:pt idx="4">
                  <c:v>lastminute.com</c:v>
                </c:pt>
                <c:pt idx="5">
                  <c:v>Other</c:v>
                </c:pt>
              </c:strCache>
            </c:strRef>
          </c:cat>
          <c:val>
            <c:numRef>
              <c:f>AFFData!$I$96:$I$101</c:f>
              <c:numCache>
                <c:formatCode>#,##0</c:formatCode>
                <c:ptCount val="6"/>
                <c:pt idx="0">
                  <c:v>38378.0</c:v>
                </c:pt>
                <c:pt idx="1">
                  <c:v>27609.0</c:v>
                </c:pt>
                <c:pt idx="2">
                  <c:v>7519.0</c:v>
                </c:pt>
                <c:pt idx="3">
                  <c:v>5888.0</c:v>
                </c:pt>
                <c:pt idx="4">
                  <c:v>3452.0</c:v>
                </c:pt>
                <c:pt idx="5">
                  <c:v>8745.0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DE Quarterly</a:t>
            </a:r>
            <a:r>
              <a:rPr lang="en-US" baseline="0"/>
              <a:t> Bookings</a:t>
            </a:r>
            <a:endParaRPr lang="en-US"/>
          </a:p>
        </c:rich>
      </c:tx>
      <c:layout/>
      <c:overlay val="0"/>
    </c:title>
    <c:autoTitleDeleted val="0"/>
    <c:plotArea>
      <c:layout/>
      <c:barChart>
        <c:barDir val="col"/>
        <c:grouping val="clustered"/>
        <c:varyColors val="0"/>
        <c:ser>
          <c:idx val="0"/>
          <c:order val="0"/>
          <c:tx>
            <c:strRef>
              <c:f>AFFData!$B$28</c:f>
              <c:strCache>
                <c:ptCount val="1"/>
                <c:pt idx="0">
                  <c:v>Bookings</c:v>
                </c:pt>
              </c:strCache>
            </c:strRef>
          </c:tx>
          <c:invertIfNegative val="0"/>
          <c:cat>
            <c:strRef>
              <c:f>AFFData!$K$27:$O$27</c:f>
              <c:strCache>
                <c:ptCount val="5"/>
                <c:pt idx="0">
                  <c:v>Q1 2014</c:v>
                </c:pt>
                <c:pt idx="1">
                  <c:v>Q2 2014</c:v>
                </c:pt>
                <c:pt idx="2">
                  <c:v>Q3 2014</c:v>
                </c:pt>
                <c:pt idx="3">
                  <c:v>Q4 2014</c:v>
                </c:pt>
                <c:pt idx="4">
                  <c:v>Q1 2015</c:v>
                </c:pt>
              </c:strCache>
            </c:strRef>
          </c:cat>
          <c:val>
            <c:numRef>
              <c:f>AFFData!$K$28:$O$28</c:f>
              <c:numCache>
                <c:formatCode>General</c:formatCode>
                <c:ptCount val="5"/>
                <c:pt idx="0" formatCode="#,##0">
                  <c:v>1108.0</c:v>
                </c:pt>
                <c:pt idx="1">
                  <c:v>932.0</c:v>
                </c:pt>
                <c:pt idx="2">
                  <c:v>677.0</c:v>
                </c:pt>
                <c:pt idx="3">
                  <c:v>828.0</c:v>
                </c:pt>
                <c:pt idx="4">
                  <c:v>953.0</c:v>
                </c:pt>
              </c:numCache>
            </c:numRef>
          </c:val>
        </c:ser>
        <c:dLbls>
          <c:showLegendKey val="0"/>
          <c:showVal val="0"/>
          <c:showCatName val="0"/>
          <c:showSerName val="0"/>
          <c:showPercent val="0"/>
          <c:showBubbleSize val="0"/>
        </c:dLbls>
        <c:gapWidth val="150"/>
        <c:axId val="-2130514712"/>
        <c:axId val="-2130520264"/>
      </c:barChart>
      <c:lineChart>
        <c:grouping val="standard"/>
        <c:varyColors val="0"/>
        <c:ser>
          <c:idx val="2"/>
          <c:order val="1"/>
          <c:tx>
            <c:strRef>
              <c:f>AFFData!$B$29</c:f>
              <c:strCache>
                <c:ptCount val="1"/>
                <c:pt idx="0">
                  <c:v>YoY Growth</c:v>
                </c:pt>
              </c:strCache>
            </c:strRef>
          </c:tx>
          <c:spPr>
            <a:ln w="28575" cmpd="sng">
              <a:solidFill>
                <a:srgbClr val="008000"/>
              </a:solidFill>
            </a:ln>
          </c:spPr>
          <c:marker>
            <c:symbol val="circle"/>
            <c:size val="5"/>
            <c:spPr>
              <a:solidFill>
                <a:schemeClr val="bg1"/>
              </a:solidFill>
              <a:ln w="9525" cmpd="sng">
                <a:solidFill>
                  <a:srgbClr val="008000"/>
                </a:solidFill>
              </a:ln>
            </c:spPr>
          </c:marker>
          <c:dLbls>
            <c:dLblPos val="t"/>
            <c:showLegendKey val="0"/>
            <c:showVal val="1"/>
            <c:showCatName val="0"/>
            <c:showSerName val="0"/>
            <c:showPercent val="0"/>
            <c:showBubbleSize val="0"/>
            <c:showLeaderLines val="0"/>
          </c:dLbls>
          <c:cat>
            <c:strRef>
              <c:f>AFFData!$K$27:$O$27</c:f>
              <c:strCache>
                <c:ptCount val="5"/>
                <c:pt idx="0">
                  <c:v>Q1 2014</c:v>
                </c:pt>
                <c:pt idx="1">
                  <c:v>Q2 2014</c:v>
                </c:pt>
                <c:pt idx="2">
                  <c:v>Q3 2014</c:v>
                </c:pt>
                <c:pt idx="3">
                  <c:v>Q4 2014</c:v>
                </c:pt>
                <c:pt idx="4">
                  <c:v>Q1 2015</c:v>
                </c:pt>
              </c:strCache>
            </c:strRef>
          </c:cat>
          <c:val>
            <c:numRef>
              <c:f>AFFData!$K$29:$O$29</c:f>
              <c:numCache>
                <c:formatCode>0%</c:formatCode>
                <c:ptCount val="5"/>
                <c:pt idx="0">
                  <c:v>-0.32644376899696</c:v>
                </c:pt>
                <c:pt idx="1">
                  <c:v>-0.374496644295302</c:v>
                </c:pt>
                <c:pt idx="2">
                  <c:v>-0.476006191950464</c:v>
                </c:pt>
                <c:pt idx="3">
                  <c:v>-0.393406593406593</c:v>
                </c:pt>
                <c:pt idx="4">
                  <c:v>-0.139891696750903</c:v>
                </c:pt>
              </c:numCache>
            </c:numRef>
          </c:val>
          <c:smooth val="0"/>
        </c:ser>
        <c:dLbls>
          <c:showLegendKey val="0"/>
          <c:showVal val="0"/>
          <c:showCatName val="0"/>
          <c:showSerName val="0"/>
          <c:showPercent val="0"/>
          <c:showBubbleSize val="0"/>
        </c:dLbls>
        <c:marker val="1"/>
        <c:smooth val="0"/>
        <c:axId val="-2130533880"/>
        <c:axId val="-2130528600"/>
      </c:lineChart>
      <c:catAx>
        <c:axId val="-2130514712"/>
        <c:scaling>
          <c:orientation val="minMax"/>
        </c:scaling>
        <c:delete val="0"/>
        <c:axPos val="b"/>
        <c:title>
          <c:tx>
            <c:rich>
              <a:bodyPr/>
              <a:lstStyle/>
              <a:p>
                <a:pPr>
                  <a:defRPr/>
                </a:pPr>
                <a:r>
                  <a:rPr lang="en-US"/>
                  <a:t>Time (quarters)</a:t>
                </a:r>
              </a:p>
            </c:rich>
          </c:tx>
          <c:layout/>
          <c:overlay val="0"/>
        </c:title>
        <c:numFmt formatCode="&quot;$&quot;#,##0.00" sourceLinked="1"/>
        <c:majorTickMark val="out"/>
        <c:minorTickMark val="none"/>
        <c:tickLblPos val="nextTo"/>
        <c:txPr>
          <a:bodyPr rot="-2700000"/>
          <a:lstStyle/>
          <a:p>
            <a:pPr>
              <a:defRPr/>
            </a:pPr>
            <a:endParaRPr lang="en-US"/>
          </a:p>
        </c:txPr>
        <c:crossAx val="-2130520264"/>
        <c:crosses val="autoZero"/>
        <c:auto val="1"/>
        <c:lblAlgn val="ctr"/>
        <c:lblOffset val="100"/>
        <c:noMultiLvlLbl val="0"/>
      </c:catAx>
      <c:valAx>
        <c:axId val="-2130520264"/>
        <c:scaling>
          <c:orientation val="minMax"/>
        </c:scaling>
        <c:delete val="0"/>
        <c:axPos val="l"/>
        <c:title>
          <c:tx>
            <c:rich>
              <a:bodyPr rot="-5400000" vert="horz"/>
              <a:lstStyle/>
              <a:p>
                <a:pPr>
                  <a:defRPr/>
                </a:pPr>
                <a:r>
                  <a:rPr lang="en-US"/>
                  <a:t>Bookings </a:t>
                </a:r>
                <a:r>
                  <a:rPr lang="en-US" baseline="0"/>
                  <a:t>(k)</a:t>
                </a:r>
                <a:endParaRPr lang="en-US"/>
              </a:p>
            </c:rich>
          </c:tx>
          <c:layout/>
          <c:overlay val="0"/>
        </c:title>
        <c:numFmt formatCode="0.0&quot;k&quot;" sourceLinked="0"/>
        <c:majorTickMark val="out"/>
        <c:minorTickMark val="none"/>
        <c:tickLblPos val="nextTo"/>
        <c:crossAx val="-2130514712"/>
        <c:crosses val="autoZero"/>
        <c:crossBetween val="between"/>
        <c:dispUnits>
          <c:builtInUnit val="thousands"/>
        </c:dispUnits>
      </c:valAx>
      <c:valAx>
        <c:axId val="-2130528600"/>
        <c:scaling>
          <c:orientation val="minMax"/>
        </c:scaling>
        <c:delete val="0"/>
        <c:axPos val="r"/>
        <c:title>
          <c:tx>
            <c:rich>
              <a:bodyPr rot="-5400000" vert="horz"/>
              <a:lstStyle/>
              <a:p>
                <a:pPr>
                  <a:defRPr/>
                </a:pPr>
                <a:r>
                  <a:rPr lang="en-US"/>
                  <a:t>YoY Growth (%)</a:t>
                </a:r>
              </a:p>
            </c:rich>
          </c:tx>
          <c:layout/>
          <c:overlay val="0"/>
        </c:title>
        <c:numFmt formatCode="0%" sourceLinked="0"/>
        <c:majorTickMark val="out"/>
        <c:minorTickMark val="none"/>
        <c:tickLblPos val="nextTo"/>
        <c:crossAx val="-2130533880"/>
        <c:crosses val="max"/>
        <c:crossBetween val="between"/>
      </c:valAx>
      <c:catAx>
        <c:axId val="-2130533880"/>
        <c:scaling>
          <c:orientation val="minMax"/>
        </c:scaling>
        <c:delete val="1"/>
        <c:axPos val="b"/>
        <c:majorTickMark val="out"/>
        <c:minorTickMark val="none"/>
        <c:tickLblPos val="nextTo"/>
        <c:crossAx val="-2130528600"/>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DE Top 5 Affiliates (Total 953 bookings)</a:t>
            </a:r>
          </a:p>
        </c:rich>
      </c:tx>
      <c:layout/>
      <c:overlay val="0"/>
    </c:title>
    <c:autoTitleDeleted val="0"/>
    <c:plotArea>
      <c:layout/>
      <c:pieChart>
        <c:varyColors val="1"/>
        <c:ser>
          <c:idx val="0"/>
          <c:order val="0"/>
          <c:tx>
            <c:strRef>
              <c:f>AFFData!$I$104</c:f>
              <c:strCache>
                <c:ptCount val="1"/>
                <c:pt idx="0">
                  <c:v>Bookings</c:v>
                </c:pt>
              </c:strCache>
            </c:strRef>
          </c:tx>
          <c:dLbls>
            <c:showLegendKey val="0"/>
            <c:showVal val="0"/>
            <c:showCatName val="1"/>
            <c:showSerName val="0"/>
            <c:showPercent val="1"/>
            <c:showBubbleSize val="0"/>
            <c:showLeaderLines val="1"/>
          </c:dLbls>
          <c:cat>
            <c:strRef>
              <c:f>AFFData!$H$105:$H$110</c:f>
              <c:strCache>
                <c:ptCount val="6"/>
                <c:pt idx="0">
                  <c:v>Speisekarte</c:v>
                </c:pt>
                <c:pt idx="1">
                  <c:v>Foursquare</c:v>
                </c:pt>
                <c:pt idx="2">
                  <c:v>Hamburg Kulinarisch</c:v>
                </c:pt>
                <c:pt idx="3">
                  <c:v>Yovite</c:v>
                </c:pt>
                <c:pt idx="4">
                  <c:v>Booking.com</c:v>
                </c:pt>
                <c:pt idx="5">
                  <c:v>Other</c:v>
                </c:pt>
              </c:strCache>
            </c:strRef>
          </c:cat>
          <c:val>
            <c:numRef>
              <c:f>AFFData!$I$105:$I$110</c:f>
              <c:numCache>
                <c:formatCode>General</c:formatCode>
                <c:ptCount val="6"/>
                <c:pt idx="0">
                  <c:v>660.0</c:v>
                </c:pt>
                <c:pt idx="1">
                  <c:v>146.0</c:v>
                </c:pt>
                <c:pt idx="2">
                  <c:v>88.0</c:v>
                </c:pt>
                <c:pt idx="3">
                  <c:v>38.0</c:v>
                </c:pt>
                <c:pt idx="4">
                  <c:v>12.0</c:v>
                </c:pt>
                <c:pt idx="5">
                  <c:v>9.0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JP Quarterly</a:t>
            </a:r>
            <a:r>
              <a:rPr lang="en-US" baseline="0"/>
              <a:t> Bookings</a:t>
            </a:r>
            <a:endParaRPr lang="en-US"/>
          </a:p>
        </c:rich>
      </c:tx>
      <c:layout/>
      <c:overlay val="0"/>
    </c:title>
    <c:autoTitleDeleted val="0"/>
    <c:plotArea>
      <c:layout/>
      <c:barChart>
        <c:barDir val="col"/>
        <c:grouping val="clustered"/>
        <c:varyColors val="0"/>
        <c:ser>
          <c:idx val="0"/>
          <c:order val="0"/>
          <c:tx>
            <c:strRef>
              <c:f>AFFData!$B$35</c:f>
              <c:strCache>
                <c:ptCount val="1"/>
                <c:pt idx="0">
                  <c:v>Bookings</c:v>
                </c:pt>
              </c:strCache>
            </c:strRef>
          </c:tx>
          <c:invertIfNegative val="0"/>
          <c:cat>
            <c:strRef>
              <c:f>AFFData!$K$34:$O$34</c:f>
              <c:strCache>
                <c:ptCount val="5"/>
                <c:pt idx="0">
                  <c:v>Q1 2014</c:v>
                </c:pt>
                <c:pt idx="1">
                  <c:v>Q2 2014</c:v>
                </c:pt>
                <c:pt idx="2">
                  <c:v>Q3 2014</c:v>
                </c:pt>
                <c:pt idx="3">
                  <c:v>Q4 2014</c:v>
                </c:pt>
                <c:pt idx="4">
                  <c:v>Q1 2015</c:v>
                </c:pt>
              </c:strCache>
            </c:strRef>
          </c:cat>
          <c:val>
            <c:numRef>
              <c:f>AFFData!$K$35:$O$35</c:f>
              <c:numCache>
                <c:formatCode>#,##0</c:formatCode>
                <c:ptCount val="5"/>
                <c:pt idx="0">
                  <c:v>10139.0</c:v>
                </c:pt>
                <c:pt idx="1">
                  <c:v>14212.0</c:v>
                </c:pt>
                <c:pt idx="2">
                  <c:v>20121.0</c:v>
                </c:pt>
                <c:pt idx="3">
                  <c:v>19115.0</c:v>
                </c:pt>
                <c:pt idx="4">
                  <c:v>19509.0</c:v>
                </c:pt>
              </c:numCache>
            </c:numRef>
          </c:val>
        </c:ser>
        <c:dLbls>
          <c:showLegendKey val="0"/>
          <c:showVal val="0"/>
          <c:showCatName val="0"/>
          <c:showSerName val="0"/>
          <c:showPercent val="0"/>
          <c:showBubbleSize val="0"/>
        </c:dLbls>
        <c:gapWidth val="150"/>
        <c:axId val="-2130618584"/>
        <c:axId val="-2130624136"/>
      </c:barChart>
      <c:lineChart>
        <c:grouping val="standard"/>
        <c:varyColors val="0"/>
        <c:ser>
          <c:idx val="2"/>
          <c:order val="1"/>
          <c:tx>
            <c:strRef>
              <c:f>AFFData!$B$36</c:f>
              <c:strCache>
                <c:ptCount val="1"/>
                <c:pt idx="0">
                  <c:v>YoY Growth</c:v>
                </c:pt>
              </c:strCache>
            </c:strRef>
          </c:tx>
          <c:spPr>
            <a:ln w="28575" cmpd="sng">
              <a:solidFill>
                <a:srgbClr val="008000"/>
              </a:solidFill>
            </a:ln>
          </c:spPr>
          <c:marker>
            <c:symbol val="circle"/>
            <c:size val="5"/>
            <c:spPr>
              <a:solidFill>
                <a:schemeClr val="bg1"/>
              </a:solidFill>
              <a:ln w="9525" cmpd="sng">
                <a:solidFill>
                  <a:srgbClr val="008000"/>
                </a:solidFill>
              </a:ln>
            </c:spPr>
          </c:marker>
          <c:dLbls>
            <c:dLblPos val="t"/>
            <c:showLegendKey val="0"/>
            <c:showVal val="1"/>
            <c:showCatName val="0"/>
            <c:showSerName val="0"/>
            <c:showPercent val="0"/>
            <c:showBubbleSize val="0"/>
            <c:showLeaderLines val="0"/>
          </c:dLbls>
          <c:cat>
            <c:strRef>
              <c:f>AFFData!$K$34:$O$34</c:f>
              <c:strCache>
                <c:ptCount val="5"/>
                <c:pt idx="0">
                  <c:v>Q1 2014</c:v>
                </c:pt>
                <c:pt idx="1">
                  <c:v>Q2 2014</c:v>
                </c:pt>
                <c:pt idx="2">
                  <c:v>Q3 2014</c:v>
                </c:pt>
                <c:pt idx="3">
                  <c:v>Q4 2014</c:v>
                </c:pt>
                <c:pt idx="4">
                  <c:v>Q1 2015</c:v>
                </c:pt>
              </c:strCache>
            </c:strRef>
          </c:cat>
          <c:val>
            <c:numRef>
              <c:f>AFFData!$K$36:$O$36</c:f>
              <c:numCache>
                <c:formatCode>0%</c:formatCode>
                <c:ptCount val="5"/>
                <c:pt idx="0">
                  <c:v>-0.0269673704414587</c:v>
                </c:pt>
                <c:pt idx="1">
                  <c:v>0.168846122213998</c:v>
                </c:pt>
                <c:pt idx="2">
                  <c:v>0.688995215311005</c:v>
                </c:pt>
                <c:pt idx="3">
                  <c:v>0.663186287305316</c:v>
                </c:pt>
                <c:pt idx="4">
                  <c:v>0.924154255843772</c:v>
                </c:pt>
              </c:numCache>
            </c:numRef>
          </c:val>
          <c:smooth val="0"/>
        </c:ser>
        <c:dLbls>
          <c:showLegendKey val="0"/>
          <c:showVal val="0"/>
          <c:showCatName val="0"/>
          <c:showSerName val="0"/>
          <c:showPercent val="0"/>
          <c:showBubbleSize val="0"/>
        </c:dLbls>
        <c:marker val="1"/>
        <c:smooth val="0"/>
        <c:axId val="-2130637608"/>
        <c:axId val="-2130632344"/>
      </c:lineChart>
      <c:catAx>
        <c:axId val="-2130618584"/>
        <c:scaling>
          <c:orientation val="minMax"/>
        </c:scaling>
        <c:delete val="0"/>
        <c:axPos val="b"/>
        <c:title>
          <c:tx>
            <c:rich>
              <a:bodyPr/>
              <a:lstStyle/>
              <a:p>
                <a:pPr>
                  <a:defRPr/>
                </a:pPr>
                <a:r>
                  <a:rPr lang="en-US"/>
                  <a:t>Time (quarters)</a:t>
                </a:r>
              </a:p>
            </c:rich>
          </c:tx>
          <c:layout/>
          <c:overlay val="0"/>
        </c:title>
        <c:numFmt formatCode="&quot;$&quot;#,##0.00" sourceLinked="1"/>
        <c:majorTickMark val="out"/>
        <c:minorTickMark val="none"/>
        <c:tickLblPos val="nextTo"/>
        <c:txPr>
          <a:bodyPr rot="-2700000"/>
          <a:lstStyle/>
          <a:p>
            <a:pPr>
              <a:defRPr/>
            </a:pPr>
            <a:endParaRPr lang="en-US"/>
          </a:p>
        </c:txPr>
        <c:crossAx val="-2130624136"/>
        <c:crosses val="autoZero"/>
        <c:auto val="1"/>
        <c:lblAlgn val="ctr"/>
        <c:lblOffset val="100"/>
        <c:noMultiLvlLbl val="0"/>
      </c:catAx>
      <c:valAx>
        <c:axId val="-2130624136"/>
        <c:scaling>
          <c:orientation val="minMax"/>
        </c:scaling>
        <c:delete val="0"/>
        <c:axPos val="l"/>
        <c:title>
          <c:tx>
            <c:rich>
              <a:bodyPr rot="-5400000" vert="horz"/>
              <a:lstStyle/>
              <a:p>
                <a:pPr>
                  <a:defRPr/>
                </a:pPr>
                <a:r>
                  <a:rPr lang="en-US"/>
                  <a:t>Bookings </a:t>
                </a:r>
                <a:r>
                  <a:rPr lang="en-US" baseline="0"/>
                  <a:t>(k)</a:t>
                </a:r>
                <a:endParaRPr lang="en-US"/>
              </a:p>
            </c:rich>
          </c:tx>
          <c:layout/>
          <c:overlay val="0"/>
        </c:title>
        <c:numFmt formatCode="0&quot;k&quot;" sourceLinked="0"/>
        <c:majorTickMark val="out"/>
        <c:minorTickMark val="none"/>
        <c:tickLblPos val="nextTo"/>
        <c:crossAx val="-2130618584"/>
        <c:crosses val="autoZero"/>
        <c:crossBetween val="between"/>
        <c:dispUnits>
          <c:builtInUnit val="thousands"/>
        </c:dispUnits>
      </c:valAx>
      <c:valAx>
        <c:axId val="-2130632344"/>
        <c:scaling>
          <c:orientation val="minMax"/>
        </c:scaling>
        <c:delete val="0"/>
        <c:axPos val="r"/>
        <c:title>
          <c:tx>
            <c:rich>
              <a:bodyPr rot="-5400000" vert="horz"/>
              <a:lstStyle/>
              <a:p>
                <a:pPr>
                  <a:defRPr/>
                </a:pPr>
                <a:r>
                  <a:rPr lang="en-US"/>
                  <a:t>YoY Growth (%)</a:t>
                </a:r>
              </a:p>
            </c:rich>
          </c:tx>
          <c:layout/>
          <c:overlay val="0"/>
        </c:title>
        <c:numFmt formatCode="0%" sourceLinked="0"/>
        <c:majorTickMark val="out"/>
        <c:minorTickMark val="none"/>
        <c:tickLblPos val="nextTo"/>
        <c:crossAx val="-2130637608"/>
        <c:crosses val="max"/>
        <c:crossBetween val="between"/>
      </c:valAx>
      <c:catAx>
        <c:axId val="-2130637608"/>
        <c:scaling>
          <c:orientation val="minMax"/>
        </c:scaling>
        <c:delete val="1"/>
        <c:axPos val="b"/>
        <c:majorTickMark val="out"/>
        <c:minorTickMark val="none"/>
        <c:tickLblPos val="nextTo"/>
        <c:crossAx val="-2130632344"/>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JP Top 5 Affiliates (Total 19.5k bookings)</a:t>
            </a:r>
          </a:p>
        </c:rich>
      </c:tx>
      <c:layout/>
      <c:overlay val="0"/>
    </c:title>
    <c:autoTitleDeleted val="0"/>
    <c:plotArea>
      <c:layout>
        <c:manualLayout>
          <c:layoutTarget val="inner"/>
          <c:xMode val="edge"/>
          <c:yMode val="edge"/>
          <c:x val="0.24006355831591"/>
          <c:y val="0.198710209395384"/>
          <c:w val="0.519872766687471"/>
          <c:h val="0.764430493178141"/>
        </c:manualLayout>
      </c:layout>
      <c:pieChart>
        <c:varyColors val="1"/>
        <c:ser>
          <c:idx val="0"/>
          <c:order val="0"/>
          <c:tx>
            <c:strRef>
              <c:f>AFFData!$I$113</c:f>
              <c:strCache>
                <c:ptCount val="1"/>
                <c:pt idx="0">
                  <c:v>Bookings</c:v>
                </c:pt>
              </c:strCache>
            </c:strRef>
          </c:tx>
          <c:dLbls>
            <c:dLbl>
              <c:idx val="1"/>
              <c:layout>
                <c:manualLayout>
                  <c:x val="-0.10128107251041"/>
                  <c:y val="0.0512970394144814"/>
                </c:manualLayout>
              </c:layout>
              <c:showLegendKey val="0"/>
              <c:showVal val="0"/>
              <c:showCatName val="1"/>
              <c:showSerName val="0"/>
              <c:showPercent val="1"/>
              <c:showBubbleSize val="0"/>
            </c:dLbl>
            <c:dLbl>
              <c:idx val="2"/>
              <c:layout>
                <c:manualLayout>
                  <c:x val="0.0352387409824773"/>
                  <c:y val="-0.0487705074836027"/>
                </c:manualLayout>
              </c:layout>
              <c:showLegendKey val="0"/>
              <c:showVal val="0"/>
              <c:showCatName val="1"/>
              <c:showSerName val="0"/>
              <c:showPercent val="1"/>
              <c:showBubbleSize val="0"/>
            </c:dLbl>
            <c:dLbl>
              <c:idx val="3"/>
              <c:layout>
                <c:manualLayout>
                  <c:x val="-0.116083420639674"/>
                  <c:y val="-0.0204382124314773"/>
                </c:manualLayout>
              </c:layout>
              <c:showLegendKey val="0"/>
              <c:showVal val="0"/>
              <c:showCatName val="1"/>
              <c:showSerName val="0"/>
              <c:showPercent val="1"/>
              <c:showBubbleSize val="0"/>
            </c:dLbl>
            <c:dLbl>
              <c:idx val="4"/>
              <c:layout>
                <c:manualLayout>
                  <c:x val="0.0913138562892709"/>
                  <c:y val="0.00570966020152892"/>
                </c:manualLayout>
              </c:layout>
              <c:showLegendKey val="0"/>
              <c:showVal val="0"/>
              <c:showCatName val="1"/>
              <c:showSerName val="0"/>
              <c:showPercent val="1"/>
              <c:showBubbleSize val="0"/>
            </c:dLbl>
            <c:dLbl>
              <c:idx val="5"/>
              <c:delete val="1"/>
            </c:dLbl>
            <c:showLegendKey val="0"/>
            <c:showVal val="0"/>
            <c:showCatName val="1"/>
            <c:showSerName val="0"/>
            <c:showPercent val="1"/>
            <c:showBubbleSize val="0"/>
            <c:showLeaderLines val="1"/>
          </c:dLbls>
          <c:cat>
            <c:strRef>
              <c:f>AFFData!$H$114:$H$119</c:f>
              <c:strCache>
                <c:ptCount val="6"/>
                <c:pt idx="0">
                  <c:v>Tabelog</c:v>
                </c:pt>
                <c:pt idx="1">
                  <c:v>EATPIA</c:v>
                </c:pt>
                <c:pt idx="2">
                  <c:v>BYO CLUB</c:v>
                </c:pt>
                <c:pt idx="3">
                  <c:v>Tokyo Calendar</c:v>
                </c:pt>
                <c:pt idx="4">
                  <c:v>Booking.com</c:v>
                </c:pt>
                <c:pt idx="5">
                  <c:v>Other</c:v>
                </c:pt>
              </c:strCache>
            </c:strRef>
          </c:cat>
          <c:val>
            <c:numRef>
              <c:f>AFFData!$I$114:$I$119</c:f>
              <c:numCache>
                <c:formatCode>General</c:formatCode>
                <c:ptCount val="6"/>
                <c:pt idx="0" formatCode="#,##0">
                  <c:v>19377.0</c:v>
                </c:pt>
                <c:pt idx="1">
                  <c:v>116.0</c:v>
                </c:pt>
                <c:pt idx="2">
                  <c:v>12.0</c:v>
                </c:pt>
                <c:pt idx="3">
                  <c:v>3.0</c:v>
                </c:pt>
                <c:pt idx="4">
                  <c:v>1.0</c:v>
                </c:pt>
                <c:pt idx="5">
                  <c:v>0.0</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Restaurant Week Bookings</a:t>
            </a:r>
          </a:p>
        </c:rich>
      </c:tx>
      <c:layout/>
      <c:overlay val="0"/>
    </c:title>
    <c:autoTitleDeleted val="0"/>
    <c:plotArea>
      <c:layout/>
      <c:barChart>
        <c:barDir val="col"/>
        <c:grouping val="stacked"/>
        <c:varyColors val="0"/>
        <c:ser>
          <c:idx val="1"/>
          <c:order val="0"/>
          <c:tx>
            <c:strRef>
              <c:f>RW!$A$25</c:f>
              <c:strCache>
                <c:ptCount val="1"/>
                <c:pt idx="0">
                  <c:v>OpenTable</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invertIfNegative val="0"/>
          <c:dLbls>
            <c:dLbl>
              <c:idx val="1"/>
              <c:layout/>
              <c:tx>
                <c:rich>
                  <a:bodyPr/>
                  <a:lstStyle/>
                  <a:p>
                    <a:r>
                      <a:rPr lang="en-US"/>
                      <a:t>154k
</a:t>
                    </a:r>
                    <a:r>
                      <a:rPr lang="en-US" b="1">
                        <a:solidFill>
                          <a:srgbClr val="FFFFFF"/>
                        </a:solidFill>
                      </a:rPr>
                      <a:t>+11.8% YoY</a:t>
                    </a:r>
                    <a:endParaRPr lang="en-US" sz="1200" b="1">
                      <a:solidFill>
                        <a:srgbClr val="FFFFFF"/>
                      </a:solidFill>
                    </a:endParaRPr>
                  </a:p>
                </c:rich>
              </c:tx>
              <c:showLegendKey val="0"/>
              <c:showVal val="1"/>
              <c:showCatName val="0"/>
              <c:showSerName val="0"/>
              <c:showPercent val="0"/>
              <c:showBubbleSize val="0"/>
            </c:dLbl>
            <c:numFmt formatCode="0\k" sourceLinked="0"/>
            <c:showLegendKey val="0"/>
            <c:showVal val="1"/>
            <c:showCatName val="0"/>
            <c:showSerName val="0"/>
            <c:showPercent val="0"/>
            <c:showBubbleSize val="0"/>
            <c:showLeaderLines val="0"/>
          </c:dLbls>
          <c:cat>
            <c:strRef>
              <c:f>RW!$B$23:$C$23</c:f>
              <c:strCache>
                <c:ptCount val="2"/>
                <c:pt idx="0">
                  <c:v>Q1 2014</c:v>
                </c:pt>
                <c:pt idx="1">
                  <c:v>Q1 2015</c:v>
                </c:pt>
              </c:strCache>
            </c:strRef>
          </c:cat>
          <c:val>
            <c:numRef>
              <c:f>RW!$B$25:$C$25</c:f>
              <c:numCache>
                <c:formatCode>#,##0</c:formatCode>
                <c:ptCount val="2"/>
                <c:pt idx="0">
                  <c:v>137449.1935483871</c:v>
                </c:pt>
                <c:pt idx="1">
                  <c:v>153699.9508064516</c:v>
                </c:pt>
              </c:numCache>
            </c:numRef>
          </c:val>
        </c:ser>
        <c:ser>
          <c:idx val="0"/>
          <c:order val="1"/>
          <c:tx>
            <c:strRef>
              <c:f>RW!$A$24</c:f>
              <c:strCache>
                <c:ptCount val="1"/>
                <c:pt idx="0">
                  <c:v>RW Partner</c:v>
                </c:pt>
              </c:strCache>
            </c:strRef>
          </c:tx>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w="9525" cap="flat" cmpd="sng" algn="ctr">
              <a:solidFill>
                <a:schemeClr val="accent2">
                  <a:shade val="95000"/>
                  <a:satMod val="105000"/>
                </a:schemeClr>
              </a:solidFill>
              <a:prstDash val="solid"/>
            </a:ln>
            <a:effectLst>
              <a:outerShdw blurRad="40000" dist="23000" dir="5400000" rotWithShape="0">
                <a:srgbClr val="000000">
                  <a:alpha val="35000"/>
                </a:srgbClr>
              </a:outerShdw>
            </a:effectLst>
          </c:spPr>
          <c:invertIfNegative val="0"/>
          <c:dLbls>
            <c:dLbl>
              <c:idx val="1"/>
              <c:layout/>
              <c:tx>
                <c:rich>
                  <a:bodyPr/>
                  <a:lstStyle/>
                  <a:p>
                    <a:r>
                      <a:rPr lang="en-US"/>
                      <a:t>225k
</a:t>
                    </a:r>
                    <a:r>
                      <a:rPr lang="en-US" b="1">
                        <a:solidFill>
                          <a:srgbClr val="FFFFFF"/>
                        </a:solidFill>
                      </a:rPr>
                      <a:t>+1.1% YoY</a:t>
                    </a:r>
                  </a:p>
                </c:rich>
              </c:tx>
              <c:showLegendKey val="0"/>
              <c:showVal val="1"/>
              <c:showCatName val="0"/>
              <c:showSerName val="0"/>
              <c:showPercent val="0"/>
              <c:showBubbleSize val="0"/>
            </c:dLbl>
            <c:numFmt formatCode="0\k" sourceLinked="0"/>
            <c:showLegendKey val="0"/>
            <c:showVal val="1"/>
            <c:showCatName val="0"/>
            <c:showSerName val="0"/>
            <c:showPercent val="0"/>
            <c:showBubbleSize val="0"/>
            <c:showLeaderLines val="0"/>
          </c:dLbls>
          <c:cat>
            <c:strRef>
              <c:f>RW!$B$23:$C$23</c:f>
              <c:strCache>
                <c:ptCount val="2"/>
                <c:pt idx="0">
                  <c:v>Q1 2014</c:v>
                </c:pt>
                <c:pt idx="1">
                  <c:v>Q1 2015</c:v>
                </c:pt>
              </c:strCache>
            </c:strRef>
          </c:cat>
          <c:val>
            <c:numRef>
              <c:f>RW!$B$24:$C$24</c:f>
              <c:numCache>
                <c:formatCode>#,##0</c:formatCode>
                <c:ptCount val="2"/>
                <c:pt idx="0">
                  <c:v>222175.806451613</c:v>
                </c:pt>
                <c:pt idx="1">
                  <c:v>224579.4354838709</c:v>
                </c:pt>
              </c:numCache>
            </c:numRef>
          </c:val>
        </c:ser>
        <c:dLbls>
          <c:showLegendKey val="0"/>
          <c:showVal val="1"/>
          <c:showCatName val="0"/>
          <c:showSerName val="0"/>
          <c:showPercent val="0"/>
          <c:showBubbleSize val="0"/>
        </c:dLbls>
        <c:gapWidth val="150"/>
        <c:overlap val="100"/>
        <c:axId val="-2129328584"/>
        <c:axId val="-2129323080"/>
      </c:barChart>
      <c:catAx>
        <c:axId val="-2129328584"/>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29323080"/>
        <c:crosses val="autoZero"/>
        <c:auto val="1"/>
        <c:lblAlgn val="ctr"/>
        <c:lblOffset val="100"/>
        <c:noMultiLvlLbl val="0"/>
      </c:catAx>
      <c:valAx>
        <c:axId val="-2129323080"/>
        <c:scaling>
          <c:orientation val="minMax"/>
        </c:scaling>
        <c:delete val="0"/>
        <c:axPos val="l"/>
        <c:title>
          <c:tx>
            <c:rich>
              <a:bodyPr rot="-5400000" vert="horz"/>
              <a:lstStyle/>
              <a:p>
                <a:pPr>
                  <a:defRPr/>
                </a:pPr>
                <a:r>
                  <a:rPr lang="en-US"/>
                  <a:t>Bookings (k)</a:t>
                </a:r>
              </a:p>
            </c:rich>
          </c:tx>
          <c:layout/>
          <c:overlay val="0"/>
        </c:title>
        <c:numFmt formatCode="0\k" sourceLinked="0"/>
        <c:majorTickMark val="out"/>
        <c:minorTickMark val="none"/>
        <c:tickLblPos val="nextTo"/>
        <c:crossAx val="-2129328584"/>
        <c:crosses val="autoZero"/>
        <c:crossBetween val="between"/>
        <c:dispUnits>
          <c:builtInUnit val="thousands"/>
        </c:dispUnits>
      </c:val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Global SEO Visits</a:t>
            </a:r>
          </a:p>
        </c:rich>
      </c:tx>
      <c:layout/>
      <c:overlay val="0"/>
    </c:title>
    <c:autoTitleDeleted val="0"/>
    <c:plotArea>
      <c:layout/>
      <c:lineChart>
        <c:grouping val="standard"/>
        <c:varyColors val="0"/>
        <c:ser>
          <c:idx val="0"/>
          <c:order val="0"/>
          <c:tx>
            <c:strRef>
              <c:f>SEOData!$C$22</c:f>
              <c:strCache>
                <c:ptCount val="1"/>
                <c:pt idx="0">
                  <c:v>2013 SEO Visits</c:v>
                </c:pt>
              </c:strCache>
            </c:strRef>
          </c:tx>
          <c:spPr>
            <a:ln w="28575" cmpd="sng"/>
          </c:spPr>
          <c:marker>
            <c:symbol val="circle"/>
            <c:size val="5"/>
            <c:spPr>
              <a:solidFill>
                <a:schemeClr val="bg1"/>
              </a:solidFill>
              <a:ln w="9525" cmpd="sng"/>
            </c:spPr>
          </c:marker>
          <c:cat>
            <c:strRef>
              <c:f>SEOData!$B$23:$B$34</c:f>
              <c:strCache>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Cache>
            </c:strRef>
          </c:cat>
          <c:val>
            <c:numRef>
              <c:f>SEOData!$C$23:$C$34</c:f>
              <c:numCache>
                <c:formatCode>#,##0</c:formatCode>
                <c:ptCount val="12"/>
                <c:pt idx="0">
                  <c:v>4.264714E6</c:v>
                </c:pt>
                <c:pt idx="1">
                  <c:v>4.121148E6</c:v>
                </c:pt>
                <c:pt idx="2">
                  <c:v>3.972118E6</c:v>
                </c:pt>
                <c:pt idx="3">
                  <c:v>3.55587E6</c:v>
                </c:pt>
                <c:pt idx="4">
                  <c:v>3.94773E6</c:v>
                </c:pt>
                <c:pt idx="5">
                  <c:v>3.624279E6</c:v>
                </c:pt>
                <c:pt idx="6">
                  <c:v>3.899734E6</c:v>
                </c:pt>
                <c:pt idx="7">
                  <c:v>4.273192E6</c:v>
                </c:pt>
                <c:pt idx="8">
                  <c:v>3.889766E6</c:v>
                </c:pt>
                <c:pt idx="9">
                  <c:v>4.9196E6</c:v>
                </c:pt>
                <c:pt idx="10">
                  <c:v>4.709595E6</c:v>
                </c:pt>
                <c:pt idx="11">
                  <c:v>5.675829E6</c:v>
                </c:pt>
              </c:numCache>
            </c:numRef>
          </c:val>
          <c:smooth val="0"/>
        </c:ser>
        <c:ser>
          <c:idx val="1"/>
          <c:order val="1"/>
          <c:tx>
            <c:strRef>
              <c:f>SEOData!$D$22</c:f>
              <c:strCache>
                <c:ptCount val="1"/>
                <c:pt idx="0">
                  <c:v>2014 SEO Visits</c:v>
                </c:pt>
              </c:strCache>
            </c:strRef>
          </c:tx>
          <c:spPr>
            <a:ln w="28575" cmpd="sng"/>
          </c:spPr>
          <c:marker>
            <c:symbol val="circle"/>
            <c:size val="5"/>
            <c:spPr>
              <a:solidFill>
                <a:schemeClr val="bg1"/>
              </a:solidFill>
              <a:ln w="9525" cmpd="sng"/>
            </c:spPr>
          </c:marker>
          <c:cat>
            <c:strRef>
              <c:f>SEOData!$B$23:$B$34</c:f>
              <c:strCache>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Cache>
            </c:strRef>
          </c:cat>
          <c:val>
            <c:numRef>
              <c:f>SEOData!$D$23:$D$34</c:f>
              <c:numCache>
                <c:formatCode>#,##0</c:formatCode>
                <c:ptCount val="12"/>
                <c:pt idx="0">
                  <c:v>5.280372E6</c:v>
                </c:pt>
                <c:pt idx="1">
                  <c:v>5.301545E6</c:v>
                </c:pt>
                <c:pt idx="2">
                  <c:v>4.976874E6</c:v>
                </c:pt>
                <c:pt idx="3">
                  <c:v>5.319868E6</c:v>
                </c:pt>
                <c:pt idx="4">
                  <c:v>5.183084E6</c:v>
                </c:pt>
                <c:pt idx="5">
                  <c:v>4.757571E6</c:v>
                </c:pt>
                <c:pt idx="6">
                  <c:v>5.259426E6</c:v>
                </c:pt>
                <c:pt idx="7">
                  <c:v>5.692302E6</c:v>
                </c:pt>
                <c:pt idx="8">
                  <c:v>4.783313E6</c:v>
                </c:pt>
                <c:pt idx="9">
                  <c:v>5.558645E6</c:v>
                </c:pt>
                <c:pt idx="10">
                  <c:v>5.222682E6</c:v>
                </c:pt>
                <c:pt idx="11">
                  <c:v>7.140299E6</c:v>
                </c:pt>
              </c:numCache>
            </c:numRef>
          </c:val>
          <c:smooth val="0"/>
        </c:ser>
        <c:ser>
          <c:idx val="2"/>
          <c:order val="2"/>
          <c:tx>
            <c:strRef>
              <c:f>SEOData!$E$22</c:f>
              <c:strCache>
                <c:ptCount val="1"/>
                <c:pt idx="0">
                  <c:v>2015 SEO Visits</c:v>
                </c:pt>
              </c:strCache>
            </c:strRef>
          </c:tx>
          <c:spPr>
            <a:ln w="28575" cmpd="sng"/>
          </c:spPr>
          <c:marker>
            <c:symbol val="circle"/>
            <c:size val="5"/>
            <c:spPr>
              <a:solidFill>
                <a:schemeClr val="bg1"/>
              </a:solidFill>
              <a:ln w="9525" cmpd="sng"/>
            </c:spPr>
          </c:marker>
          <c:cat>
            <c:strRef>
              <c:f>SEOData!$B$23:$B$34</c:f>
              <c:strCache>
                <c:ptCount val="12"/>
                <c:pt idx="0">
                  <c:v>January</c:v>
                </c:pt>
                <c:pt idx="1">
                  <c:v>February</c:v>
                </c:pt>
                <c:pt idx="2">
                  <c:v>March</c:v>
                </c:pt>
                <c:pt idx="3">
                  <c:v>April</c:v>
                </c:pt>
                <c:pt idx="4">
                  <c:v>May</c:v>
                </c:pt>
                <c:pt idx="5">
                  <c:v>June</c:v>
                </c:pt>
                <c:pt idx="6">
                  <c:v>July</c:v>
                </c:pt>
                <c:pt idx="7">
                  <c:v>August</c:v>
                </c:pt>
                <c:pt idx="8">
                  <c:v>September</c:v>
                </c:pt>
                <c:pt idx="9">
                  <c:v>October</c:v>
                </c:pt>
                <c:pt idx="10">
                  <c:v>November</c:v>
                </c:pt>
                <c:pt idx="11">
                  <c:v>December</c:v>
                </c:pt>
              </c:strCache>
            </c:strRef>
          </c:cat>
          <c:val>
            <c:numRef>
              <c:f>SEOData!$E$23:$E$34</c:f>
              <c:numCache>
                <c:formatCode>#,##0</c:formatCode>
                <c:ptCount val="12"/>
                <c:pt idx="0">
                  <c:v>6.27415E6</c:v>
                </c:pt>
                <c:pt idx="1">
                  <c:v>6.331985E6</c:v>
                </c:pt>
                <c:pt idx="2">
                  <c:v>5.519375E6</c:v>
                </c:pt>
              </c:numCache>
            </c:numRef>
          </c:val>
          <c:smooth val="0"/>
        </c:ser>
        <c:dLbls>
          <c:showLegendKey val="0"/>
          <c:showVal val="0"/>
          <c:showCatName val="0"/>
          <c:showSerName val="0"/>
          <c:showPercent val="0"/>
          <c:showBubbleSize val="0"/>
        </c:dLbls>
        <c:marker val="1"/>
        <c:smooth val="0"/>
        <c:axId val="-2132202680"/>
        <c:axId val="-2132195608"/>
      </c:lineChart>
      <c:catAx>
        <c:axId val="-2132202680"/>
        <c:scaling>
          <c:orientation val="minMax"/>
        </c:scaling>
        <c:delete val="0"/>
        <c:axPos val="b"/>
        <c:title>
          <c:tx>
            <c:rich>
              <a:bodyPr/>
              <a:lstStyle/>
              <a:p>
                <a:pPr>
                  <a:defRPr/>
                </a:pPr>
                <a:r>
                  <a:rPr lang="en-US"/>
                  <a:t>Time (months)</a:t>
                </a:r>
              </a:p>
            </c:rich>
          </c:tx>
          <c:layout/>
          <c:overlay val="0"/>
        </c:title>
        <c:majorTickMark val="out"/>
        <c:minorTickMark val="none"/>
        <c:tickLblPos val="nextTo"/>
        <c:txPr>
          <a:bodyPr rot="-2700000"/>
          <a:lstStyle/>
          <a:p>
            <a:pPr>
              <a:defRPr/>
            </a:pPr>
            <a:endParaRPr lang="en-US"/>
          </a:p>
        </c:txPr>
        <c:crossAx val="-2132195608"/>
        <c:crosses val="autoZero"/>
        <c:auto val="1"/>
        <c:lblAlgn val="ctr"/>
        <c:lblOffset val="100"/>
        <c:noMultiLvlLbl val="0"/>
      </c:catAx>
      <c:valAx>
        <c:axId val="-2132195608"/>
        <c:scaling>
          <c:orientation val="minMax"/>
        </c:scaling>
        <c:delete val="0"/>
        <c:axPos val="l"/>
        <c:title>
          <c:tx>
            <c:rich>
              <a:bodyPr rot="-5400000" vert="horz"/>
              <a:lstStyle/>
              <a:p>
                <a:pPr>
                  <a:defRPr/>
                </a:pPr>
                <a:r>
                  <a:rPr lang="en-US"/>
                  <a:t>SEO Visits (Millions)</a:t>
                </a:r>
              </a:p>
            </c:rich>
          </c:tx>
          <c:layout/>
          <c:overlay val="0"/>
        </c:title>
        <c:numFmt formatCode="0&quot;M&quot;" sourceLinked="0"/>
        <c:majorTickMark val="out"/>
        <c:minorTickMark val="none"/>
        <c:tickLblPos val="nextTo"/>
        <c:crossAx val="-2132202680"/>
        <c:crosses val="autoZero"/>
        <c:crossBetween val="midCat"/>
        <c:dispUnits>
          <c:builtInUnit val="millions"/>
        </c:dispUnits>
      </c:val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Q1 2015 Restaurant Week Bookings</a:t>
            </a:r>
          </a:p>
        </c:rich>
      </c:tx>
      <c:layout/>
      <c:overlay val="0"/>
    </c:title>
    <c:autoTitleDeleted val="0"/>
    <c:plotArea>
      <c:layout/>
      <c:ofPieChart>
        <c:ofPieType val="bar"/>
        <c:varyColors val="1"/>
        <c:ser>
          <c:idx val="0"/>
          <c:order val="0"/>
          <c:dPt>
            <c:idx val="0"/>
            <c:bubble3D val="0"/>
            <c:spPr>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c:spPr>
          </c:dPt>
          <c:dPt>
            <c:idx val="1"/>
            <c:bubble3D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dPt>
          <c:dPt>
            <c:idx val="2"/>
            <c:bubble3D val="0"/>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w="9525" cap="flat" cmpd="sng" algn="ctr">
                <a:solidFill>
                  <a:schemeClr val="accent2">
                    <a:shade val="95000"/>
                    <a:satMod val="105000"/>
                  </a:schemeClr>
                </a:solidFill>
                <a:prstDash val="solid"/>
              </a:ln>
              <a:effectLst>
                <a:outerShdw blurRad="40000" dist="23000" dir="5400000" rotWithShape="0">
                  <a:srgbClr val="000000">
                    <a:alpha val="35000"/>
                  </a:srgbClr>
                </a:outerShdw>
              </a:effectLst>
            </c:spPr>
          </c:dPt>
          <c:dPt>
            <c:idx val="3"/>
            <c:bubble3D val="0"/>
            <c:spPr>
              <a:gradFill rotWithShape="1">
                <a:gsLst>
                  <a:gs pos="0">
                    <a:schemeClr val="accent3">
                      <a:shade val="51000"/>
                      <a:satMod val="130000"/>
                    </a:schemeClr>
                  </a:gs>
                  <a:gs pos="80000">
                    <a:schemeClr val="accent3">
                      <a:shade val="93000"/>
                      <a:satMod val="130000"/>
                    </a:schemeClr>
                  </a:gs>
                  <a:gs pos="100000">
                    <a:schemeClr val="accent3">
                      <a:shade val="94000"/>
                      <a:satMod val="135000"/>
                    </a:schemeClr>
                  </a:gs>
                </a:gsLst>
                <a:lin ang="16200000" scaled="0"/>
              </a:gradFill>
              <a:ln w="9525" cap="flat" cmpd="sng" algn="ctr">
                <a:solidFill>
                  <a:schemeClr val="accent3">
                    <a:shade val="95000"/>
                    <a:satMod val="105000"/>
                  </a:schemeClr>
                </a:solidFill>
                <a:prstDash val="solid"/>
              </a:ln>
              <a:effectLst>
                <a:outerShdw blurRad="40000" dist="23000" dir="5400000" rotWithShape="0">
                  <a:srgbClr val="000000">
                    <a:alpha val="35000"/>
                  </a:srgbClr>
                </a:outerShdw>
              </a:effectLst>
            </c:spPr>
          </c:dPt>
          <c:dPt>
            <c:idx val="5"/>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c:spPr>
          </c:dPt>
          <c:dPt>
            <c:idx val="6"/>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c:spPr>
          </c:dPt>
          <c:dLbls>
            <c:dLbl>
              <c:idx val="1"/>
              <c:layout/>
              <c:tx>
                <c:strRef>
                  <c:f>RW!$C$82</c:f>
                  <c:strCache>
                    <c:ptCount val="1"/>
                    <c:pt idx="0">
                      <c:v>Email
63%</c:v>
                    </c:pt>
                  </c:strCache>
                </c:strRef>
              </c:tx>
              <c:showLegendKey val="0"/>
              <c:showVal val="0"/>
              <c:showCatName val="1"/>
              <c:showSerName val="0"/>
              <c:showPercent val="1"/>
              <c:showBubbleSize val="0"/>
            </c:dLbl>
            <c:dLbl>
              <c:idx val="2"/>
              <c:layout/>
              <c:tx>
                <c:strRef>
                  <c:f>RW!$C$83</c:f>
                  <c:strCache>
                    <c:ptCount val="1"/>
                    <c:pt idx="0">
                      <c:v>PPC
20%</c:v>
                    </c:pt>
                  </c:strCache>
                </c:strRef>
              </c:tx>
              <c:showLegendKey val="0"/>
              <c:showVal val="0"/>
              <c:showCatName val="1"/>
              <c:showSerName val="0"/>
              <c:showPercent val="1"/>
              <c:showBubbleSize val="0"/>
            </c:dLbl>
            <c:dLbl>
              <c:idx val="3"/>
              <c:layout/>
              <c:tx>
                <c:strRef>
                  <c:f>RW!$C$84</c:f>
                  <c:strCache>
                    <c:ptCount val="1"/>
                    <c:pt idx="0">
                      <c:v>SEO/Direct
14%</c:v>
                    </c:pt>
                  </c:strCache>
                </c:strRef>
              </c:tx>
              <c:showLegendKey val="0"/>
              <c:showVal val="0"/>
              <c:showCatName val="1"/>
              <c:showSerName val="0"/>
              <c:showPercent val="1"/>
              <c:showBubbleSize val="0"/>
            </c:dLbl>
            <c:dLbl>
              <c:idx val="4"/>
              <c:layout>
                <c:manualLayout>
                  <c:x val="-1.08683090522485E-16"/>
                  <c:y val="0.0261768099228658"/>
                </c:manualLayout>
              </c:layout>
              <c:tx>
                <c:strRef>
                  <c:f>RW!$C$85</c:f>
                  <c:strCache>
                    <c:ptCount val="1"/>
                    <c:pt idx="0">
                      <c:v>Display
3%</c:v>
                    </c:pt>
                  </c:strCache>
                </c:strRef>
              </c:tx>
              <c:showLegendKey val="0"/>
              <c:showVal val="0"/>
              <c:showCatName val="1"/>
              <c:showSerName val="0"/>
              <c:showPercent val="1"/>
              <c:showBubbleSize val="0"/>
            </c:dLbl>
            <c:dLbl>
              <c:idx val="5"/>
              <c:layout/>
              <c:tx>
                <c:rich>
                  <a:bodyPr/>
                  <a:lstStyle/>
                  <a:p>
                    <a:r>
                      <a:rPr lang="en-US"/>
                      <a:t>OpenTable
41%</a:t>
                    </a:r>
                  </a:p>
                </c:rich>
              </c:tx>
              <c:showLegendKey val="0"/>
              <c:showVal val="0"/>
              <c:showCatName val="1"/>
              <c:showSerName val="0"/>
              <c:showPercent val="1"/>
              <c:showBubbleSize val="0"/>
            </c:dLbl>
            <c:showLegendKey val="0"/>
            <c:showVal val="0"/>
            <c:showCatName val="1"/>
            <c:showSerName val="0"/>
            <c:showPercent val="1"/>
            <c:showBubbleSize val="0"/>
            <c:showLeaderLines val="1"/>
          </c:dLbls>
          <c:cat>
            <c:strRef>
              <c:f>RW!$A$81:$A$85</c:f>
              <c:strCache>
                <c:ptCount val="5"/>
                <c:pt idx="0">
                  <c:v>RW Partner</c:v>
                </c:pt>
                <c:pt idx="1">
                  <c:v>Email</c:v>
                </c:pt>
                <c:pt idx="2">
                  <c:v>PPC</c:v>
                </c:pt>
                <c:pt idx="3">
                  <c:v>SEO/Direct</c:v>
                </c:pt>
                <c:pt idx="4">
                  <c:v>Display</c:v>
                </c:pt>
              </c:strCache>
            </c:strRef>
          </c:cat>
          <c:val>
            <c:numRef>
              <c:f>RW!$B$81:$B$85</c:f>
              <c:numCache>
                <c:formatCode>#,##0</c:formatCode>
                <c:ptCount val="5"/>
                <c:pt idx="0" formatCode="_(* #,##0_);_(* \(#,##0\);_(* &quot;-&quot;??_);_(@_)">
                  <c:v>224579.4354838709</c:v>
                </c:pt>
                <c:pt idx="1">
                  <c:v>97337.0</c:v>
                </c:pt>
                <c:pt idx="2">
                  <c:v>30166.0</c:v>
                </c:pt>
                <c:pt idx="3">
                  <c:v>21784.95080645164</c:v>
                </c:pt>
                <c:pt idx="4">
                  <c:v>4412.0</c:v>
                </c:pt>
              </c:numCache>
            </c:numRef>
          </c:val>
        </c:ser>
        <c:dLbls>
          <c:showLegendKey val="0"/>
          <c:showVal val="0"/>
          <c:showCatName val="1"/>
          <c:showSerName val="0"/>
          <c:showPercent val="1"/>
          <c:showBubbleSize val="0"/>
          <c:showLeaderLines val="1"/>
        </c:dLbls>
        <c:gapWidth val="100"/>
        <c:splitType val="pos"/>
        <c:splitPos val="4.0"/>
        <c:secondPieSize val="75"/>
        <c:serLines/>
      </c:ofPieChart>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RW PPC Channel</a:t>
            </a:r>
            <a:r>
              <a:rPr lang="en-US" baseline="0"/>
              <a:t> Performance</a:t>
            </a:r>
            <a:endParaRPr lang="en-US"/>
          </a:p>
        </c:rich>
      </c:tx>
      <c:layout/>
      <c:overlay val="0"/>
    </c:title>
    <c:autoTitleDeleted val="0"/>
    <c:plotArea>
      <c:layout/>
      <c:barChart>
        <c:barDir val="col"/>
        <c:grouping val="clustered"/>
        <c:varyColors val="0"/>
        <c:ser>
          <c:idx val="0"/>
          <c:order val="0"/>
          <c:tx>
            <c:v>Bookings</c:v>
          </c:tx>
          <c:invertIfNegative val="0"/>
          <c:dLbls>
            <c:numFmt formatCode="0\k" sourceLinked="0"/>
            <c:dLblPos val="outEnd"/>
            <c:showLegendKey val="0"/>
            <c:showVal val="1"/>
            <c:showCatName val="0"/>
            <c:showSerName val="0"/>
            <c:showPercent val="0"/>
            <c:showBubbleSize val="0"/>
            <c:showLeaderLines val="0"/>
          </c:dLbls>
          <c:cat>
            <c:strRef>
              <c:f>RW!$L$29:$L$30</c:f>
              <c:strCache>
                <c:ptCount val="2"/>
                <c:pt idx="0">
                  <c:v>Q1 2014</c:v>
                </c:pt>
                <c:pt idx="1">
                  <c:v>Q1 2015</c:v>
                </c:pt>
              </c:strCache>
            </c:strRef>
          </c:cat>
          <c:val>
            <c:numRef>
              <c:f>RW!$P$29:$P$30</c:f>
              <c:numCache>
                <c:formatCode>#,##0;\-#,##0</c:formatCode>
                <c:ptCount val="2"/>
                <c:pt idx="0">
                  <c:v>10241.0</c:v>
                </c:pt>
                <c:pt idx="1">
                  <c:v>30166.0</c:v>
                </c:pt>
              </c:numCache>
            </c:numRef>
          </c:val>
        </c:ser>
        <c:dLbls>
          <c:showLegendKey val="0"/>
          <c:showVal val="0"/>
          <c:showCatName val="0"/>
          <c:showSerName val="0"/>
          <c:showPercent val="0"/>
          <c:showBubbleSize val="0"/>
        </c:dLbls>
        <c:gapWidth val="150"/>
        <c:axId val="-2129199560"/>
        <c:axId val="-2129193928"/>
      </c:barChart>
      <c:lineChart>
        <c:grouping val="standard"/>
        <c:varyColors val="0"/>
        <c:ser>
          <c:idx val="1"/>
          <c:order val="1"/>
          <c:tx>
            <c:v>Cost Per Booking</c:v>
          </c:tx>
          <c:spPr>
            <a:ln w="28575" cmpd="sng"/>
          </c:spPr>
          <c:marker>
            <c:symbol val="circle"/>
            <c:size val="5"/>
            <c:spPr>
              <a:solidFill>
                <a:schemeClr val="bg1"/>
              </a:solidFill>
              <a:ln w="9525" cmpd="sng"/>
            </c:spPr>
          </c:marker>
          <c:dLbls>
            <c:dLblPos val="t"/>
            <c:showLegendKey val="0"/>
            <c:showVal val="1"/>
            <c:showCatName val="0"/>
            <c:showSerName val="0"/>
            <c:showPercent val="0"/>
            <c:showBubbleSize val="0"/>
            <c:showLeaderLines val="0"/>
          </c:dLbls>
          <c:cat>
            <c:strRef>
              <c:f>RW!$L$29:$L$30</c:f>
              <c:strCache>
                <c:ptCount val="2"/>
                <c:pt idx="0">
                  <c:v>Q1 2014</c:v>
                </c:pt>
                <c:pt idx="1">
                  <c:v>Q1 2015</c:v>
                </c:pt>
              </c:strCache>
            </c:strRef>
          </c:cat>
          <c:val>
            <c:numRef>
              <c:f>RW!$R$29:$R$30</c:f>
              <c:numCache>
                <c:formatCode>[$$-409]#,##0.00</c:formatCode>
                <c:ptCount val="2"/>
                <c:pt idx="0">
                  <c:v>1.974025974025974</c:v>
                </c:pt>
                <c:pt idx="1">
                  <c:v>1.632889351113506</c:v>
                </c:pt>
              </c:numCache>
            </c:numRef>
          </c:val>
          <c:smooth val="0"/>
        </c:ser>
        <c:dLbls>
          <c:showLegendKey val="0"/>
          <c:showVal val="0"/>
          <c:showCatName val="0"/>
          <c:showSerName val="0"/>
          <c:showPercent val="0"/>
          <c:showBubbleSize val="0"/>
        </c:dLbls>
        <c:marker val="1"/>
        <c:smooth val="0"/>
        <c:axId val="-2129180552"/>
        <c:axId val="-2129186072"/>
      </c:lineChart>
      <c:catAx>
        <c:axId val="-2129199560"/>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29193928"/>
        <c:crosses val="autoZero"/>
        <c:auto val="1"/>
        <c:lblAlgn val="ctr"/>
        <c:lblOffset val="100"/>
        <c:noMultiLvlLbl val="0"/>
      </c:catAx>
      <c:valAx>
        <c:axId val="-2129193928"/>
        <c:scaling>
          <c:orientation val="minMax"/>
        </c:scaling>
        <c:delete val="0"/>
        <c:axPos val="l"/>
        <c:title>
          <c:tx>
            <c:rich>
              <a:bodyPr rot="-5400000" vert="horz"/>
              <a:lstStyle/>
              <a:p>
                <a:pPr>
                  <a:defRPr/>
                </a:pPr>
                <a:r>
                  <a:rPr lang="en-US"/>
                  <a:t>Bookings (k)</a:t>
                </a:r>
              </a:p>
            </c:rich>
          </c:tx>
          <c:layout/>
          <c:overlay val="0"/>
        </c:title>
        <c:numFmt formatCode="0\k" sourceLinked="0"/>
        <c:majorTickMark val="out"/>
        <c:minorTickMark val="none"/>
        <c:tickLblPos val="nextTo"/>
        <c:crossAx val="-2129199560"/>
        <c:crosses val="autoZero"/>
        <c:crossBetween val="between"/>
        <c:dispUnits>
          <c:builtInUnit val="thousands"/>
        </c:dispUnits>
      </c:valAx>
      <c:valAx>
        <c:axId val="-2129186072"/>
        <c:scaling>
          <c:orientation val="minMax"/>
        </c:scaling>
        <c:delete val="0"/>
        <c:axPos val="r"/>
        <c:title>
          <c:tx>
            <c:rich>
              <a:bodyPr rot="-5400000" vert="horz"/>
              <a:lstStyle/>
              <a:p>
                <a:pPr>
                  <a:defRPr/>
                </a:pPr>
                <a:r>
                  <a:rPr lang="en-US"/>
                  <a:t>Cost</a:t>
                </a:r>
                <a:r>
                  <a:rPr lang="en-US" baseline="0"/>
                  <a:t> Per Booking ($)</a:t>
                </a:r>
                <a:endParaRPr lang="en-US"/>
              </a:p>
            </c:rich>
          </c:tx>
          <c:layout/>
          <c:overlay val="0"/>
        </c:title>
        <c:numFmt formatCode="[$$-409]#,##0.00" sourceLinked="1"/>
        <c:majorTickMark val="out"/>
        <c:minorTickMark val="none"/>
        <c:tickLblPos val="nextTo"/>
        <c:crossAx val="-2129180552"/>
        <c:crosses val="max"/>
        <c:crossBetween val="between"/>
      </c:valAx>
      <c:catAx>
        <c:axId val="-2129180552"/>
        <c:scaling>
          <c:orientation val="minMax"/>
        </c:scaling>
        <c:delete val="1"/>
        <c:axPos val="b"/>
        <c:majorTickMark val="out"/>
        <c:minorTickMark val="none"/>
        <c:tickLblPos val="nextTo"/>
        <c:crossAx val="-2129186072"/>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Global PPC OT Gifts</a:t>
            </a:r>
          </a:p>
        </c:rich>
      </c:tx>
      <c:layout/>
      <c:overlay val="0"/>
    </c:title>
    <c:autoTitleDeleted val="0"/>
    <c:plotArea>
      <c:layout/>
      <c:barChart>
        <c:barDir val="col"/>
        <c:grouping val="stacked"/>
        <c:varyColors val="0"/>
        <c:ser>
          <c:idx val="1"/>
          <c:order val="0"/>
          <c:tx>
            <c:strRef>
              <c:f>'[Marketing Q1 2015 Recap SB v2.xlsx]PPCData'!$B$165</c:f>
              <c:strCache>
                <c:ptCount val="1"/>
                <c:pt idx="0">
                  <c:v>NonBrand Purchases</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invertIfNegative val="0"/>
          <c:cat>
            <c:numRef>
              <c:f>'[Marketing Q1 2015 Recap SB v2.xlsx]PPCData'!$C$163:$Q$163</c:f>
              <c:numCache>
                <c:formatCode>mmm\ yyyy</c:formatCode>
                <c:ptCount val="15"/>
                <c:pt idx="0">
                  <c:v>41640.0</c:v>
                </c:pt>
                <c:pt idx="1">
                  <c:v>41671.0</c:v>
                </c:pt>
                <c:pt idx="2">
                  <c:v>41699.0</c:v>
                </c:pt>
                <c:pt idx="3">
                  <c:v>41730.0</c:v>
                </c:pt>
                <c:pt idx="4">
                  <c:v>41760.0</c:v>
                </c:pt>
                <c:pt idx="5">
                  <c:v>41791.0</c:v>
                </c:pt>
                <c:pt idx="6">
                  <c:v>41821.0</c:v>
                </c:pt>
                <c:pt idx="7">
                  <c:v>41852.0</c:v>
                </c:pt>
                <c:pt idx="8">
                  <c:v>41883.0</c:v>
                </c:pt>
                <c:pt idx="9">
                  <c:v>41913.0</c:v>
                </c:pt>
                <c:pt idx="10">
                  <c:v>41944.0</c:v>
                </c:pt>
                <c:pt idx="11">
                  <c:v>41974.0</c:v>
                </c:pt>
                <c:pt idx="12">
                  <c:v>42005.0</c:v>
                </c:pt>
                <c:pt idx="13">
                  <c:v>42036.0</c:v>
                </c:pt>
                <c:pt idx="14">
                  <c:v>42064.0</c:v>
                </c:pt>
              </c:numCache>
            </c:numRef>
          </c:cat>
          <c:val>
            <c:numRef>
              <c:f>'[Marketing Q1 2015 Recap SB v2.xlsx]PPCData'!$C$165:$Q$165</c:f>
              <c:numCache>
                <c:formatCode>General</c:formatCode>
                <c:ptCount val="15"/>
                <c:pt idx="0">
                  <c:v>549.0</c:v>
                </c:pt>
                <c:pt idx="1">
                  <c:v>498.0</c:v>
                </c:pt>
                <c:pt idx="2">
                  <c:v>480.0</c:v>
                </c:pt>
                <c:pt idx="3">
                  <c:v>612.0</c:v>
                </c:pt>
                <c:pt idx="4">
                  <c:v>772.0</c:v>
                </c:pt>
                <c:pt idx="5">
                  <c:v>734.0</c:v>
                </c:pt>
                <c:pt idx="6">
                  <c:v>566.0</c:v>
                </c:pt>
                <c:pt idx="7">
                  <c:v>630.0</c:v>
                </c:pt>
                <c:pt idx="8">
                  <c:v>682.0</c:v>
                </c:pt>
                <c:pt idx="9">
                  <c:v>736.0</c:v>
                </c:pt>
                <c:pt idx="10">
                  <c:v>845.0</c:v>
                </c:pt>
                <c:pt idx="11" formatCode="#,##0">
                  <c:v>5564.0</c:v>
                </c:pt>
                <c:pt idx="12">
                  <c:v>1013.0</c:v>
                </c:pt>
                <c:pt idx="13">
                  <c:v>951.0</c:v>
                </c:pt>
                <c:pt idx="14">
                  <c:v>871.0</c:v>
                </c:pt>
              </c:numCache>
            </c:numRef>
          </c:val>
        </c:ser>
        <c:ser>
          <c:idx val="0"/>
          <c:order val="1"/>
          <c:tx>
            <c:strRef>
              <c:f>'[Marketing Q1 2015 Recap SB v2.xlsx]PPCData'!$B$164</c:f>
              <c:strCache>
                <c:ptCount val="1"/>
                <c:pt idx="0">
                  <c:v>Brand Purchases</c:v>
                </c:pt>
              </c:strCache>
            </c:strRef>
          </c:tx>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atMod val="105000"/>
                </a:schemeClr>
              </a:solidFill>
              <a:prstDash val="solid"/>
            </a:ln>
            <a:effectLst>
              <a:outerShdw blurRad="40000" dist="20000" dir="5400000" rotWithShape="0">
                <a:srgbClr val="000000">
                  <a:alpha val="38000"/>
                </a:srgbClr>
              </a:outerShdw>
            </a:effectLst>
          </c:spPr>
          <c:invertIfNegative val="0"/>
          <c:cat>
            <c:numRef>
              <c:f>'[Marketing Q1 2015 Recap SB v2.xlsx]PPCData'!$C$163:$Q$163</c:f>
              <c:numCache>
                <c:formatCode>mmm\ yyyy</c:formatCode>
                <c:ptCount val="15"/>
                <c:pt idx="0">
                  <c:v>41640.0</c:v>
                </c:pt>
                <c:pt idx="1">
                  <c:v>41671.0</c:v>
                </c:pt>
                <c:pt idx="2">
                  <c:v>41699.0</c:v>
                </c:pt>
                <c:pt idx="3">
                  <c:v>41730.0</c:v>
                </c:pt>
                <c:pt idx="4">
                  <c:v>41760.0</c:v>
                </c:pt>
                <c:pt idx="5">
                  <c:v>41791.0</c:v>
                </c:pt>
                <c:pt idx="6">
                  <c:v>41821.0</c:v>
                </c:pt>
                <c:pt idx="7">
                  <c:v>41852.0</c:v>
                </c:pt>
                <c:pt idx="8">
                  <c:v>41883.0</c:v>
                </c:pt>
                <c:pt idx="9">
                  <c:v>41913.0</c:v>
                </c:pt>
                <c:pt idx="10">
                  <c:v>41944.0</c:v>
                </c:pt>
                <c:pt idx="11">
                  <c:v>41974.0</c:v>
                </c:pt>
                <c:pt idx="12">
                  <c:v>42005.0</c:v>
                </c:pt>
                <c:pt idx="13">
                  <c:v>42036.0</c:v>
                </c:pt>
                <c:pt idx="14">
                  <c:v>42064.0</c:v>
                </c:pt>
              </c:numCache>
            </c:numRef>
          </c:cat>
          <c:val>
            <c:numRef>
              <c:f>'[Marketing Q1 2015 Recap SB v2.xlsx]PPCData'!$C$164:$Q$164</c:f>
              <c:numCache>
                <c:formatCode>General</c:formatCode>
                <c:ptCount val="15"/>
                <c:pt idx="0">
                  <c:v>372.0</c:v>
                </c:pt>
                <c:pt idx="1">
                  <c:v>373.0</c:v>
                </c:pt>
                <c:pt idx="2">
                  <c:v>405.0</c:v>
                </c:pt>
                <c:pt idx="3">
                  <c:v>469.0</c:v>
                </c:pt>
                <c:pt idx="4">
                  <c:v>445.0</c:v>
                </c:pt>
                <c:pt idx="5">
                  <c:v>494.0</c:v>
                </c:pt>
                <c:pt idx="6">
                  <c:v>393.0</c:v>
                </c:pt>
                <c:pt idx="7">
                  <c:v>338.0</c:v>
                </c:pt>
                <c:pt idx="8">
                  <c:v>303.0</c:v>
                </c:pt>
                <c:pt idx="9">
                  <c:v>320.0</c:v>
                </c:pt>
                <c:pt idx="10">
                  <c:v>741.0</c:v>
                </c:pt>
                <c:pt idx="11" formatCode="#,##0">
                  <c:v>10568.0</c:v>
                </c:pt>
                <c:pt idx="12">
                  <c:v>1420.0</c:v>
                </c:pt>
                <c:pt idx="13" formatCode="#,##0">
                  <c:v>1456.0</c:v>
                </c:pt>
                <c:pt idx="14" formatCode="#,##0">
                  <c:v>1241.0</c:v>
                </c:pt>
              </c:numCache>
            </c:numRef>
          </c:val>
        </c:ser>
        <c:dLbls>
          <c:showLegendKey val="0"/>
          <c:showVal val="0"/>
          <c:showCatName val="0"/>
          <c:showSerName val="0"/>
          <c:showPercent val="0"/>
          <c:showBubbleSize val="0"/>
        </c:dLbls>
        <c:gapWidth val="150"/>
        <c:overlap val="100"/>
        <c:axId val="-2121673016"/>
        <c:axId val="-2121667432"/>
      </c:barChart>
      <c:lineChart>
        <c:grouping val="standard"/>
        <c:varyColors val="0"/>
        <c:ser>
          <c:idx val="2"/>
          <c:order val="2"/>
          <c:tx>
            <c:strRef>
              <c:f>'[Marketing Q1 2015 Recap SB v2.xlsx]PPCData'!$B$166</c:f>
              <c:strCache>
                <c:ptCount val="1"/>
                <c:pt idx="0">
                  <c:v>Combined Cost Per Purchase ($)</c:v>
                </c:pt>
              </c:strCache>
            </c:strRef>
          </c:tx>
          <c:spPr>
            <a:ln w="28575" cmpd="sng">
              <a:solidFill>
                <a:schemeClr val="tx1">
                  <a:lumMod val="85000"/>
                  <a:lumOff val="15000"/>
                </a:schemeClr>
              </a:solidFill>
            </a:ln>
          </c:spPr>
          <c:marker>
            <c:symbol val="circle"/>
            <c:size val="5"/>
            <c:spPr>
              <a:solidFill>
                <a:schemeClr val="bg1"/>
              </a:solidFill>
              <a:ln w="9525" cmpd="sng">
                <a:solidFill>
                  <a:schemeClr val="tx1">
                    <a:lumMod val="85000"/>
                    <a:lumOff val="15000"/>
                  </a:schemeClr>
                </a:solidFill>
              </a:ln>
            </c:spPr>
          </c:marker>
          <c:dLbls>
            <c:dLbl>
              <c:idx val="1"/>
              <c:layout>
                <c:manualLayout>
                  <c:x val="-0.0259628874835716"/>
                  <c:y val="-0.0374948097907387"/>
                </c:manualLayout>
              </c:layout>
              <c:dLblPos val="r"/>
              <c:showLegendKey val="0"/>
              <c:showVal val="1"/>
              <c:showCatName val="0"/>
              <c:showSerName val="0"/>
              <c:showPercent val="0"/>
              <c:showBubbleSize val="0"/>
            </c:dLbl>
            <c:dLbl>
              <c:idx val="10"/>
              <c:layout>
                <c:manualLayout>
                  <c:x val="-0.0274452404796754"/>
                  <c:y val="-0.0331349481871644"/>
                </c:manualLayout>
              </c:layout>
              <c:dLblPos val="r"/>
              <c:showLegendKey val="0"/>
              <c:showVal val="1"/>
              <c:showCatName val="0"/>
              <c:showSerName val="0"/>
              <c:showPercent val="0"/>
              <c:showBubbleSize val="0"/>
            </c:dLbl>
            <c:dLbl>
              <c:idx val="11"/>
              <c:layout>
                <c:manualLayout>
                  <c:x val="-0.0291315045532748"/>
                  <c:y val="0.0213631502094193"/>
                </c:manualLayout>
              </c:layout>
              <c:dLblPos val="r"/>
              <c:showLegendKey val="0"/>
              <c:showVal val="1"/>
              <c:showCatName val="0"/>
              <c:showSerName val="0"/>
              <c:showPercent val="0"/>
              <c:showBubbleSize val="0"/>
            </c:dLbl>
            <c:dLblPos val="t"/>
            <c:showLegendKey val="0"/>
            <c:showVal val="1"/>
            <c:showCatName val="0"/>
            <c:showSerName val="0"/>
            <c:showPercent val="0"/>
            <c:showBubbleSize val="0"/>
            <c:showLeaderLines val="0"/>
          </c:dLbls>
          <c:cat>
            <c:numRef>
              <c:f>'[Marketing Q1 2015 Recap SB v2.xlsx]PPCData'!$C$163:$Q$163</c:f>
              <c:numCache>
                <c:formatCode>mmm\ yyyy</c:formatCode>
                <c:ptCount val="15"/>
                <c:pt idx="0">
                  <c:v>41640.0</c:v>
                </c:pt>
                <c:pt idx="1">
                  <c:v>41671.0</c:v>
                </c:pt>
                <c:pt idx="2">
                  <c:v>41699.0</c:v>
                </c:pt>
                <c:pt idx="3">
                  <c:v>41730.0</c:v>
                </c:pt>
                <c:pt idx="4">
                  <c:v>41760.0</c:v>
                </c:pt>
                <c:pt idx="5">
                  <c:v>41791.0</c:v>
                </c:pt>
                <c:pt idx="6">
                  <c:v>41821.0</c:v>
                </c:pt>
                <c:pt idx="7">
                  <c:v>41852.0</c:v>
                </c:pt>
                <c:pt idx="8">
                  <c:v>41883.0</c:v>
                </c:pt>
                <c:pt idx="9">
                  <c:v>41913.0</c:v>
                </c:pt>
                <c:pt idx="10">
                  <c:v>41944.0</c:v>
                </c:pt>
                <c:pt idx="11">
                  <c:v>41974.0</c:v>
                </c:pt>
                <c:pt idx="12">
                  <c:v>42005.0</c:v>
                </c:pt>
                <c:pt idx="13">
                  <c:v>42036.0</c:v>
                </c:pt>
                <c:pt idx="14">
                  <c:v>42064.0</c:v>
                </c:pt>
              </c:numCache>
            </c:numRef>
          </c:cat>
          <c:val>
            <c:numRef>
              <c:f>'[Marketing Q1 2015 Recap SB v2.xlsx]PPCData'!$C$166:$Q$166</c:f>
              <c:numCache>
                <c:formatCode>"$"#,##0.00</c:formatCode>
                <c:ptCount val="15"/>
                <c:pt idx="0">
                  <c:v>13.77</c:v>
                </c:pt>
                <c:pt idx="1">
                  <c:v>9.34</c:v>
                </c:pt>
                <c:pt idx="2">
                  <c:v>9.27</c:v>
                </c:pt>
                <c:pt idx="3">
                  <c:v>10.26</c:v>
                </c:pt>
                <c:pt idx="4">
                  <c:v>10.4</c:v>
                </c:pt>
                <c:pt idx="5">
                  <c:v>9.48</c:v>
                </c:pt>
                <c:pt idx="6">
                  <c:v>10.28</c:v>
                </c:pt>
                <c:pt idx="7">
                  <c:v>10.55</c:v>
                </c:pt>
                <c:pt idx="8">
                  <c:v>11.93</c:v>
                </c:pt>
                <c:pt idx="9">
                  <c:v>12.01</c:v>
                </c:pt>
                <c:pt idx="10">
                  <c:v>8.15</c:v>
                </c:pt>
                <c:pt idx="11">
                  <c:v>2.16</c:v>
                </c:pt>
                <c:pt idx="12" formatCode="General">
                  <c:v>6.67</c:v>
                </c:pt>
                <c:pt idx="13" formatCode="General">
                  <c:v>5.38</c:v>
                </c:pt>
                <c:pt idx="14" formatCode="General">
                  <c:v>6.21</c:v>
                </c:pt>
              </c:numCache>
            </c:numRef>
          </c:val>
          <c:smooth val="0"/>
        </c:ser>
        <c:ser>
          <c:idx val="3"/>
          <c:order val="3"/>
          <c:tx>
            <c:strRef>
              <c:f>'[Marketing Q1 2015 Recap SB v2.xlsx]PPCData'!$B$167</c:f>
              <c:strCache>
                <c:ptCount val="1"/>
                <c:pt idx="0">
                  <c:v>NonBrand Cost Per Purchase ($)</c:v>
                </c:pt>
              </c:strCache>
            </c:strRef>
          </c:tx>
          <c:spPr>
            <a:ln w="28575" cmpd="sng">
              <a:solidFill>
                <a:srgbClr val="3366FF"/>
              </a:solidFill>
            </a:ln>
          </c:spPr>
          <c:marker>
            <c:symbol val="circle"/>
            <c:size val="5"/>
            <c:spPr>
              <a:solidFill>
                <a:schemeClr val="bg1"/>
              </a:solidFill>
              <a:ln w="9525" cmpd="sng">
                <a:solidFill>
                  <a:srgbClr val="3366FF"/>
                </a:solidFill>
              </a:ln>
            </c:spPr>
          </c:marker>
          <c:dLbls>
            <c:dLbl>
              <c:idx val="10"/>
              <c:layout>
                <c:manualLayout>
                  <c:x val="-0.0356223431448761"/>
                  <c:y val="-0.0331349481871644"/>
                </c:manualLayout>
              </c:layout>
              <c:dLblPos val="r"/>
              <c:showLegendKey val="0"/>
              <c:showVal val="1"/>
              <c:showCatName val="0"/>
              <c:showSerName val="0"/>
              <c:showPercent val="0"/>
              <c:showBubbleSize val="0"/>
            </c:dLbl>
            <c:dLbl>
              <c:idx val="11"/>
              <c:layout>
                <c:manualLayout>
                  <c:x val="-0.0304100631925915"/>
                  <c:y val="0.0191833910557267"/>
                </c:manualLayout>
              </c:layout>
              <c:dLblPos val="r"/>
              <c:showLegendKey val="0"/>
              <c:showVal val="1"/>
              <c:showCatName val="0"/>
              <c:showSerName val="0"/>
              <c:showPercent val="0"/>
              <c:showBubbleSize val="0"/>
            </c:dLbl>
            <c:dLblPos val="t"/>
            <c:showLegendKey val="0"/>
            <c:showVal val="1"/>
            <c:showCatName val="0"/>
            <c:showSerName val="0"/>
            <c:showPercent val="0"/>
            <c:showBubbleSize val="0"/>
            <c:showLeaderLines val="0"/>
          </c:dLbls>
          <c:cat>
            <c:numRef>
              <c:f>'[Marketing Q1 2015 Recap SB v2.xlsx]PPCData'!$C$163:$Q$163</c:f>
              <c:numCache>
                <c:formatCode>mmm\ yyyy</c:formatCode>
                <c:ptCount val="15"/>
                <c:pt idx="0">
                  <c:v>41640.0</c:v>
                </c:pt>
                <c:pt idx="1">
                  <c:v>41671.0</c:v>
                </c:pt>
                <c:pt idx="2">
                  <c:v>41699.0</c:v>
                </c:pt>
                <c:pt idx="3">
                  <c:v>41730.0</c:v>
                </c:pt>
                <c:pt idx="4">
                  <c:v>41760.0</c:v>
                </c:pt>
                <c:pt idx="5">
                  <c:v>41791.0</c:v>
                </c:pt>
                <c:pt idx="6">
                  <c:v>41821.0</c:v>
                </c:pt>
                <c:pt idx="7">
                  <c:v>41852.0</c:v>
                </c:pt>
                <c:pt idx="8">
                  <c:v>41883.0</c:v>
                </c:pt>
                <c:pt idx="9">
                  <c:v>41913.0</c:v>
                </c:pt>
                <c:pt idx="10">
                  <c:v>41944.0</c:v>
                </c:pt>
                <c:pt idx="11">
                  <c:v>41974.0</c:v>
                </c:pt>
                <c:pt idx="12">
                  <c:v>42005.0</c:v>
                </c:pt>
                <c:pt idx="13">
                  <c:v>42036.0</c:v>
                </c:pt>
                <c:pt idx="14">
                  <c:v>42064.0</c:v>
                </c:pt>
              </c:numCache>
            </c:numRef>
          </c:cat>
          <c:val>
            <c:numRef>
              <c:f>'[Marketing Q1 2015 Recap SB v2.xlsx]PPCData'!$C$167:$Q$167</c:f>
              <c:numCache>
                <c:formatCode>"$"#,##0.00</c:formatCode>
                <c:ptCount val="15"/>
                <c:pt idx="0">
                  <c:v>22.77</c:v>
                </c:pt>
                <c:pt idx="1">
                  <c:v>15.98</c:v>
                </c:pt>
                <c:pt idx="2">
                  <c:v>16.6</c:v>
                </c:pt>
                <c:pt idx="3">
                  <c:v>17.59</c:v>
                </c:pt>
                <c:pt idx="4">
                  <c:v>16.09</c:v>
                </c:pt>
                <c:pt idx="5">
                  <c:v>15.54</c:v>
                </c:pt>
                <c:pt idx="6">
                  <c:v>16.92</c:v>
                </c:pt>
                <c:pt idx="7">
                  <c:v>15.85</c:v>
                </c:pt>
                <c:pt idx="8">
                  <c:v>16.82</c:v>
                </c:pt>
                <c:pt idx="9">
                  <c:v>16.67</c:v>
                </c:pt>
                <c:pt idx="10">
                  <c:v>14.44</c:v>
                </c:pt>
                <c:pt idx="11">
                  <c:v>5.47</c:v>
                </c:pt>
                <c:pt idx="12" formatCode="General">
                  <c:v>14.81</c:v>
                </c:pt>
                <c:pt idx="13" formatCode="General">
                  <c:v>12.57</c:v>
                </c:pt>
                <c:pt idx="14" formatCode="General">
                  <c:v>14.18</c:v>
                </c:pt>
              </c:numCache>
            </c:numRef>
          </c:val>
          <c:smooth val="0"/>
        </c:ser>
        <c:dLbls>
          <c:showLegendKey val="0"/>
          <c:showVal val="0"/>
          <c:showCatName val="0"/>
          <c:showSerName val="0"/>
          <c:showPercent val="0"/>
          <c:showBubbleSize val="0"/>
        </c:dLbls>
        <c:marker val="1"/>
        <c:smooth val="0"/>
        <c:axId val="-2122291384"/>
        <c:axId val="-2122296776"/>
      </c:lineChart>
      <c:dateAx>
        <c:axId val="-2121673016"/>
        <c:scaling>
          <c:orientation val="minMax"/>
        </c:scaling>
        <c:delete val="0"/>
        <c:axPos val="b"/>
        <c:title>
          <c:tx>
            <c:rich>
              <a:bodyPr/>
              <a:lstStyle/>
              <a:p>
                <a:pPr>
                  <a:defRPr/>
                </a:pPr>
                <a:r>
                  <a:rPr lang="en-US"/>
                  <a:t>Time (months)</a:t>
                </a:r>
              </a:p>
            </c:rich>
          </c:tx>
          <c:layout/>
          <c:overlay val="0"/>
        </c:title>
        <c:numFmt formatCode="mmm\ yyyy" sourceLinked="1"/>
        <c:majorTickMark val="out"/>
        <c:minorTickMark val="none"/>
        <c:tickLblPos val="nextTo"/>
        <c:crossAx val="-2121667432"/>
        <c:crosses val="autoZero"/>
        <c:auto val="1"/>
        <c:lblOffset val="100"/>
        <c:baseTimeUnit val="months"/>
      </c:dateAx>
      <c:valAx>
        <c:axId val="-2121667432"/>
        <c:scaling>
          <c:orientation val="minMax"/>
        </c:scaling>
        <c:delete val="0"/>
        <c:axPos val="l"/>
        <c:title>
          <c:tx>
            <c:rich>
              <a:bodyPr rot="-5400000" vert="horz"/>
              <a:lstStyle/>
              <a:p>
                <a:pPr>
                  <a:defRPr/>
                </a:pPr>
                <a:r>
                  <a:rPr lang="en-US"/>
                  <a:t>OT Gifts Purchases (k)</a:t>
                </a:r>
              </a:p>
            </c:rich>
          </c:tx>
          <c:layout/>
          <c:overlay val="0"/>
        </c:title>
        <c:numFmt formatCode="0&quot;k&quot;" sourceLinked="0"/>
        <c:majorTickMark val="out"/>
        <c:minorTickMark val="none"/>
        <c:tickLblPos val="nextTo"/>
        <c:crossAx val="-2121673016"/>
        <c:crosses val="autoZero"/>
        <c:crossBetween val="between"/>
        <c:dispUnits>
          <c:builtInUnit val="thousands"/>
        </c:dispUnits>
      </c:valAx>
      <c:valAx>
        <c:axId val="-2122296776"/>
        <c:scaling>
          <c:orientation val="minMax"/>
        </c:scaling>
        <c:delete val="0"/>
        <c:axPos val="r"/>
        <c:title>
          <c:tx>
            <c:rich>
              <a:bodyPr rot="-5400000" vert="horz"/>
              <a:lstStyle/>
              <a:p>
                <a:pPr>
                  <a:defRPr/>
                </a:pPr>
                <a:r>
                  <a:rPr lang="en-US"/>
                  <a:t>Cost Per Purchase ($)</a:t>
                </a:r>
              </a:p>
            </c:rich>
          </c:tx>
          <c:layout/>
          <c:overlay val="0"/>
        </c:title>
        <c:numFmt formatCode="&quot;$&quot;#,##0" sourceLinked="0"/>
        <c:majorTickMark val="out"/>
        <c:minorTickMark val="none"/>
        <c:tickLblPos val="nextTo"/>
        <c:crossAx val="-2122291384"/>
        <c:crosses val="max"/>
        <c:crossBetween val="between"/>
      </c:valAx>
      <c:dateAx>
        <c:axId val="-2122291384"/>
        <c:scaling>
          <c:orientation val="minMax"/>
        </c:scaling>
        <c:delete val="1"/>
        <c:axPos val="b"/>
        <c:numFmt formatCode="mmm\ yyyy" sourceLinked="1"/>
        <c:majorTickMark val="out"/>
        <c:minorTickMark val="none"/>
        <c:tickLblPos val="nextTo"/>
        <c:crossAx val="-2122296776"/>
        <c:crosses val="autoZero"/>
        <c:auto val="1"/>
        <c:lblOffset val="100"/>
        <c:baseTimeUnit val="months"/>
      </c:dateAx>
    </c:plotArea>
    <c:legend>
      <c:legendPos val="t"/>
      <c:layout/>
      <c:overlay val="0"/>
      <c:txPr>
        <a:bodyPr/>
        <a:lstStyle/>
        <a:p>
          <a:pPr>
            <a:defRPr sz="1000"/>
          </a:pPr>
          <a:endParaRPr lang="en-US"/>
        </a:p>
      </c:txPr>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Q1 2015 Display ROI by Targeting Type</a:t>
            </a:r>
          </a:p>
        </c:rich>
      </c:tx>
      <c:layout/>
      <c:overlay val="0"/>
    </c:title>
    <c:autoTitleDeleted val="0"/>
    <c:plotArea>
      <c:layout/>
      <c:barChart>
        <c:barDir val="col"/>
        <c:grouping val="clustered"/>
        <c:varyColors val="0"/>
        <c:ser>
          <c:idx val="0"/>
          <c:order val="0"/>
          <c:tx>
            <c:strRef>
              <c:f>Sheet1!$B$1</c:f>
              <c:strCache>
                <c:ptCount val="1"/>
                <c:pt idx="0">
                  <c:v>Retargeting</c:v>
                </c:pt>
              </c:strCache>
            </c:strRef>
          </c:tx>
          <c:invertIfNegative val="0"/>
          <c:dLbls>
            <c:dLbl>
              <c:idx val="0"/>
              <c:layout/>
              <c:tx>
                <c:strRef>
                  <c:f>Sheet1!$N$2</c:f>
                  <c:strCache>
                    <c:ptCount val="1"/>
                    <c:pt idx="0">
                      <c:v>126,640
1.73</c:v>
                    </c:pt>
                  </c:strCache>
                </c:strRef>
              </c:tx>
              <c:dLblPos val="outEnd"/>
              <c:showLegendKey val="0"/>
              <c:showVal val="1"/>
              <c:showCatName val="0"/>
              <c:showSerName val="0"/>
              <c:showPercent val="0"/>
              <c:showBubbleSize val="0"/>
            </c:dLbl>
            <c:dLbl>
              <c:idx val="1"/>
              <c:layout/>
              <c:tx>
                <c:strRef>
                  <c:f>Sheet1!$N$3</c:f>
                  <c:strCache>
                    <c:ptCount val="1"/>
                    <c:pt idx="0">
                      <c:v>33,060
1.72</c:v>
                    </c:pt>
                  </c:strCache>
                </c:strRef>
              </c:tx>
              <c:dLblPos val="outEnd"/>
              <c:showLegendKey val="0"/>
              <c:showVal val="1"/>
              <c:showCatName val="0"/>
              <c:showSerName val="0"/>
              <c:showPercent val="0"/>
              <c:showBubbleSize val="0"/>
            </c:dLbl>
            <c:dLbl>
              <c:idx val="2"/>
              <c:layout/>
              <c:tx>
                <c:strRef>
                  <c:f>Sheet1!$N$4</c:f>
                  <c:strCache>
                    <c:ptCount val="1"/>
                    <c:pt idx="0">
                      <c:v>642
0.26</c:v>
                    </c:pt>
                  </c:strCache>
                </c:strRef>
              </c:tx>
              <c:dLblPos val="outEnd"/>
              <c:showLegendKey val="0"/>
              <c:showVal val="1"/>
              <c:showCatName val="0"/>
              <c:showSerName val="0"/>
              <c:showPercent val="0"/>
              <c:showBubbleSize val="0"/>
            </c:dLbl>
            <c:dLblPos val="outEnd"/>
            <c:showLegendKey val="0"/>
            <c:showVal val="1"/>
            <c:showCatName val="0"/>
            <c:showSerName val="0"/>
            <c:showPercent val="0"/>
            <c:showBubbleSize val="0"/>
            <c:showLeaderLines val="0"/>
          </c:dLbls>
          <c:cat>
            <c:strRef>
              <c:f>Sheet1!$A$2:$A$4</c:f>
              <c:strCache>
                <c:ptCount val="3"/>
                <c:pt idx="0">
                  <c:v>NAM 
59% Retargeting Spend %
41% Prospecting Spend %</c:v>
                </c:pt>
                <c:pt idx="1">
                  <c:v>UK 
63%
37%</c:v>
                </c:pt>
                <c:pt idx="2">
                  <c:v>DE 
53%
47%</c:v>
                </c:pt>
              </c:strCache>
            </c:strRef>
          </c:cat>
          <c:val>
            <c:numRef>
              <c:f>Sheet1!$B$2:$B$4</c:f>
              <c:numCache>
                <c:formatCode>#,##0</c:formatCode>
                <c:ptCount val="3"/>
                <c:pt idx="0">
                  <c:v>126640.0</c:v>
                </c:pt>
                <c:pt idx="1">
                  <c:v>33060.0</c:v>
                </c:pt>
                <c:pt idx="2">
                  <c:v>642.0</c:v>
                </c:pt>
              </c:numCache>
            </c:numRef>
          </c:val>
        </c:ser>
        <c:ser>
          <c:idx val="1"/>
          <c:order val="1"/>
          <c:tx>
            <c:strRef>
              <c:f>Sheet1!$C$1</c:f>
              <c:strCache>
                <c:ptCount val="1"/>
                <c:pt idx="0">
                  <c:v>Prospecting</c:v>
                </c:pt>
              </c:strCache>
            </c:strRef>
          </c:tx>
          <c:invertIfNegative val="0"/>
          <c:dLbls>
            <c:dLbl>
              <c:idx val="0"/>
              <c:layout/>
              <c:tx>
                <c:strRef>
                  <c:f>Sheet1!$O$2</c:f>
                  <c:strCache>
                    <c:ptCount val="1"/>
                    <c:pt idx="0">
                      <c:v>58,923
1.17</c:v>
                    </c:pt>
                  </c:strCache>
                </c:strRef>
              </c:tx>
              <c:dLblPos val="outEnd"/>
              <c:showLegendKey val="0"/>
              <c:showVal val="1"/>
              <c:showCatName val="0"/>
              <c:showSerName val="0"/>
              <c:showPercent val="0"/>
              <c:showBubbleSize val="0"/>
            </c:dLbl>
            <c:dLbl>
              <c:idx val="1"/>
              <c:layout/>
              <c:tx>
                <c:strRef>
                  <c:f>Sheet1!$O$3</c:f>
                  <c:strCache>
                    <c:ptCount val="1"/>
                    <c:pt idx="0">
                      <c:v>2,929
0.26</c:v>
                    </c:pt>
                  </c:strCache>
                </c:strRef>
              </c:tx>
              <c:dLblPos val="outEnd"/>
              <c:showLegendKey val="0"/>
              <c:showVal val="1"/>
              <c:showCatName val="0"/>
              <c:showSerName val="0"/>
              <c:showPercent val="0"/>
              <c:showBubbleSize val="0"/>
            </c:dLbl>
            <c:dLbl>
              <c:idx val="2"/>
              <c:layout/>
              <c:tx>
                <c:strRef>
                  <c:f>Sheet1!$O$4</c:f>
                  <c:strCache>
                    <c:ptCount val="1"/>
                    <c:pt idx="0">
                      <c:v>276
0.13</c:v>
                    </c:pt>
                  </c:strCache>
                </c:strRef>
              </c:tx>
              <c:dLblPos val="outEnd"/>
              <c:showLegendKey val="0"/>
              <c:showVal val="1"/>
              <c:showCatName val="0"/>
              <c:showSerName val="0"/>
              <c:showPercent val="0"/>
              <c:showBubbleSize val="0"/>
            </c:dLbl>
            <c:dLblPos val="outEnd"/>
            <c:showLegendKey val="0"/>
            <c:showVal val="1"/>
            <c:showCatName val="0"/>
            <c:showSerName val="0"/>
            <c:showPercent val="0"/>
            <c:showBubbleSize val="0"/>
            <c:showLeaderLines val="0"/>
          </c:dLbls>
          <c:cat>
            <c:strRef>
              <c:f>Sheet1!$A$2:$A$4</c:f>
              <c:strCache>
                <c:ptCount val="3"/>
                <c:pt idx="0">
                  <c:v>NAM 
59% Retargeting Spend %
41% Prospecting Spend %</c:v>
                </c:pt>
                <c:pt idx="1">
                  <c:v>UK 
63%
37%</c:v>
                </c:pt>
                <c:pt idx="2">
                  <c:v>DE 
53%
47%</c:v>
                </c:pt>
              </c:strCache>
            </c:strRef>
          </c:cat>
          <c:val>
            <c:numRef>
              <c:f>Sheet1!$C$2:$C$4</c:f>
              <c:numCache>
                <c:formatCode>#,##0</c:formatCode>
                <c:ptCount val="3"/>
                <c:pt idx="0">
                  <c:v>58923.0</c:v>
                </c:pt>
                <c:pt idx="1">
                  <c:v>2929.0</c:v>
                </c:pt>
                <c:pt idx="2">
                  <c:v>276.0</c:v>
                </c:pt>
              </c:numCache>
            </c:numRef>
          </c:val>
        </c:ser>
        <c:dLbls>
          <c:showLegendKey val="0"/>
          <c:showVal val="0"/>
          <c:showCatName val="0"/>
          <c:showSerName val="0"/>
          <c:showPercent val="0"/>
          <c:showBubbleSize val="0"/>
        </c:dLbls>
        <c:gapWidth val="150"/>
        <c:axId val="-2126678344"/>
        <c:axId val="-2128588680"/>
      </c:barChart>
      <c:catAx>
        <c:axId val="-2126678344"/>
        <c:scaling>
          <c:orientation val="minMax"/>
        </c:scaling>
        <c:delete val="0"/>
        <c:axPos val="b"/>
        <c:title>
          <c:tx>
            <c:rich>
              <a:bodyPr/>
              <a:lstStyle/>
              <a:p>
                <a:pPr>
                  <a:defRPr/>
                </a:pPr>
                <a:r>
                  <a:rPr lang="en-US"/>
                  <a:t>Market</a:t>
                </a:r>
              </a:p>
            </c:rich>
          </c:tx>
          <c:layout/>
          <c:overlay val="0"/>
        </c:title>
        <c:majorTickMark val="out"/>
        <c:minorTickMark val="none"/>
        <c:tickLblPos val="nextTo"/>
        <c:crossAx val="-2128588680"/>
        <c:crosses val="autoZero"/>
        <c:auto val="1"/>
        <c:lblAlgn val="ctr"/>
        <c:lblOffset val="100"/>
        <c:noMultiLvlLbl val="0"/>
      </c:catAx>
      <c:valAx>
        <c:axId val="-2128588680"/>
        <c:scaling>
          <c:orientation val="minMax"/>
        </c:scaling>
        <c:delete val="0"/>
        <c:axPos val="l"/>
        <c:title>
          <c:tx>
            <c:rich>
              <a:bodyPr rot="-5400000" vert="horz"/>
              <a:lstStyle/>
              <a:p>
                <a:pPr>
                  <a:defRPr/>
                </a:pPr>
                <a:r>
                  <a:rPr lang="en-US"/>
                  <a:t>Bookings</a:t>
                </a:r>
              </a:p>
            </c:rich>
          </c:tx>
          <c:layout/>
          <c:overlay val="0"/>
        </c:title>
        <c:numFmt formatCode="0\k" sourceLinked="0"/>
        <c:majorTickMark val="out"/>
        <c:minorTickMark val="none"/>
        <c:tickLblPos val="nextTo"/>
        <c:crossAx val="-2126678344"/>
        <c:crosses val="autoZero"/>
        <c:crossBetween val="between"/>
        <c:dispUnits>
          <c:builtInUnit val="thousands"/>
        </c:dispUnits>
      </c:val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RW OpenTable bookings per channel</a:t>
            </a:r>
          </a:p>
        </c:rich>
      </c:tx>
      <c:layout/>
      <c:overlay val="0"/>
    </c:title>
    <c:autoTitleDeleted val="0"/>
    <c:plotArea>
      <c:layout/>
      <c:barChart>
        <c:barDir val="col"/>
        <c:grouping val="clustered"/>
        <c:varyColors val="0"/>
        <c:ser>
          <c:idx val="0"/>
          <c:order val="0"/>
          <c:tx>
            <c:strRef>
              <c:f>RW!$B$10</c:f>
              <c:strCache>
                <c:ptCount val="1"/>
                <c:pt idx="0">
                  <c:v>Q1 2014</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invertIfNegative val="0"/>
          <c:dLbls>
            <c:numFmt formatCode="0\k" sourceLinked="0"/>
            <c:dLblPos val="outEnd"/>
            <c:showLegendKey val="0"/>
            <c:showVal val="1"/>
            <c:showCatName val="0"/>
            <c:showSerName val="0"/>
            <c:showPercent val="0"/>
            <c:showBubbleSize val="0"/>
            <c:showLeaderLines val="0"/>
          </c:dLbls>
          <c:cat>
            <c:strRef>
              <c:f>RW!$A$11:$A$14</c:f>
              <c:strCache>
                <c:ptCount val="4"/>
                <c:pt idx="0">
                  <c:v>Email
+40%</c:v>
                </c:pt>
                <c:pt idx="1">
                  <c:v>PPC
+223%</c:v>
                </c:pt>
                <c:pt idx="2">
                  <c:v>Display
</c:v>
                </c:pt>
                <c:pt idx="3">
                  <c:v>SEO/Direct
-63%</c:v>
                </c:pt>
              </c:strCache>
            </c:strRef>
          </c:cat>
          <c:val>
            <c:numRef>
              <c:f>RW!$B$11:$B$14</c:f>
              <c:numCache>
                <c:formatCode>#,##0</c:formatCode>
                <c:ptCount val="4"/>
                <c:pt idx="0">
                  <c:v>69621.0</c:v>
                </c:pt>
                <c:pt idx="1">
                  <c:v>9349.0</c:v>
                </c:pt>
                <c:pt idx="2">
                  <c:v>0.0</c:v>
                </c:pt>
                <c:pt idx="3">
                  <c:v>58479.19354838708</c:v>
                </c:pt>
              </c:numCache>
            </c:numRef>
          </c:val>
        </c:ser>
        <c:ser>
          <c:idx val="1"/>
          <c:order val="1"/>
          <c:tx>
            <c:strRef>
              <c:f>RW!$C$10</c:f>
              <c:strCache>
                <c:ptCount val="1"/>
                <c:pt idx="0">
                  <c:v>Q1 2015</c:v>
                </c:pt>
              </c:strCache>
            </c:strRef>
          </c:tx>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w="9525" cap="flat" cmpd="sng" algn="ctr">
              <a:solidFill>
                <a:schemeClr val="accent2">
                  <a:shade val="95000"/>
                  <a:satMod val="105000"/>
                </a:schemeClr>
              </a:solidFill>
              <a:prstDash val="solid"/>
            </a:ln>
            <a:effectLst>
              <a:outerShdw blurRad="40000" dist="23000" dir="5400000" rotWithShape="0">
                <a:srgbClr val="000000">
                  <a:alpha val="35000"/>
                </a:srgbClr>
              </a:outerShdw>
            </a:effectLst>
          </c:spPr>
          <c:invertIfNegative val="0"/>
          <c:dLbls>
            <c:numFmt formatCode="0\k" sourceLinked="0"/>
            <c:showLegendKey val="0"/>
            <c:showVal val="1"/>
            <c:showCatName val="0"/>
            <c:showSerName val="0"/>
            <c:showPercent val="0"/>
            <c:showBubbleSize val="0"/>
            <c:showLeaderLines val="0"/>
          </c:dLbls>
          <c:cat>
            <c:strRef>
              <c:f>RW!$A$11:$A$14</c:f>
              <c:strCache>
                <c:ptCount val="4"/>
                <c:pt idx="0">
                  <c:v>Email
+40%</c:v>
                </c:pt>
                <c:pt idx="1">
                  <c:v>PPC
+223%</c:v>
                </c:pt>
                <c:pt idx="2">
                  <c:v>Display
</c:v>
                </c:pt>
                <c:pt idx="3">
                  <c:v>SEO/Direct
-63%</c:v>
                </c:pt>
              </c:strCache>
            </c:strRef>
          </c:cat>
          <c:val>
            <c:numRef>
              <c:f>RW!$C$11:$C$14</c:f>
              <c:numCache>
                <c:formatCode>#,##0</c:formatCode>
                <c:ptCount val="4"/>
                <c:pt idx="0">
                  <c:v>97337.0</c:v>
                </c:pt>
                <c:pt idx="1">
                  <c:v>30166.0</c:v>
                </c:pt>
                <c:pt idx="2">
                  <c:v>4412.0</c:v>
                </c:pt>
                <c:pt idx="3">
                  <c:v>21784.95080645164</c:v>
                </c:pt>
              </c:numCache>
            </c:numRef>
          </c:val>
        </c:ser>
        <c:dLbls>
          <c:showLegendKey val="0"/>
          <c:showVal val="0"/>
          <c:showCatName val="0"/>
          <c:showSerName val="0"/>
          <c:showPercent val="0"/>
          <c:showBubbleSize val="0"/>
        </c:dLbls>
        <c:gapWidth val="150"/>
        <c:axId val="-2124628968"/>
        <c:axId val="-2124626056"/>
      </c:barChart>
      <c:catAx>
        <c:axId val="-2124628968"/>
        <c:scaling>
          <c:orientation val="minMax"/>
        </c:scaling>
        <c:delete val="0"/>
        <c:axPos val="b"/>
        <c:majorTickMark val="out"/>
        <c:minorTickMark val="none"/>
        <c:tickLblPos val="nextTo"/>
        <c:crossAx val="-2124626056"/>
        <c:crosses val="autoZero"/>
        <c:auto val="1"/>
        <c:lblAlgn val="ctr"/>
        <c:lblOffset val="100"/>
        <c:noMultiLvlLbl val="0"/>
      </c:catAx>
      <c:valAx>
        <c:axId val="-2124626056"/>
        <c:scaling>
          <c:orientation val="minMax"/>
        </c:scaling>
        <c:delete val="0"/>
        <c:axPos val="l"/>
        <c:title>
          <c:tx>
            <c:rich>
              <a:bodyPr rot="-5400000" vert="horz"/>
              <a:lstStyle/>
              <a:p>
                <a:pPr>
                  <a:defRPr/>
                </a:pPr>
                <a:r>
                  <a:rPr lang="en-US"/>
                  <a:t>Bookings</a:t>
                </a:r>
              </a:p>
            </c:rich>
          </c:tx>
          <c:layout/>
          <c:overlay val="0"/>
        </c:title>
        <c:numFmt formatCode="0\k" sourceLinked="0"/>
        <c:majorTickMark val="out"/>
        <c:minorTickMark val="none"/>
        <c:tickLblPos val="nextTo"/>
        <c:crossAx val="-2124628968"/>
        <c:crosses val="autoZero"/>
        <c:crossBetween val="between"/>
        <c:dispUnits>
          <c:builtInUnit val="thousands"/>
        </c:dispUnits>
      </c:val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SEO Desktop vs. Mobile Performance</a:t>
            </a:r>
          </a:p>
        </c:rich>
      </c:tx>
      <c:layout/>
      <c:overlay val="0"/>
    </c:title>
    <c:autoTitleDeleted val="0"/>
    <c:plotArea>
      <c:layout/>
      <c:barChart>
        <c:barDir val="col"/>
        <c:grouping val="clustered"/>
        <c:varyColors val="0"/>
        <c:ser>
          <c:idx val="0"/>
          <c:order val="0"/>
          <c:tx>
            <c:strRef>
              <c:f>SEOData!$C$185</c:f>
              <c:strCache>
                <c:ptCount val="1"/>
                <c:pt idx="0">
                  <c:v>Desktop Visits</c:v>
                </c:pt>
              </c:strCache>
            </c:strRef>
          </c:tx>
          <c:spPr>
            <a:ln w="28575" cmpd="sng"/>
          </c:spPr>
          <c:invertIfNegative val="0"/>
          <c:cat>
            <c:strRef>
              <c:f>SEOData!$B$186:$B$194</c:f>
              <c:strCache>
                <c:ptCount val="9"/>
                <c:pt idx="0">
                  <c:v>Q1 2013</c:v>
                </c:pt>
                <c:pt idx="1">
                  <c:v>Q2 2013</c:v>
                </c:pt>
                <c:pt idx="2">
                  <c:v>Q3 2013</c:v>
                </c:pt>
                <c:pt idx="3">
                  <c:v>Q4 2013</c:v>
                </c:pt>
                <c:pt idx="4">
                  <c:v>Q1 2014</c:v>
                </c:pt>
                <c:pt idx="5">
                  <c:v>Q2 2014</c:v>
                </c:pt>
                <c:pt idx="6">
                  <c:v>Q3 2014</c:v>
                </c:pt>
                <c:pt idx="7">
                  <c:v>Q4 2014</c:v>
                </c:pt>
                <c:pt idx="8">
                  <c:v>Q1 2015</c:v>
                </c:pt>
              </c:strCache>
            </c:strRef>
          </c:cat>
          <c:val>
            <c:numRef>
              <c:f>SEOData!$C$186:$C$194</c:f>
              <c:numCache>
                <c:formatCode>#,##0</c:formatCode>
                <c:ptCount val="9"/>
                <c:pt idx="0">
                  <c:v>1.070709E7</c:v>
                </c:pt>
                <c:pt idx="1">
                  <c:v>9.296762E6</c:v>
                </c:pt>
                <c:pt idx="2">
                  <c:v>9.07988E6</c:v>
                </c:pt>
                <c:pt idx="3">
                  <c:v>9.411804E6</c:v>
                </c:pt>
                <c:pt idx="4">
                  <c:v>1.15090748E7</c:v>
                </c:pt>
                <c:pt idx="5">
                  <c:v>1.0798848E7</c:v>
                </c:pt>
                <c:pt idx="6">
                  <c:v>1.0594721E7</c:v>
                </c:pt>
                <c:pt idx="7">
                  <c:v>9.555731E6</c:v>
                </c:pt>
                <c:pt idx="8">
                  <c:v>1.1477848E7</c:v>
                </c:pt>
              </c:numCache>
            </c:numRef>
          </c:val>
        </c:ser>
        <c:ser>
          <c:idx val="1"/>
          <c:order val="1"/>
          <c:tx>
            <c:strRef>
              <c:f>SEOData!$D$185</c:f>
              <c:strCache>
                <c:ptCount val="1"/>
                <c:pt idx="0">
                  <c:v>Mobile Visits</c:v>
                </c:pt>
              </c:strCache>
            </c:strRef>
          </c:tx>
          <c:spPr>
            <a:ln w="28575" cmpd="sng"/>
          </c:spPr>
          <c:invertIfNegative val="0"/>
          <c:cat>
            <c:strRef>
              <c:f>SEOData!$B$186:$B$194</c:f>
              <c:strCache>
                <c:ptCount val="9"/>
                <c:pt idx="0">
                  <c:v>Q1 2013</c:v>
                </c:pt>
                <c:pt idx="1">
                  <c:v>Q2 2013</c:v>
                </c:pt>
                <c:pt idx="2">
                  <c:v>Q3 2013</c:v>
                </c:pt>
                <c:pt idx="3">
                  <c:v>Q4 2013</c:v>
                </c:pt>
                <c:pt idx="4">
                  <c:v>Q1 2014</c:v>
                </c:pt>
                <c:pt idx="5">
                  <c:v>Q2 2014</c:v>
                </c:pt>
                <c:pt idx="6">
                  <c:v>Q3 2014</c:v>
                </c:pt>
                <c:pt idx="7">
                  <c:v>Q4 2014</c:v>
                </c:pt>
                <c:pt idx="8">
                  <c:v>Q1 2015</c:v>
                </c:pt>
              </c:strCache>
            </c:strRef>
          </c:cat>
          <c:val>
            <c:numRef>
              <c:f>SEOData!$D$186:$D$194</c:f>
              <c:numCache>
                <c:formatCode>#,##0</c:formatCode>
                <c:ptCount val="9"/>
                <c:pt idx="0">
                  <c:v>1.65547243820225E6</c:v>
                </c:pt>
                <c:pt idx="1">
                  <c:v>1.82599803370787E6</c:v>
                </c:pt>
                <c:pt idx="2">
                  <c:v>3.028982E6</c:v>
                </c:pt>
                <c:pt idx="3">
                  <c:v>3.57321797788004E6</c:v>
                </c:pt>
                <c:pt idx="4">
                  <c:v>4.049716E6</c:v>
                </c:pt>
                <c:pt idx="5">
                  <c:v>4.408058E6</c:v>
                </c:pt>
                <c:pt idx="6">
                  <c:v>5.328718E6</c:v>
                </c:pt>
                <c:pt idx="7">
                  <c:v>4.811344E6</c:v>
                </c:pt>
                <c:pt idx="8">
                  <c:v>6.647662E6</c:v>
                </c:pt>
              </c:numCache>
            </c:numRef>
          </c:val>
        </c:ser>
        <c:dLbls>
          <c:showLegendKey val="0"/>
          <c:showVal val="0"/>
          <c:showCatName val="0"/>
          <c:showSerName val="0"/>
          <c:showPercent val="0"/>
          <c:showBubbleSize val="0"/>
        </c:dLbls>
        <c:gapWidth val="150"/>
        <c:axId val="-2132130696"/>
        <c:axId val="-2132125096"/>
      </c:barChart>
      <c:lineChart>
        <c:grouping val="standard"/>
        <c:varyColors val="0"/>
        <c:ser>
          <c:idx val="2"/>
          <c:order val="2"/>
          <c:tx>
            <c:strRef>
              <c:f>SEOData!$G$185</c:f>
              <c:strCache>
                <c:ptCount val="1"/>
                <c:pt idx="0">
                  <c:v>Desktop Visit:Book Rate</c:v>
                </c:pt>
              </c:strCache>
            </c:strRef>
          </c:tx>
          <c:spPr>
            <a:ln w="28575" cmpd="sng">
              <a:solidFill>
                <a:srgbClr val="0000FF"/>
              </a:solidFill>
            </a:ln>
          </c:spPr>
          <c:marker>
            <c:symbol val="circle"/>
            <c:size val="5"/>
            <c:spPr>
              <a:solidFill>
                <a:schemeClr val="bg1"/>
              </a:solidFill>
              <a:ln>
                <a:solidFill>
                  <a:srgbClr val="0000FF"/>
                </a:solidFill>
              </a:ln>
            </c:spPr>
          </c:marker>
          <c:dLbls>
            <c:dLblPos val="t"/>
            <c:showLegendKey val="0"/>
            <c:showVal val="1"/>
            <c:showCatName val="0"/>
            <c:showSerName val="0"/>
            <c:showPercent val="0"/>
            <c:showBubbleSize val="0"/>
            <c:showLeaderLines val="0"/>
          </c:dLbls>
          <c:cat>
            <c:strRef>
              <c:f>SEOData!$B$186:$B$194</c:f>
              <c:strCache>
                <c:ptCount val="9"/>
                <c:pt idx="0">
                  <c:v>Q1 2013</c:v>
                </c:pt>
                <c:pt idx="1">
                  <c:v>Q2 2013</c:v>
                </c:pt>
                <c:pt idx="2">
                  <c:v>Q3 2013</c:v>
                </c:pt>
                <c:pt idx="3">
                  <c:v>Q4 2013</c:v>
                </c:pt>
                <c:pt idx="4">
                  <c:v>Q1 2014</c:v>
                </c:pt>
                <c:pt idx="5">
                  <c:v>Q2 2014</c:v>
                </c:pt>
                <c:pt idx="6">
                  <c:v>Q3 2014</c:v>
                </c:pt>
                <c:pt idx="7">
                  <c:v>Q4 2014</c:v>
                </c:pt>
                <c:pt idx="8">
                  <c:v>Q1 2015</c:v>
                </c:pt>
              </c:strCache>
            </c:strRef>
          </c:cat>
          <c:val>
            <c:numRef>
              <c:f>SEOData!$G$186:$G$194</c:f>
              <c:numCache>
                <c:formatCode>0.00%</c:formatCode>
                <c:ptCount val="9"/>
                <c:pt idx="0">
                  <c:v>0.181233836644691</c:v>
                </c:pt>
                <c:pt idx="1">
                  <c:v>0.178601216208396</c:v>
                </c:pt>
                <c:pt idx="2">
                  <c:v>0.172317365427737</c:v>
                </c:pt>
                <c:pt idx="3">
                  <c:v>0.178153306209947</c:v>
                </c:pt>
                <c:pt idx="4">
                  <c:v>0.181354525560995</c:v>
                </c:pt>
                <c:pt idx="5">
                  <c:v>0.171554965863025</c:v>
                </c:pt>
                <c:pt idx="6">
                  <c:v>0.163597040450617</c:v>
                </c:pt>
                <c:pt idx="7">
                  <c:v>0.15197686079694</c:v>
                </c:pt>
                <c:pt idx="8">
                  <c:v>0.15796227655219</c:v>
                </c:pt>
              </c:numCache>
            </c:numRef>
          </c:val>
          <c:smooth val="0"/>
        </c:ser>
        <c:ser>
          <c:idx val="3"/>
          <c:order val="3"/>
          <c:tx>
            <c:strRef>
              <c:f>SEOData!$H$185</c:f>
              <c:strCache>
                <c:ptCount val="1"/>
                <c:pt idx="0">
                  <c:v>Mobile Visit:Book Rate</c:v>
                </c:pt>
              </c:strCache>
            </c:strRef>
          </c:tx>
          <c:spPr>
            <a:ln w="28575" cmpd="sng">
              <a:solidFill>
                <a:srgbClr val="FF0000"/>
              </a:solidFill>
            </a:ln>
          </c:spPr>
          <c:marker>
            <c:symbol val="circle"/>
            <c:size val="5"/>
            <c:spPr>
              <a:solidFill>
                <a:schemeClr val="bg1"/>
              </a:solidFill>
              <a:ln>
                <a:solidFill>
                  <a:srgbClr val="FF0000"/>
                </a:solidFill>
              </a:ln>
            </c:spPr>
          </c:marker>
          <c:dLbls>
            <c:dLblPos val="t"/>
            <c:showLegendKey val="0"/>
            <c:showVal val="1"/>
            <c:showCatName val="0"/>
            <c:showSerName val="0"/>
            <c:showPercent val="0"/>
            <c:showBubbleSize val="0"/>
            <c:showLeaderLines val="0"/>
          </c:dLbls>
          <c:cat>
            <c:strRef>
              <c:f>SEOData!$B$186:$B$194</c:f>
              <c:strCache>
                <c:ptCount val="9"/>
                <c:pt idx="0">
                  <c:v>Q1 2013</c:v>
                </c:pt>
                <c:pt idx="1">
                  <c:v>Q2 2013</c:v>
                </c:pt>
                <c:pt idx="2">
                  <c:v>Q3 2013</c:v>
                </c:pt>
                <c:pt idx="3">
                  <c:v>Q4 2013</c:v>
                </c:pt>
                <c:pt idx="4">
                  <c:v>Q1 2014</c:v>
                </c:pt>
                <c:pt idx="5">
                  <c:v>Q2 2014</c:v>
                </c:pt>
                <c:pt idx="6">
                  <c:v>Q3 2014</c:v>
                </c:pt>
                <c:pt idx="7">
                  <c:v>Q4 2014</c:v>
                </c:pt>
                <c:pt idx="8">
                  <c:v>Q1 2015</c:v>
                </c:pt>
              </c:strCache>
            </c:strRef>
          </c:cat>
          <c:val>
            <c:numRef>
              <c:f>SEOData!$H$186:$H$194</c:f>
              <c:numCache>
                <c:formatCode>0.00%</c:formatCode>
                <c:ptCount val="9"/>
                <c:pt idx="0">
                  <c:v>0.071797577156545</c:v>
                </c:pt>
                <c:pt idx="1">
                  <c:v>0.0797481075840778</c:v>
                </c:pt>
                <c:pt idx="2">
                  <c:v>0.0876268000272038</c:v>
                </c:pt>
                <c:pt idx="3">
                  <c:v>0.0798830903821196</c:v>
                </c:pt>
                <c:pt idx="4">
                  <c:v>0.08490471924451</c:v>
                </c:pt>
                <c:pt idx="5">
                  <c:v>0.0825567630915927</c:v>
                </c:pt>
                <c:pt idx="6">
                  <c:v>0.0852323204192828</c:v>
                </c:pt>
                <c:pt idx="7">
                  <c:v>0.0889946759159187</c:v>
                </c:pt>
                <c:pt idx="8">
                  <c:v>0.090532129942828</c:v>
                </c:pt>
              </c:numCache>
            </c:numRef>
          </c:val>
          <c:smooth val="0"/>
        </c:ser>
        <c:dLbls>
          <c:showLegendKey val="0"/>
          <c:showVal val="0"/>
          <c:showCatName val="0"/>
          <c:showSerName val="0"/>
          <c:showPercent val="0"/>
          <c:showBubbleSize val="0"/>
        </c:dLbls>
        <c:marker val="1"/>
        <c:smooth val="0"/>
        <c:axId val="-2132112040"/>
        <c:axId val="-2132117304"/>
      </c:lineChart>
      <c:catAx>
        <c:axId val="-2132130696"/>
        <c:scaling>
          <c:orientation val="minMax"/>
        </c:scaling>
        <c:delete val="0"/>
        <c:axPos val="b"/>
        <c:title>
          <c:tx>
            <c:rich>
              <a:bodyPr/>
              <a:lstStyle/>
              <a:p>
                <a:pPr>
                  <a:defRPr/>
                </a:pPr>
                <a:r>
                  <a:rPr lang="en-US"/>
                  <a:t>Time (quarters)</a:t>
                </a:r>
              </a:p>
            </c:rich>
          </c:tx>
          <c:layout/>
          <c:overlay val="0"/>
        </c:title>
        <c:majorTickMark val="out"/>
        <c:minorTickMark val="none"/>
        <c:tickLblPos val="nextTo"/>
        <c:txPr>
          <a:bodyPr rot="-2700000"/>
          <a:lstStyle/>
          <a:p>
            <a:pPr>
              <a:defRPr/>
            </a:pPr>
            <a:endParaRPr lang="en-US"/>
          </a:p>
        </c:txPr>
        <c:crossAx val="-2132125096"/>
        <c:crosses val="autoZero"/>
        <c:auto val="1"/>
        <c:lblAlgn val="ctr"/>
        <c:lblOffset val="100"/>
        <c:noMultiLvlLbl val="0"/>
      </c:catAx>
      <c:valAx>
        <c:axId val="-2132125096"/>
        <c:scaling>
          <c:orientation val="minMax"/>
        </c:scaling>
        <c:delete val="0"/>
        <c:axPos val="l"/>
        <c:title>
          <c:tx>
            <c:rich>
              <a:bodyPr rot="-5400000" vert="horz"/>
              <a:lstStyle/>
              <a:p>
                <a:pPr>
                  <a:defRPr/>
                </a:pPr>
                <a:r>
                  <a:rPr lang="en-US"/>
                  <a:t>Visits (Millions)</a:t>
                </a:r>
              </a:p>
            </c:rich>
          </c:tx>
          <c:layout/>
          <c:overlay val="0"/>
        </c:title>
        <c:numFmt formatCode="0&quot;M&quot;" sourceLinked="0"/>
        <c:majorTickMark val="out"/>
        <c:minorTickMark val="none"/>
        <c:tickLblPos val="nextTo"/>
        <c:crossAx val="-2132130696"/>
        <c:crosses val="autoZero"/>
        <c:crossBetween val="between"/>
        <c:dispUnits>
          <c:builtInUnit val="millions"/>
        </c:dispUnits>
      </c:valAx>
      <c:valAx>
        <c:axId val="-2132117304"/>
        <c:scaling>
          <c:orientation val="minMax"/>
          <c:max val="0.3"/>
        </c:scaling>
        <c:delete val="0"/>
        <c:axPos val="r"/>
        <c:title>
          <c:tx>
            <c:rich>
              <a:bodyPr rot="-5400000" vert="horz"/>
              <a:lstStyle/>
              <a:p>
                <a:pPr>
                  <a:defRPr/>
                </a:pPr>
                <a:r>
                  <a:rPr lang="en-US"/>
                  <a:t>Visit:Book Rate (%)</a:t>
                </a:r>
              </a:p>
            </c:rich>
          </c:tx>
          <c:layout/>
          <c:overlay val="0"/>
        </c:title>
        <c:numFmt formatCode="0%" sourceLinked="0"/>
        <c:majorTickMark val="out"/>
        <c:minorTickMark val="none"/>
        <c:tickLblPos val="nextTo"/>
        <c:crossAx val="-2132112040"/>
        <c:crosses val="max"/>
        <c:crossBetween val="between"/>
      </c:valAx>
      <c:catAx>
        <c:axId val="-2132112040"/>
        <c:scaling>
          <c:orientation val="minMax"/>
        </c:scaling>
        <c:delete val="1"/>
        <c:axPos val="b"/>
        <c:majorTickMark val="out"/>
        <c:minorTickMark val="none"/>
        <c:tickLblPos val="nextTo"/>
        <c:crossAx val="-2132117304"/>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Ranking with and without Linkbuilding</a:t>
            </a:r>
          </a:p>
        </c:rich>
      </c:tx>
      <c:layout/>
      <c:overlay val="0"/>
    </c:title>
    <c:autoTitleDeleted val="0"/>
    <c:plotArea>
      <c:layout/>
      <c:lineChart>
        <c:grouping val="standard"/>
        <c:varyColors val="0"/>
        <c:ser>
          <c:idx val="0"/>
          <c:order val="0"/>
          <c:tx>
            <c:strRef>
              <c:f>SEOData!$B$222</c:f>
              <c:strCache>
                <c:ptCount val="1"/>
                <c:pt idx="0">
                  <c:v>With Linkbuilding</c:v>
                </c:pt>
              </c:strCache>
            </c:strRef>
          </c:tx>
          <c:spPr>
            <a:ln w="28575" cmpd="sng"/>
          </c:spPr>
          <c:marker>
            <c:symbol val="circle"/>
            <c:size val="5"/>
            <c:spPr>
              <a:solidFill>
                <a:schemeClr val="bg1"/>
              </a:solidFill>
            </c:spPr>
          </c:marker>
          <c:dLbls>
            <c:dLbl>
              <c:idx val="0"/>
              <c:layout>
                <c:manualLayout>
                  <c:x val="-0.0104250713240005"/>
                  <c:y val="-0.0331197693831888"/>
                </c:manualLayout>
              </c:layout>
              <c:dLblPos val="r"/>
              <c:showLegendKey val="0"/>
              <c:showVal val="1"/>
              <c:showCatName val="0"/>
              <c:showSerName val="0"/>
              <c:showPercent val="0"/>
              <c:showBubbleSize val="0"/>
            </c:dLbl>
            <c:dLblPos val="t"/>
            <c:showLegendKey val="0"/>
            <c:showVal val="1"/>
            <c:showCatName val="0"/>
            <c:showSerName val="0"/>
            <c:showPercent val="0"/>
            <c:showBubbleSize val="0"/>
            <c:showLeaderLines val="0"/>
          </c:dLbls>
          <c:cat>
            <c:strRef>
              <c:f>SEOData!$D$221:$J$221</c:f>
              <c:strCache>
                <c:ptCount val="7"/>
                <c:pt idx="0">
                  <c:v>Q3 2013</c:v>
                </c:pt>
                <c:pt idx="1">
                  <c:v>Q4 2013</c:v>
                </c:pt>
                <c:pt idx="2">
                  <c:v>Q1 2014</c:v>
                </c:pt>
                <c:pt idx="3">
                  <c:v>Q2 2014</c:v>
                </c:pt>
                <c:pt idx="4">
                  <c:v>Q3 2014</c:v>
                </c:pt>
                <c:pt idx="5">
                  <c:v>Q4 2014</c:v>
                </c:pt>
                <c:pt idx="6">
                  <c:v>Q1 2015</c:v>
                </c:pt>
              </c:strCache>
            </c:strRef>
          </c:cat>
          <c:val>
            <c:numRef>
              <c:f>SEOData!$D$222:$J$222</c:f>
              <c:numCache>
                <c:formatCode>#,##0</c:formatCode>
                <c:ptCount val="7"/>
                <c:pt idx="0">
                  <c:v>9.16666666666667</c:v>
                </c:pt>
                <c:pt idx="1">
                  <c:v>10.08333333333333</c:v>
                </c:pt>
                <c:pt idx="2">
                  <c:v>9.083333333333333</c:v>
                </c:pt>
                <c:pt idx="3">
                  <c:v>9.16666666666667</c:v>
                </c:pt>
                <c:pt idx="4">
                  <c:v>7.916666666666666</c:v>
                </c:pt>
                <c:pt idx="5">
                  <c:v>5.416666666666666</c:v>
                </c:pt>
                <c:pt idx="6">
                  <c:v>4.583333333333333</c:v>
                </c:pt>
              </c:numCache>
            </c:numRef>
          </c:val>
          <c:smooth val="0"/>
        </c:ser>
        <c:ser>
          <c:idx val="1"/>
          <c:order val="1"/>
          <c:tx>
            <c:strRef>
              <c:f>SEOData!$B$223</c:f>
              <c:strCache>
                <c:ptCount val="1"/>
                <c:pt idx="0">
                  <c:v>Without Linkbuilding</c:v>
                </c:pt>
              </c:strCache>
            </c:strRef>
          </c:tx>
          <c:spPr>
            <a:ln w="28575" cmpd="sng"/>
          </c:spPr>
          <c:marker>
            <c:symbol val="circle"/>
            <c:size val="5"/>
            <c:spPr>
              <a:solidFill>
                <a:schemeClr val="bg1"/>
              </a:solidFill>
            </c:spPr>
          </c:marker>
          <c:dLbls>
            <c:dLbl>
              <c:idx val="0"/>
              <c:layout>
                <c:manualLayout>
                  <c:x val="-0.00746138131057406"/>
                  <c:y val="-0.0331197693831889"/>
                </c:manualLayout>
              </c:layout>
              <c:dLblPos val="r"/>
              <c:showLegendKey val="0"/>
              <c:showVal val="1"/>
              <c:showCatName val="0"/>
              <c:showSerName val="0"/>
              <c:showPercent val="0"/>
              <c:showBubbleSize val="0"/>
            </c:dLbl>
            <c:dLbl>
              <c:idx val="5"/>
              <c:delete val="1"/>
            </c:dLbl>
            <c:dLblPos val="t"/>
            <c:showLegendKey val="0"/>
            <c:showVal val="1"/>
            <c:showCatName val="0"/>
            <c:showSerName val="0"/>
            <c:showPercent val="0"/>
            <c:showBubbleSize val="0"/>
            <c:showLeaderLines val="0"/>
          </c:dLbls>
          <c:cat>
            <c:strRef>
              <c:f>SEOData!$D$221:$J$221</c:f>
              <c:strCache>
                <c:ptCount val="7"/>
                <c:pt idx="0">
                  <c:v>Q3 2013</c:v>
                </c:pt>
                <c:pt idx="1">
                  <c:v>Q4 2013</c:v>
                </c:pt>
                <c:pt idx="2">
                  <c:v>Q1 2014</c:v>
                </c:pt>
                <c:pt idx="3">
                  <c:v>Q2 2014</c:v>
                </c:pt>
                <c:pt idx="4">
                  <c:v>Q3 2014</c:v>
                </c:pt>
                <c:pt idx="5">
                  <c:v>Q4 2014</c:v>
                </c:pt>
                <c:pt idx="6">
                  <c:v>Q1 2015</c:v>
                </c:pt>
              </c:strCache>
            </c:strRef>
          </c:cat>
          <c:val>
            <c:numRef>
              <c:f>SEOData!$D$223:$J$223</c:f>
              <c:numCache>
                <c:formatCode>#,##0</c:formatCode>
                <c:ptCount val="7"/>
                <c:pt idx="0">
                  <c:v>3.5</c:v>
                </c:pt>
                <c:pt idx="1">
                  <c:v>3.875</c:v>
                </c:pt>
                <c:pt idx="2">
                  <c:v>5.124999999999996</c:v>
                </c:pt>
                <c:pt idx="3">
                  <c:v>6.875</c:v>
                </c:pt>
                <c:pt idx="4">
                  <c:v>5.375</c:v>
                </c:pt>
                <c:pt idx="5">
                  <c:v>5.375</c:v>
                </c:pt>
                <c:pt idx="6">
                  <c:v>3.5</c:v>
                </c:pt>
              </c:numCache>
            </c:numRef>
          </c:val>
          <c:smooth val="0"/>
        </c:ser>
        <c:dLbls>
          <c:showLegendKey val="0"/>
          <c:showVal val="0"/>
          <c:showCatName val="0"/>
          <c:showSerName val="0"/>
          <c:showPercent val="0"/>
          <c:showBubbleSize val="0"/>
        </c:dLbls>
        <c:marker val="1"/>
        <c:smooth val="0"/>
        <c:axId val="-2132066808"/>
        <c:axId val="-2132061000"/>
      </c:lineChart>
      <c:catAx>
        <c:axId val="-2132066808"/>
        <c:scaling>
          <c:orientation val="minMax"/>
        </c:scaling>
        <c:delete val="0"/>
        <c:axPos val="b"/>
        <c:title>
          <c:tx>
            <c:rich>
              <a:bodyPr/>
              <a:lstStyle/>
              <a:p>
                <a:pPr>
                  <a:defRPr/>
                </a:pPr>
                <a:r>
                  <a:rPr lang="en-US"/>
                  <a:t>Time (quarters)</a:t>
                </a:r>
              </a:p>
            </c:rich>
          </c:tx>
          <c:layout/>
          <c:overlay val="0"/>
        </c:title>
        <c:numFmt formatCode="General" sourceLinked="1"/>
        <c:majorTickMark val="out"/>
        <c:minorTickMark val="none"/>
        <c:tickLblPos val="nextTo"/>
        <c:spPr>
          <a:ln>
            <a:noFill/>
          </a:ln>
        </c:spPr>
        <c:txPr>
          <a:bodyPr rot="-2700000"/>
          <a:lstStyle/>
          <a:p>
            <a:pPr>
              <a:defRPr/>
            </a:pPr>
            <a:endParaRPr lang="en-US"/>
          </a:p>
        </c:txPr>
        <c:crossAx val="-2132061000"/>
        <c:crosses val="max"/>
        <c:auto val="1"/>
        <c:lblAlgn val="ctr"/>
        <c:lblOffset val="100"/>
        <c:noMultiLvlLbl val="0"/>
      </c:catAx>
      <c:valAx>
        <c:axId val="-2132061000"/>
        <c:scaling>
          <c:orientation val="maxMin"/>
          <c:min val="1.0"/>
        </c:scaling>
        <c:delete val="0"/>
        <c:axPos val="l"/>
        <c:title>
          <c:tx>
            <c:rich>
              <a:bodyPr rot="-5400000" vert="horz"/>
              <a:lstStyle/>
              <a:p>
                <a:pPr>
                  <a:defRPr/>
                </a:pPr>
                <a:r>
                  <a:rPr lang="en-US"/>
                  <a:t>Ranking</a:t>
                </a:r>
              </a:p>
            </c:rich>
          </c:tx>
          <c:layout/>
          <c:overlay val="0"/>
        </c:title>
        <c:numFmt formatCode="#,##0" sourceLinked="1"/>
        <c:majorTickMark val="out"/>
        <c:minorTickMark val="none"/>
        <c:tickLblPos val="nextTo"/>
        <c:crossAx val="-2132066808"/>
        <c:crosses val="autoZero"/>
        <c:crossBetween val="midCat"/>
      </c:val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Quarterly Bookings</a:t>
            </a:r>
          </a:p>
        </c:rich>
      </c:tx>
      <c:layout/>
      <c:overlay val="0"/>
    </c:title>
    <c:autoTitleDeleted val="0"/>
    <c:plotArea>
      <c:layout/>
      <c:barChart>
        <c:barDir val="col"/>
        <c:grouping val="stacked"/>
        <c:varyColors val="0"/>
        <c:ser>
          <c:idx val="0"/>
          <c:order val="0"/>
          <c:tx>
            <c:strRef>
              <c:f>PPCData!$B$89</c:f>
              <c:strCache>
                <c:ptCount val="1"/>
                <c:pt idx="0">
                  <c:v>NonBrand Bookings</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invertIfNegative val="0"/>
          <c:cat>
            <c:strRef>
              <c:f>PPCData!$C$87:$I$87</c:f>
              <c:strCache>
                <c:ptCount val="7"/>
                <c:pt idx="0">
                  <c:v>Q3 2013</c:v>
                </c:pt>
                <c:pt idx="1">
                  <c:v>Q4 2013</c:v>
                </c:pt>
                <c:pt idx="2">
                  <c:v>Q1 2014</c:v>
                </c:pt>
                <c:pt idx="3">
                  <c:v>Q2 2014</c:v>
                </c:pt>
                <c:pt idx="4">
                  <c:v>Q3 2014</c:v>
                </c:pt>
                <c:pt idx="5">
                  <c:v>Q4 2014
0.93
1.23</c:v>
                </c:pt>
                <c:pt idx="6">
                  <c:v>Q1 2015
0.99
1.32</c:v>
                </c:pt>
              </c:strCache>
            </c:strRef>
          </c:cat>
          <c:val>
            <c:numRef>
              <c:f>PPCData!$C$89:$I$89</c:f>
              <c:numCache>
                <c:formatCode>#,##0</c:formatCode>
                <c:ptCount val="7"/>
                <c:pt idx="0">
                  <c:v>80127.0</c:v>
                </c:pt>
                <c:pt idx="1">
                  <c:v>187733.0</c:v>
                </c:pt>
                <c:pt idx="2">
                  <c:v>215574.0</c:v>
                </c:pt>
                <c:pt idx="3">
                  <c:v>151653.0</c:v>
                </c:pt>
                <c:pt idx="4">
                  <c:v>211760.0</c:v>
                </c:pt>
                <c:pt idx="5">
                  <c:v>264832.0</c:v>
                </c:pt>
                <c:pt idx="6">
                  <c:v>346016.0</c:v>
                </c:pt>
              </c:numCache>
            </c:numRef>
          </c:val>
        </c:ser>
        <c:ser>
          <c:idx val="1"/>
          <c:order val="1"/>
          <c:tx>
            <c:strRef>
              <c:f>PPCData!$B$88</c:f>
              <c:strCache>
                <c:ptCount val="1"/>
                <c:pt idx="0">
                  <c:v>Brand Bookings</c:v>
                </c:pt>
              </c:strCache>
            </c:strRef>
          </c:tx>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atMod val="105000"/>
                </a:schemeClr>
              </a:solidFill>
              <a:prstDash val="solid"/>
            </a:ln>
            <a:effectLst>
              <a:outerShdw blurRad="40000" dist="20000" dir="5400000" rotWithShape="0">
                <a:srgbClr val="000000">
                  <a:alpha val="38000"/>
                </a:srgbClr>
              </a:outerShdw>
            </a:effectLst>
          </c:spPr>
          <c:invertIfNegative val="0"/>
          <c:cat>
            <c:strRef>
              <c:f>PPCData!$C$87:$I$87</c:f>
              <c:strCache>
                <c:ptCount val="7"/>
                <c:pt idx="0">
                  <c:v>Q3 2013</c:v>
                </c:pt>
                <c:pt idx="1">
                  <c:v>Q4 2013</c:v>
                </c:pt>
                <c:pt idx="2">
                  <c:v>Q1 2014</c:v>
                </c:pt>
                <c:pt idx="3">
                  <c:v>Q2 2014</c:v>
                </c:pt>
                <c:pt idx="4">
                  <c:v>Q3 2014</c:v>
                </c:pt>
                <c:pt idx="5">
                  <c:v>Q4 2014
0.93
1.23</c:v>
                </c:pt>
                <c:pt idx="6">
                  <c:v>Q1 2015
0.99
1.32</c:v>
                </c:pt>
              </c:strCache>
            </c:strRef>
          </c:cat>
          <c:val>
            <c:numRef>
              <c:f>PPCData!$C$88:$I$88</c:f>
              <c:numCache>
                <c:formatCode>#,##0</c:formatCode>
                <c:ptCount val="7"/>
                <c:pt idx="0">
                  <c:v>172570.0</c:v>
                </c:pt>
                <c:pt idx="1">
                  <c:v>473765.0</c:v>
                </c:pt>
                <c:pt idx="2">
                  <c:v>565200.0</c:v>
                </c:pt>
                <c:pt idx="3">
                  <c:v>922648.0</c:v>
                </c:pt>
                <c:pt idx="4">
                  <c:v>920227.0</c:v>
                </c:pt>
                <c:pt idx="5">
                  <c:v>1.080074E6</c:v>
                </c:pt>
                <c:pt idx="6">
                  <c:v>1.175221E6</c:v>
                </c:pt>
              </c:numCache>
            </c:numRef>
          </c:val>
        </c:ser>
        <c:ser>
          <c:idx val="4"/>
          <c:order val="3"/>
          <c:tx>
            <c:strRef>
              <c:f>PPCData!$B$90</c:f>
              <c:strCache>
                <c:ptCount val="1"/>
                <c:pt idx="0">
                  <c:v>Restaurants Bookings</c:v>
                </c:pt>
              </c:strCache>
            </c:strRef>
          </c:tx>
          <c:spPr>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c:spPr>
          <c:invertIfNegative val="0"/>
          <c:cat>
            <c:strRef>
              <c:f>PPCData!$C$87:$I$87</c:f>
              <c:strCache>
                <c:ptCount val="7"/>
                <c:pt idx="0">
                  <c:v>Q3 2013</c:v>
                </c:pt>
                <c:pt idx="1">
                  <c:v>Q4 2013</c:v>
                </c:pt>
                <c:pt idx="2">
                  <c:v>Q1 2014</c:v>
                </c:pt>
                <c:pt idx="3">
                  <c:v>Q2 2014</c:v>
                </c:pt>
                <c:pt idx="4">
                  <c:v>Q3 2014</c:v>
                </c:pt>
                <c:pt idx="5">
                  <c:v>Q4 2014
0.93
1.23</c:v>
                </c:pt>
                <c:pt idx="6">
                  <c:v>Q1 2015
0.99
1.32</c:v>
                </c:pt>
              </c:strCache>
            </c:strRef>
          </c:cat>
          <c:val>
            <c:numRef>
              <c:f>PPCData!$C$90:$I$90</c:f>
              <c:numCache>
                <c:formatCode>#,##0</c:formatCode>
                <c:ptCount val="7"/>
                <c:pt idx="0">
                  <c:v>70354.0</c:v>
                </c:pt>
                <c:pt idx="1">
                  <c:v>99871.0</c:v>
                </c:pt>
                <c:pt idx="2">
                  <c:v>102878.0</c:v>
                </c:pt>
                <c:pt idx="3">
                  <c:v>87955.0</c:v>
                </c:pt>
                <c:pt idx="4">
                  <c:v>118953.0</c:v>
                </c:pt>
                <c:pt idx="5">
                  <c:v>108734.0</c:v>
                </c:pt>
                <c:pt idx="6">
                  <c:v>142929.0</c:v>
                </c:pt>
              </c:numCache>
            </c:numRef>
          </c:val>
        </c:ser>
        <c:dLbls>
          <c:showLegendKey val="0"/>
          <c:showVal val="0"/>
          <c:showCatName val="0"/>
          <c:showSerName val="0"/>
          <c:showPercent val="0"/>
          <c:showBubbleSize val="0"/>
        </c:dLbls>
        <c:gapWidth val="150"/>
        <c:overlap val="100"/>
        <c:axId val="-2131912440"/>
        <c:axId val="-2131906872"/>
      </c:barChart>
      <c:lineChart>
        <c:grouping val="standard"/>
        <c:varyColors val="0"/>
        <c:ser>
          <c:idx val="3"/>
          <c:order val="2"/>
          <c:tx>
            <c:strRef>
              <c:f>PPCData!$B$97</c:f>
              <c:strCache>
                <c:ptCount val="1"/>
                <c:pt idx="0">
                  <c:v>Combined Cost Per Booking</c:v>
                </c:pt>
              </c:strCache>
            </c:strRef>
          </c:tx>
          <c:spPr>
            <a:ln w="28575" cmpd="sng">
              <a:solidFill>
                <a:schemeClr val="tx1">
                  <a:lumMod val="85000"/>
                  <a:lumOff val="15000"/>
                </a:schemeClr>
              </a:solidFill>
            </a:ln>
          </c:spPr>
          <c:marker>
            <c:symbol val="circle"/>
            <c:size val="5"/>
            <c:spPr>
              <a:solidFill>
                <a:schemeClr val="bg1"/>
              </a:solidFill>
              <a:ln w="9525" cmpd="sng">
                <a:solidFill>
                  <a:schemeClr val="tx1">
                    <a:lumMod val="85000"/>
                    <a:lumOff val="15000"/>
                  </a:schemeClr>
                </a:solidFill>
              </a:ln>
            </c:spPr>
          </c:marker>
          <c:dLbls>
            <c:spPr>
              <a:noFill/>
              <a:ln>
                <a:noFill/>
              </a:ln>
            </c:spPr>
            <c:dLblPos val="t"/>
            <c:showLegendKey val="0"/>
            <c:showVal val="1"/>
            <c:showCatName val="0"/>
            <c:showSerName val="0"/>
            <c:showPercent val="0"/>
            <c:showBubbleSize val="0"/>
            <c:showLeaderLines val="0"/>
          </c:dLbls>
          <c:cat>
            <c:strRef>
              <c:f>PPCData!$C$87:$H$87</c:f>
              <c:strCache>
                <c:ptCount val="6"/>
                <c:pt idx="0">
                  <c:v>Q3 2013</c:v>
                </c:pt>
                <c:pt idx="1">
                  <c:v>Q4 2013</c:v>
                </c:pt>
                <c:pt idx="2">
                  <c:v>Q1 2014</c:v>
                </c:pt>
                <c:pt idx="3">
                  <c:v>Q2 2014</c:v>
                </c:pt>
                <c:pt idx="4">
                  <c:v>Q3 2014</c:v>
                </c:pt>
                <c:pt idx="5">
                  <c:v>Q4 2014
0.93
1.23</c:v>
                </c:pt>
              </c:strCache>
            </c:strRef>
          </c:cat>
          <c:val>
            <c:numRef>
              <c:f>PPCData!$C$97:$I$97</c:f>
              <c:numCache>
                <c:formatCode>"$"#,##0.00</c:formatCode>
                <c:ptCount val="7"/>
                <c:pt idx="0">
                  <c:v>4.038934647057786</c:v>
                </c:pt>
                <c:pt idx="1">
                  <c:v>3.438606638538971</c:v>
                </c:pt>
                <c:pt idx="2">
                  <c:v>3.183568257388403</c:v>
                </c:pt>
                <c:pt idx="3">
                  <c:v>2.255479768401887</c:v>
                </c:pt>
                <c:pt idx="4">
                  <c:v>2.888561911960724</c:v>
                </c:pt>
                <c:pt idx="5">
                  <c:v>3.195124371819605</c:v>
                </c:pt>
                <c:pt idx="6">
                  <c:v>2.969758777249385</c:v>
                </c:pt>
              </c:numCache>
            </c:numRef>
          </c:val>
          <c:smooth val="0"/>
        </c:ser>
        <c:dLbls>
          <c:showLegendKey val="0"/>
          <c:showVal val="0"/>
          <c:showCatName val="0"/>
          <c:showSerName val="0"/>
          <c:showPercent val="0"/>
          <c:showBubbleSize val="0"/>
        </c:dLbls>
        <c:marker val="1"/>
        <c:smooth val="0"/>
        <c:axId val="-2131893688"/>
        <c:axId val="-2131899064"/>
      </c:lineChart>
      <c:catAx>
        <c:axId val="-2131912440"/>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1906872"/>
        <c:crosses val="autoZero"/>
        <c:auto val="1"/>
        <c:lblAlgn val="ctr"/>
        <c:lblOffset val="100"/>
        <c:noMultiLvlLbl val="0"/>
      </c:catAx>
      <c:valAx>
        <c:axId val="-2131906872"/>
        <c:scaling>
          <c:orientation val="minMax"/>
        </c:scaling>
        <c:delete val="0"/>
        <c:axPos val="l"/>
        <c:title>
          <c:tx>
            <c:rich>
              <a:bodyPr rot="-5400000" vert="horz"/>
              <a:lstStyle/>
              <a:p>
                <a:pPr>
                  <a:defRPr/>
                </a:pPr>
                <a:r>
                  <a:rPr lang="en-US"/>
                  <a:t>Bookings (Millions)</a:t>
                </a:r>
              </a:p>
            </c:rich>
          </c:tx>
          <c:layout/>
          <c:overlay val="0"/>
        </c:title>
        <c:numFmt formatCode="0.0&quot;M&quot;" sourceLinked="0"/>
        <c:majorTickMark val="out"/>
        <c:minorTickMark val="none"/>
        <c:tickLblPos val="nextTo"/>
        <c:crossAx val="-2131912440"/>
        <c:crosses val="autoZero"/>
        <c:crossBetween val="between"/>
        <c:dispUnits>
          <c:builtInUnit val="millions"/>
        </c:dispUnits>
      </c:valAx>
      <c:valAx>
        <c:axId val="-2131899064"/>
        <c:scaling>
          <c:orientation val="minMax"/>
          <c:max val="10.0"/>
        </c:scaling>
        <c:delete val="0"/>
        <c:axPos val="r"/>
        <c:title>
          <c:tx>
            <c:rich>
              <a:bodyPr rot="-5400000" vert="horz"/>
              <a:lstStyle/>
              <a:p>
                <a:pPr>
                  <a:defRPr/>
                </a:pPr>
                <a:r>
                  <a:rPr lang="en-US"/>
                  <a:t>Cost Per Booking ($)</a:t>
                </a:r>
              </a:p>
            </c:rich>
          </c:tx>
          <c:layout/>
          <c:overlay val="0"/>
        </c:title>
        <c:numFmt formatCode="&quot;$&quot;#,##0" sourceLinked="0"/>
        <c:majorTickMark val="out"/>
        <c:minorTickMark val="none"/>
        <c:tickLblPos val="nextTo"/>
        <c:crossAx val="-2131893688"/>
        <c:crosses val="max"/>
        <c:crossBetween val="between"/>
      </c:valAx>
      <c:catAx>
        <c:axId val="-2131893688"/>
        <c:scaling>
          <c:orientation val="minMax"/>
        </c:scaling>
        <c:delete val="1"/>
        <c:axPos val="b"/>
        <c:majorTickMark val="out"/>
        <c:minorTickMark val="none"/>
        <c:tickLblPos val="nextTo"/>
        <c:crossAx val="-2131899064"/>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a:t>New/FirstTimeOT/Lapsed vs. Active PPC Bookings</a:t>
            </a:r>
          </a:p>
        </c:rich>
      </c:tx>
      <c:layout/>
      <c:overlay val="0"/>
    </c:title>
    <c:autoTitleDeleted val="0"/>
    <c:plotArea>
      <c:layout/>
      <c:barChart>
        <c:barDir val="bar"/>
        <c:grouping val="stacked"/>
        <c:varyColors val="0"/>
        <c:ser>
          <c:idx val="0"/>
          <c:order val="0"/>
          <c:tx>
            <c:strRef>
              <c:f>PPCData!$C$185</c:f>
              <c:strCache>
                <c:ptCount val="1"/>
                <c:pt idx="0">
                  <c:v>New/FirstTimeOT/Lapsed PPC</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9525" cap="flat" cmpd="sng" algn="ctr">
              <a:solidFill>
                <a:schemeClr val="accent2">
                  <a:shade val="95000"/>
                  <a:satMod val="105000"/>
                </a:schemeClr>
              </a:solidFill>
              <a:prstDash val="solid"/>
            </a:ln>
            <a:effectLst>
              <a:outerShdw blurRad="40000" dist="23000" dir="5400000" rotWithShape="0">
                <a:srgbClr val="000000">
                  <a:alpha val="35000"/>
                </a:srgbClr>
              </a:outerShdw>
            </a:effectLst>
          </c:spPr>
          <c:invertIfNegative val="0"/>
          <c:dLbls>
            <c:dLbl>
              <c:idx val="0"/>
              <c:layout/>
              <c:tx>
                <c:strRef>
                  <c:f>PPCData!$L$186</c:f>
                  <c:strCache>
                    <c:ptCount val="1"/>
                    <c:pt idx="0">
                      <c:v>408k
25%</c:v>
                    </c:pt>
                  </c:strCache>
                </c:strRef>
              </c:tx>
              <c:showLegendKey val="0"/>
              <c:showVal val="1"/>
              <c:showCatName val="0"/>
              <c:showSerName val="0"/>
              <c:showPercent val="0"/>
              <c:showBubbleSize val="0"/>
            </c:dLbl>
            <c:dLbl>
              <c:idx val="1"/>
              <c:layout/>
              <c:tx>
                <c:strRef>
                  <c:f>PPCData!$L$187</c:f>
                  <c:strCache>
                    <c:ptCount val="1"/>
                    <c:pt idx="0">
                      <c:v>252k
19%</c:v>
                    </c:pt>
                  </c:strCache>
                </c:strRef>
              </c:tx>
              <c:showLegendKey val="0"/>
              <c:showVal val="1"/>
              <c:showCatName val="0"/>
              <c:showSerName val="0"/>
              <c:showPercent val="0"/>
              <c:showBubbleSize val="0"/>
            </c:dLbl>
            <c:dLbl>
              <c:idx val="2"/>
              <c:layout/>
              <c:tx>
                <c:strRef>
                  <c:f>PPCData!$L$188</c:f>
                  <c:strCache>
                    <c:ptCount val="1"/>
                    <c:pt idx="0">
                      <c:v>119k
41%</c:v>
                    </c:pt>
                  </c:strCache>
                </c:strRef>
              </c:tx>
              <c:showLegendKey val="0"/>
              <c:showVal val="1"/>
              <c:showCatName val="0"/>
              <c:showSerName val="0"/>
              <c:showPercent val="0"/>
              <c:showBubbleSize val="0"/>
            </c:dLbl>
            <c:dLbl>
              <c:idx val="3"/>
              <c:layout/>
              <c:tx>
                <c:strRef>
                  <c:f>PPCData!$L$189</c:f>
                  <c:strCache>
                    <c:ptCount val="1"/>
                    <c:pt idx="0">
                      <c:v>30k
77%</c:v>
                    </c:pt>
                  </c:strCache>
                </c:strRef>
              </c:tx>
              <c:showLegendKey val="0"/>
              <c:showVal val="1"/>
              <c:showCatName val="0"/>
              <c:showSerName val="0"/>
              <c:showPercent val="0"/>
              <c:showBubbleSize val="0"/>
            </c:dLbl>
            <c:dLbl>
              <c:idx val="4"/>
              <c:layout/>
              <c:tx>
                <c:strRef>
                  <c:f>PPCData!$L$190</c:f>
                  <c:strCache>
                    <c:ptCount val="1"/>
                    <c:pt idx="0">
                      <c:v>7k
73%</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PPCData!$B$186:$B$190</c:f>
              <c:strCache>
                <c:ptCount val="5"/>
                <c:pt idx="0">
                  <c:v>Global</c:v>
                </c:pt>
                <c:pt idx="1">
                  <c:v>NAM</c:v>
                </c:pt>
                <c:pt idx="2">
                  <c:v>UK</c:v>
                </c:pt>
                <c:pt idx="3">
                  <c:v>DE</c:v>
                </c:pt>
                <c:pt idx="4">
                  <c:v>JP</c:v>
                </c:pt>
              </c:strCache>
            </c:strRef>
          </c:cat>
          <c:val>
            <c:numRef>
              <c:f>PPCData!$C$186:$C$190</c:f>
              <c:numCache>
                <c:formatCode>0%</c:formatCode>
                <c:ptCount val="5"/>
                <c:pt idx="0">
                  <c:v>0.245018225345308</c:v>
                </c:pt>
                <c:pt idx="1">
                  <c:v>0.19</c:v>
                </c:pt>
                <c:pt idx="2">
                  <c:v>0.41</c:v>
                </c:pt>
                <c:pt idx="3">
                  <c:v>0.77</c:v>
                </c:pt>
                <c:pt idx="4">
                  <c:v>0.73</c:v>
                </c:pt>
              </c:numCache>
            </c:numRef>
          </c:val>
        </c:ser>
        <c:ser>
          <c:idx val="1"/>
          <c:order val="1"/>
          <c:tx>
            <c:strRef>
              <c:f>PPCData!$D$185</c:f>
              <c:strCache>
                <c:ptCount val="1"/>
                <c:pt idx="0">
                  <c:v>Active PPC</c:v>
                </c:pt>
              </c:strCache>
            </c:strRef>
          </c:tx>
          <c:spPr>
            <a:gradFill rotWithShape="1">
              <a:gsLst>
                <a:gs pos="0">
                  <a:schemeClr val="dk1">
                    <a:tint val="50000"/>
                    <a:satMod val="300000"/>
                  </a:schemeClr>
                </a:gs>
                <a:gs pos="35000">
                  <a:schemeClr val="dk1">
                    <a:tint val="37000"/>
                    <a:satMod val="300000"/>
                  </a:schemeClr>
                </a:gs>
                <a:gs pos="100000">
                  <a:schemeClr val="dk1">
                    <a:tint val="15000"/>
                    <a:satMod val="350000"/>
                  </a:schemeClr>
                </a:gs>
              </a:gsLst>
              <a:lin ang="16200000" scaled="1"/>
            </a:gradFill>
            <a:ln w="9525" cap="flat" cmpd="sng" algn="ctr">
              <a:solidFill>
                <a:schemeClr val="dk1">
                  <a:shade val="95000"/>
                  <a:satMod val="105000"/>
                </a:schemeClr>
              </a:solidFill>
              <a:prstDash val="solid"/>
            </a:ln>
            <a:effectLst>
              <a:outerShdw blurRad="40000" dist="20000" dir="5400000" rotWithShape="0">
                <a:srgbClr val="000000">
                  <a:alpha val="38000"/>
                </a:srgbClr>
              </a:outerShdw>
            </a:effectLst>
          </c:spPr>
          <c:invertIfNegative val="0"/>
          <c:dLbls>
            <c:dLbl>
              <c:idx val="0"/>
              <c:layout/>
              <c:tx>
                <c:strRef>
                  <c:f>PPCData!$M$186</c:f>
                  <c:strCache>
                    <c:ptCount val="1"/>
                    <c:pt idx="0">
                      <c:v>1.3M
75%</c:v>
                    </c:pt>
                  </c:strCache>
                </c:strRef>
              </c:tx>
              <c:showLegendKey val="0"/>
              <c:showVal val="1"/>
              <c:showCatName val="0"/>
              <c:showSerName val="0"/>
              <c:showPercent val="0"/>
              <c:showBubbleSize val="0"/>
            </c:dLbl>
            <c:dLbl>
              <c:idx val="1"/>
              <c:layout/>
              <c:tx>
                <c:strRef>
                  <c:f>PPCData!$M$187</c:f>
                  <c:strCache>
                    <c:ptCount val="1"/>
                    <c:pt idx="0">
                      <c:v>1.1M
81%</c:v>
                    </c:pt>
                  </c:strCache>
                </c:strRef>
              </c:tx>
              <c:showLegendKey val="0"/>
              <c:showVal val="1"/>
              <c:showCatName val="0"/>
              <c:showSerName val="0"/>
              <c:showPercent val="0"/>
              <c:showBubbleSize val="0"/>
            </c:dLbl>
            <c:dLbl>
              <c:idx val="2"/>
              <c:layout/>
              <c:tx>
                <c:strRef>
                  <c:f>PPCData!$M$188</c:f>
                  <c:strCache>
                    <c:ptCount val="1"/>
                    <c:pt idx="0">
                      <c:v>172k
59%</c:v>
                    </c:pt>
                  </c:strCache>
                </c:strRef>
              </c:tx>
              <c:showLegendKey val="0"/>
              <c:showVal val="1"/>
              <c:showCatName val="0"/>
              <c:showSerName val="0"/>
              <c:showPercent val="0"/>
              <c:showBubbleSize val="0"/>
            </c:dLbl>
            <c:dLbl>
              <c:idx val="3"/>
              <c:layout/>
              <c:tx>
                <c:strRef>
                  <c:f>PPCData!$M$189</c:f>
                  <c:strCache>
                    <c:ptCount val="1"/>
                    <c:pt idx="0">
                      <c:v>9k
23%</c:v>
                    </c:pt>
                  </c:strCache>
                </c:strRef>
              </c:tx>
              <c:showLegendKey val="0"/>
              <c:showVal val="1"/>
              <c:showCatName val="0"/>
              <c:showSerName val="0"/>
              <c:showPercent val="0"/>
              <c:showBubbleSize val="0"/>
            </c:dLbl>
            <c:dLbl>
              <c:idx val="4"/>
              <c:layout/>
              <c:tx>
                <c:strRef>
                  <c:f>PPCData!$M$190</c:f>
                  <c:strCache>
                    <c:ptCount val="1"/>
                    <c:pt idx="0">
                      <c:v>3k
27%</c:v>
                    </c:pt>
                  </c:strCache>
                </c:strRef>
              </c:tx>
              <c:showLegendKey val="0"/>
              <c:showVal val="1"/>
              <c:showCatName val="0"/>
              <c:showSerName val="0"/>
              <c:showPercent val="0"/>
              <c:showBubbleSize val="0"/>
            </c:dLbl>
            <c:showLegendKey val="0"/>
            <c:showVal val="1"/>
            <c:showCatName val="0"/>
            <c:showSerName val="0"/>
            <c:showPercent val="0"/>
            <c:showBubbleSize val="0"/>
            <c:showLeaderLines val="0"/>
          </c:dLbls>
          <c:cat>
            <c:strRef>
              <c:f>PPCData!$B$186:$B$190</c:f>
              <c:strCache>
                <c:ptCount val="5"/>
                <c:pt idx="0">
                  <c:v>Global</c:v>
                </c:pt>
                <c:pt idx="1">
                  <c:v>NAM</c:v>
                </c:pt>
                <c:pt idx="2">
                  <c:v>UK</c:v>
                </c:pt>
                <c:pt idx="3">
                  <c:v>DE</c:v>
                </c:pt>
                <c:pt idx="4">
                  <c:v>JP</c:v>
                </c:pt>
              </c:strCache>
            </c:strRef>
          </c:cat>
          <c:val>
            <c:numRef>
              <c:f>PPCData!$D$186:$D$190</c:f>
              <c:numCache>
                <c:formatCode>0%</c:formatCode>
                <c:ptCount val="5"/>
                <c:pt idx="0">
                  <c:v>0.754981774654692</c:v>
                </c:pt>
                <c:pt idx="1">
                  <c:v>0.810000369847328</c:v>
                </c:pt>
                <c:pt idx="2">
                  <c:v>0.590001098704902</c:v>
                </c:pt>
                <c:pt idx="3">
                  <c:v>0.229990657116163</c:v>
                </c:pt>
                <c:pt idx="4">
                  <c:v>0.270003154242456</c:v>
                </c:pt>
              </c:numCache>
            </c:numRef>
          </c:val>
        </c:ser>
        <c:dLbls>
          <c:showLegendKey val="0"/>
          <c:showVal val="0"/>
          <c:showCatName val="0"/>
          <c:showSerName val="0"/>
          <c:showPercent val="0"/>
          <c:showBubbleSize val="0"/>
        </c:dLbls>
        <c:gapWidth val="150"/>
        <c:overlap val="100"/>
        <c:axId val="-2130926376"/>
        <c:axId val="-2130920904"/>
      </c:barChart>
      <c:catAx>
        <c:axId val="-2130926376"/>
        <c:scaling>
          <c:orientation val="maxMin"/>
        </c:scaling>
        <c:delete val="0"/>
        <c:axPos val="l"/>
        <c:title>
          <c:tx>
            <c:rich>
              <a:bodyPr rot="-5400000" vert="horz"/>
              <a:lstStyle/>
              <a:p>
                <a:pPr>
                  <a:defRPr/>
                </a:pPr>
                <a:r>
                  <a:rPr lang="en-US"/>
                  <a:t>Market</a:t>
                </a:r>
              </a:p>
            </c:rich>
          </c:tx>
          <c:layout/>
          <c:overlay val="0"/>
        </c:title>
        <c:majorTickMark val="out"/>
        <c:minorTickMark val="none"/>
        <c:tickLblPos val="nextTo"/>
        <c:crossAx val="-2130920904"/>
        <c:crosses val="autoZero"/>
        <c:auto val="1"/>
        <c:lblAlgn val="ctr"/>
        <c:lblOffset val="100"/>
        <c:noMultiLvlLbl val="0"/>
      </c:catAx>
      <c:valAx>
        <c:axId val="-2130920904"/>
        <c:scaling>
          <c:orientation val="minMax"/>
          <c:max val="1.0"/>
        </c:scaling>
        <c:delete val="0"/>
        <c:axPos val="b"/>
        <c:title>
          <c:tx>
            <c:rich>
              <a:bodyPr/>
              <a:lstStyle/>
              <a:p>
                <a:pPr>
                  <a:defRPr/>
                </a:pPr>
                <a:r>
                  <a:rPr lang="en-US" dirty="0"/>
                  <a:t>New/FirstTimeOT/Lapsed vs. Active </a:t>
                </a:r>
                <a:r>
                  <a:rPr lang="en-US" baseline="0" dirty="0"/>
                  <a:t>Bookings (%)</a:t>
                </a:r>
                <a:endParaRPr lang="en-US" dirty="0"/>
              </a:p>
            </c:rich>
          </c:tx>
          <c:layout/>
          <c:overlay val="0"/>
        </c:title>
        <c:numFmt formatCode="0%" sourceLinked="1"/>
        <c:majorTickMark val="out"/>
        <c:minorTickMark val="none"/>
        <c:tickLblPos val="nextTo"/>
        <c:crossAx val="-2130926376"/>
        <c:crosses val="max"/>
        <c:crossBetween val="between"/>
      </c:val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Quarterly Bookings</a:t>
            </a:r>
          </a:p>
        </c:rich>
      </c:tx>
      <c:layout/>
      <c:overlay val="0"/>
    </c:title>
    <c:autoTitleDeleted val="0"/>
    <c:plotArea>
      <c:layout/>
      <c:barChart>
        <c:barDir val="col"/>
        <c:grouping val="stacked"/>
        <c:varyColors val="0"/>
        <c:ser>
          <c:idx val="0"/>
          <c:order val="0"/>
          <c:tx>
            <c:strRef>
              <c:f>'[Marketing Q1 2015 Recap SB v2.xlsx]PPCData'!$B$24</c:f>
              <c:strCache>
                <c:ptCount val="1"/>
                <c:pt idx="0">
                  <c:v>NonBrand Bookings</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invertIfNegative val="0"/>
          <c:cat>
            <c:strRef>
              <c:f>'[Marketing Q1 2015 Recap SB v2.xlsx]PPCData'!$C$22:$I$22</c:f>
              <c:strCache>
                <c:ptCount val="7"/>
                <c:pt idx="0">
                  <c:v>Q3 2013</c:v>
                </c:pt>
                <c:pt idx="1">
                  <c:v>Q4 2013</c:v>
                </c:pt>
                <c:pt idx="2">
                  <c:v>Q1 2014</c:v>
                </c:pt>
                <c:pt idx="3">
                  <c:v>Q2 2014</c:v>
                </c:pt>
                <c:pt idx="4">
                  <c:v>Q3 2014</c:v>
                </c:pt>
                <c:pt idx="5">
                  <c:v>Q4 2014</c:v>
                </c:pt>
                <c:pt idx="6">
                  <c:v>Q1 2015</c:v>
                </c:pt>
              </c:strCache>
            </c:strRef>
          </c:cat>
          <c:val>
            <c:numRef>
              <c:f>'[Marketing Q1 2015 Recap SB v2.xlsx]PPCData'!$C$24:$I$24</c:f>
              <c:numCache>
                <c:formatCode>#,##0</c:formatCode>
                <c:ptCount val="7"/>
                <c:pt idx="0">
                  <c:v>47829.0</c:v>
                </c:pt>
                <c:pt idx="1">
                  <c:v>145282.0</c:v>
                </c:pt>
                <c:pt idx="2">
                  <c:v>173271.0</c:v>
                </c:pt>
                <c:pt idx="3">
                  <c:v>117988.0</c:v>
                </c:pt>
                <c:pt idx="4">
                  <c:v>146435.0</c:v>
                </c:pt>
                <c:pt idx="5">
                  <c:v>167169.0</c:v>
                </c:pt>
                <c:pt idx="6">
                  <c:v>223677.0</c:v>
                </c:pt>
              </c:numCache>
            </c:numRef>
          </c:val>
        </c:ser>
        <c:ser>
          <c:idx val="1"/>
          <c:order val="1"/>
          <c:tx>
            <c:strRef>
              <c:f>'[Marketing Q1 2015 Recap SB v2.xlsx]PPCData'!$B$23</c:f>
              <c:strCache>
                <c:ptCount val="1"/>
                <c:pt idx="0">
                  <c:v>Brand Bookings</c:v>
                </c:pt>
              </c:strCache>
            </c:strRef>
          </c:tx>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atMod val="105000"/>
                </a:schemeClr>
              </a:solidFill>
              <a:prstDash val="solid"/>
            </a:ln>
            <a:effectLst>
              <a:outerShdw blurRad="40000" dist="20000" dir="5400000" rotWithShape="0">
                <a:srgbClr val="000000">
                  <a:alpha val="38000"/>
                </a:srgbClr>
              </a:outerShdw>
            </a:effectLst>
          </c:spPr>
          <c:invertIfNegative val="0"/>
          <c:cat>
            <c:strRef>
              <c:f>'[Marketing Q1 2015 Recap SB v2.xlsx]PPCData'!$C$22:$I$22</c:f>
              <c:strCache>
                <c:ptCount val="7"/>
                <c:pt idx="0">
                  <c:v>Q3 2013</c:v>
                </c:pt>
                <c:pt idx="1">
                  <c:v>Q4 2013</c:v>
                </c:pt>
                <c:pt idx="2">
                  <c:v>Q1 2014</c:v>
                </c:pt>
                <c:pt idx="3">
                  <c:v>Q2 2014</c:v>
                </c:pt>
                <c:pt idx="4">
                  <c:v>Q3 2014</c:v>
                </c:pt>
                <c:pt idx="5">
                  <c:v>Q4 2014</c:v>
                </c:pt>
                <c:pt idx="6">
                  <c:v>Q1 2015</c:v>
                </c:pt>
              </c:strCache>
            </c:strRef>
          </c:cat>
          <c:val>
            <c:numRef>
              <c:f>'[Marketing Q1 2015 Recap SB v2.xlsx]PPCData'!$C$23:$I$23</c:f>
              <c:numCache>
                <c:formatCode>#,##0</c:formatCode>
                <c:ptCount val="7"/>
                <c:pt idx="0">
                  <c:v>141040.0</c:v>
                </c:pt>
                <c:pt idx="1">
                  <c:v>432695.0</c:v>
                </c:pt>
                <c:pt idx="2">
                  <c:v>512603.0</c:v>
                </c:pt>
                <c:pt idx="3">
                  <c:v>865694.0</c:v>
                </c:pt>
                <c:pt idx="4">
                  <c:v>869169.0</c:v>
                </c:pt>
                <c:pt idx="5">
                  <c:v>1.027504E6</c:v>
                </c:pt>
                <c:pt idx="6">
                  <c:v>1.101194E6</c:v>
                </c:pt>
              </c:numCache>
            </c:numRef>
          </c:val>
        </c:ser>
        <c:dLbls>
          <c:showLegendKey val="0"/>
          <c:showVal val="0"/>
          <c:showCatName val="0"/>
          <c:showSerName val="0"/>
          <c:showPercent val="0"/>
          <c:showBubbleSize val="0"/>
        </c:dLbls>
        <c:gapWidth val="150"/>
        <c:overlap val="100"/>
        <c:axId val="-2130850520"/>
        <c:axId val="-2130844952"/>
      </c:barChart>
      <c:lineChart>
        <c:grouping val="standard"/>
        <c:varyColors val="0"/>
        <c:ser>
          <c:idx val="2"/>
          <c:order val="2"/>
          <c:tx>
            <c:strRef>
              <c:f>'[Marketing Q1 2015 Recap SB v2.xlsx]PPCData'!$B$33</c:f>
              <c:strCache>
                <c:ptCount val="1"/>
                <c:pt idx="0">
                  <c:v>NonBrand CPA</c:v>
                </c:pt>
              </c:strCache>
            </c:strRef>
          </c:tx>
          <c:spPr>
            <a:ln w="28575" cmpd="sng">
              <a:solidFill>
                <a:srgbClr val="0000FF"/>
              </a:solidFill>
            </a:ln>
          </c:spPr>
          <c:marker>
            <c:symbol val="circle"/>
            <c:size val="5"/>
            <c:spPr>
              <a:solidFill>
                <a:schemeClr val="bg1"/>
              </a:solidFill>
              <a:ln w="9525" cmpd="sng">
                <a:solidFill>
                  <a:srgbClr val="0000FF"/>
                </a:solidFill>
              </a:ln>
            </c:spPr>
          </c:marker>
          <c:dLbls>
            <c:dLbl>
              <c:idx val="0"/>
              <c:layout>
                <c:manualLayout>
                  <c:x val="-0.0363393584562986"/>
                  <c:y val="-0.0331349481871644"/>
                </c:manualLayout>
              </c:layout>
              <c:dLblPos val="r"/>
              <c:showLegendKey val="0"/>
              <c:showVal val="1"/>
              <c:showCatName val="0"/>
              <c:showSerName val="0"/>
              <c:showPercent val="0"/>
              <c:showBubbleSize val="0"/>
            </c:dLbl>
            <c:dLbl>
              <c:idx val="1"/>
              <c:layout>
                <c:manualLayout>
                  <c:x val="-0.0259628874835716"/>
                  <c:y val="-0.0353148789889515"/>
                </c:manualLayout>
              </c:layout>
              <c:dLblPos val="r"/>
              <c:showLegendKey val="0"/>
              <c:showVal val="1"/>
              <c:showCatName val="0"/>
              <c:showSerName val="0"/>
              <c:showPercent val="0"/>
              <c:showBubbleSize val="0"/>
            </c:dLbl>
            <c:dLbl>
              <c:idx val="3"/>
              <c:layout>
                <c:manualLayout>
                  <c:x val="-0.0363394751770069"/>
                  <c:y val="-0.041854671394313"/>
                </c:manualLayout>
              </c:layout>
              <c:dLblPos val="r"/>
              <c:showLegendKey val="0"/>
              <c:showVal val="1"/>
              <c:showCatName val="0"/>
              <c:showSerName val="0"/>
              <c:showPercent val="0"/>
              <c:showBubbleSize val="0"/>
            </c:dLbl>
            <c:dLbl>
              <c:idx val="5"/>
              <c:layout>
                <c:manualLayout>
                  <c:x val="-0.0363269052763833"/>
                  <c:y val="-0.0483722947570259"/>
                </c:manualLayout>
              </c:layout>
              <c:dLblPos val="r"/>
              <c:showLegendKey val="0"/>
              <c:showVal val="1"/>
              <c:showCatName val="0"/>
              <c:showSerName val="0"/>
              <c:showPercent val="0"/>
              <c:showBubbleSize val="0"/>
            </c:dLbl>
            <c:spPr>
              <a:noFill/>
              <a:ln>
                <a:noFill/>
              </a:ln>
            </c:spPr>
            <c:dLblPos val="t"/>
            <c:showLegendKey val="0"/>
            <c:showVal val="1"/>
            <c:showCatName val="0"/>
            <c:showSerName val="0"/>
            <c:showPercent val="0"/>
            <c:showBubbleSize val="0"/>
            <c:showLeaderLines val="0"/>
          </c:dLbls>
          <c:cat>
            <c:strRef>
              <c:f>'[Marketing Q1 2015 Recap SB v2.xlsx]PPCData'!$C$22:$I$22</c:f>
              <c:strCache>
                <c:ptCount val="7"/>
                <c:pt idx="0">
                  <c:v>Q3 2013</c:v>
                </c:pt>
                <c:pt idx="1">
                  <c:v>Q4 2013</c:v>
                </c:pt>
                <c:pt idx="2">
                  <c:v>Q1 2014</c:v>
                </c:pt>
                <c:pt idx="3">
                  <c:v>Q2 2014</c:v>
                </c:pt>
                <c:pt idx="4">
                  <c:v>Q3 2014</c:v>
                </c:pt>
                <c:pt idx="5">
                  <c:v>Q4 2014</c:v>
                </c:pt>
                <c:pt idx="6">
                  <c:v>Q1 2015</c:v>
                </c:pt>
              </c:strCache>
            </c:strRef>
          </c:cat>
          <c:val>
            <c:numRef>
              <c:f>'[Marketing Q1 2015 Recap SB v2.xlsx]PPCData'!$C$33:$I$33</c:f>
              <c:numCache>
                <c:formatCode>"$"#,##0.00</c:formatCode>
                <c:ptCount val="7"/>
                <c:pt idx="0">
                  <c:v>7.59</c:v>
                </c:pt>
                <c:pt idx="1">
                  <c:v>6.0</c:v>
                </c:pt>
                <c:pt idx="2">
                  <c:v>5.819999999999998</c:v>
                </c:pt>
                <c:pt idx="3">
                  <c:v>6.38</c:v>
                </c:pt>
                <c:pt idx="4">
                  <c:v>5.1</c:v>
                </c:pt>
                <c:pt idx="5">
                  <c:v>6.48</c:v>
                </c:pt>
                <c:pt idx="6">
                  <c:v>5.76</c:v>
                </c:pt>
              </c:numCache>
            </c:numRef>
          </c:val>
          <c:smooth val="0"/>
        </c:ser>
        <c:ser>
          <c:idx val="3"/>
          <c:order val="3"/>
          <c:tx>
            <c:strRef>
              <c:f>'[Marketing Q1 2015 Recap SB v2.xlsx]PPCData'!$B$34</c:f>
              <c:strCache>
                <c:ptCount val="1"/>
                <c:pt idx="0">
                  <c:v>Combined CPA</c:v>
                </c:pt>
              </c:strCache>
            </c:strRef>
          </c:tx>
          <c:spPr>
            <a:ln w="28575" cmpd="sng">
              <a:solidFill>
                <a:schemeClr val="tx1">
                  <a:lumMod val="85000"/>
                  <a:lumOff val="15000"/>
                </a:schemeClr>
              </a:solidFill>
            </a:ln>
          </c:spPr>
          <c:marker>
            <c:symbol val="circle"/>
            <c:size val="5"/>
            <c:spPr>
              <a:solidFill>
                <a:schemeClr val="bg1"/>
              </a:solidFill>
              <a:ln w="9525" cmpd="sng">
                <a:solidFill>
                  <a:schemeClr val="tx1">
                    <a:lumMod val="85000"/>
                    <a:lumOff val="15000"/>
                  </a:schemeClr>
                </a:solidFill>
              </a:ln>
            </c:spPr>
          </c:marker>
          <c:dLbls>
            <c:spPr>
              <a:noFill/>
              <a:ln>
                <a:noFill/>
              </a:ln>
            </c:spPr>
            <c:dLblPos val="t"/>
            <c:showLegendKey val="0"/>
            <c:showVal val="1"/>
            <c:showCatName val="0"/>
            <c:showSerName val="0"/>
            <c:showPercent val="0"/>
            <c:showBubbleSize val="0"/>
            <c:showLeaderLines val="0"/>
          </c:dLbls>
          <c:cat>
            <c:strRef>
              <c:f>'[Marketing Q1 2015 Recap SB v2.xlsx]PPCData'!$C$22:$I$22</c:f>
              <c:strCache>
                <c:ptCount val="7"/>
                <c:pt idx="0">
                  <c:v>Q3 2013</c:v>
                </c:pt>
                <c:pt idx="1">
                  <c:v>Q4 2013</c:v>
                </c:pt>
                <c:pt idx="2">
                  <c:v>Q1 2014</c:v>
                </c:pt>
                <c:pt idx="3">
                  <c:v>Q2 2014</c:v>
                </c:pt>
                <c:pt idx="4">
                  <c:v>Q3 2014</c:v>
                </c:pt>
                <c:pt idx="5">
                  <c:v>Q4 2014</c:v>
                </c:pt>
                <c:pt idx="6">
                  <c:v>Q1 2015</c:v>
                </c:pt>
              </c:strCache>
            </c:strRef>
          </c:cat>
          <c:val>
            <c:numRef>
              <c:f>'[Marketing Q1 2015 Recap SB v2.xlsx]PPCData'!$C$34:$I$34</c:f>
              <c:numCache>
                <c:formatCode>"$"#,##0.00</c:formatCode>
                <c:ptCount val="7"/>
                <c:pt idx="0">
                  <c:v>2.19</c:v>
                </c:pt>
                <c:pt idx="1">
                  <c:v>1.68</c:v>
                </c:pt>
                <c:pt idx="2">
                  <c:v>1.64</c:v>
                </c:pt>
                <c:pt idx="3">
                  <c:v>0.97</c:v>
                </c:pt>
                <c:pt idx="4">
                  <c:v>0.94</c:v>
                </c:pt>
                <c:pt idx="5">
                  <c:v>1.13</c:v>
                </c:pt>
                <c:pt idx="6">
                  <c:v>1.23</c:v>
                </c:pt>
              </c:numCache>
            </c:numRef>
          </c:val>
          <c:smooth val="0"/>
        </c:ser>
        <c:dLbls>
          <c:showLegendKey val="0"/>
          <c:showVal val="0"/>
          <c:showCatName val="0"/>
          <c:showSerName val="0"/>
          <c:showPercent val="0"/>
          <c:showBubbleSize val="0"/>
        </c:dLbls>
        <c:marker val="1"/>
        <c:smooth val="0"/>
        <c:axId val="-2130831864"/>
        <c:axId val="-2130837144"/>
      </c:lineChart>
      <c:catAx>
        <c:axId val="-2130850520"/>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0844952"/>
        <c:crosses val="autoZero"/>
        <c:auto val="1"/>
        <c:lblAlgn val="ctr"/>
        <c:lblOffset val="100"/>
        <c:noMultiLvlLbl val="0"/>
      </c:catAx>
      <c:valAx>
        <c:axId val="-2130844952"/>
        <c:scaling>
          <c:orientation val="minMax"/>
        </c:scaling>
        <c:delete val="0"/>
        <c:axPos val="l"/>
        <c:title>
          <c:tx>
            <c:rich>
              <a:bodyPr rot="-5400000" vert="horz"/>
              <a:lstStyle/>
              <a:p>
                <a:pPr>
                  <a:defRPr/>
                </a:pPr>
                <a:r>
                  <a:rPr lang="en-US"/>
                  <a:t>Bookings (Millions)</a:t>
                </a:r>
              </a:p>
            </c:rich>
          </c:tx>
          <c:layout/>
          <c:overlay val="0"/>
        </c:title>
        <c:numFmt formatCode="0.0&quot;M&quot;" sourceLinked="0"/>
        <c:majorTickMark val="out"/>
        <c:minorTickMark val="none"/>
        <c:tickLblPos val="nextTo"/>
        <c:crossAx val="-2130850520"/>
        <c:crosses val="autoZero"/>
        <c:crossBetween val="between"/>
        <c:dispUnits>
          <c:builtInUnit val="millions"/>
        </c:dispUnits>
      </c:valAx>
      <c:valAx>
        <c:axId val="-2130837144"/>
        <c:scaling>
          <c:orientation val="minMax"/>
        </c:scaling>
        <c:delete val="0"/>
        <c:axPos val="r"/>
        <c:title>
          <c:tx>
            <c:rich>
              <a:bodyPr rot="-5400000" vert="horz"/>
              <a:lstStyle/>
              <a:p>
                <a:pPr>
                  <a:defRPr/>
                </a:pPr>
                <a:r>
                  <a:rPr lang="en-US"/>
                  <a:t>Cost Per Booking ($)</a:t>
                </a:r>
              </a:p>
            </c:rich>
          </c:tx>
          <c:layout/>
          <c:overlay val="0"/>
        </c:title>
        <c:numFmt formatCode="&quot;$&quot;#,##0" sourceLinked="0"/>
        <c:majorTickMark val="out"/>
        <c:minorTickMark val="none"/>
        <c:tickLblPos val="nextTo"/>
        <c:crossAx val="-2130831864"/>
        <c:crosses val="max"/>
        <c:crossBetween val="between"/>
      </c:valAx>
      <c:catAx>
        <c:axId val="-2130831864"/>
        <c:scaling>
          <c:orientation val="minMax"/>
        </c:scaling>
        <c:delete val="1"/>
        <c:axPos val="b"/>
        <c:majorTickMark val="out"/>
        <c:minorTickMark val="none"/>
        <c:tickLblPos val="nextTo"/>
        <c:crossAx val="-2130837144"/>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Quarterly Bookings</a:t>
            </a:r>
          </a:p>
        </c:rich>
      </c:tx>
      <c:layout/>
      <c:overlay val="0"/>
    </c:title>
    <c:autoTitleDeleted val="0"/>
    <c:plotArea>
      <c:layout/>
      <c:barChart>
        <c:barDir val="col"/>
        <c:grouping val="stacked"/>
        <c:varyColors val="0"/>
        <c:ser>
          <c:idx val="1"/>
          <c:order val="0"/>
          <c:tx>
            <c:strRef>
              <c:f>PPCData!$B$41</c:f>
              <c:strCache>
                <c:ptCount val="1"/>
                <c:pt idx="0">
                  <c:v>NonBrand Bookings</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9525" cap="flat" cmpd="sng" algn="ctr">
              <a:solidFill>
                <a:schemeClr val="accent1">
                  <a:shade val="95000"/>
                  <a:satMod val="105000"/>
                </a:schemeClr>
              </a:solidFill>
              <a:prstDash val="solid"/>
            </a:ln>
            <a:effectLst>
              <a:outerShdw blurRad="40000" dist="23000" dir="5400000" rotWithShape="0">
                <a:srgbClr val="000000">
                  <a:alpha val="35000"/>
                </a:srgbClr>
              </a:outerShdw>
            </a:effectLst>
          </c:spPr>
          <c:invertIfNegative val="0"/>
          <c:cat>
            <c:strRef>
              <c:f>PPCData!$C$39:$I$39</c:f>
              <c:strCache>
                <c:ptCount val="7"/>
                <c:pt idx="0">
                  <c:v>Q3 2013</c:v>
                </c:pt>
                <c:pt idx="1">
                  <c:v>Q4 2013</c:v>
                </c:pt>
                <c:pt idx="2">
                  <c:v>Q1 2014</c:v>
                </c:pt>
                <c:pt idx="3">
                  <c:v>Q2 2014</c:v>
                </c:pt>
                <c:pt idx="4">
                  <c:v>Q3 2014</c:v>
                </c:pt>
                <c:pt idx="5">
                  <c:v>Q4 2014</c:v>
                </c:pt>
                <c:pt idx="6">
                  <c:v>Q1 2015</c:v>
                </c:pt>
              </c:strCache>
            </c:strRef>
          </c:cat>
          <c:val>
            <c:numRef>
              <c:f>PPCData!$C$41:$I$41</c:f>
              <c:numCache>
                <c:formatCode>#,##0</c:formatCode>
                <c:ptCount val="7"/>
                <c:pt idx="0">
                  <c:v>31613.0</c:v>
                </c:pt>
                <c:pt idx="1">
                  <c:v>40156.0</c:v>
                </c:pt>
                <c:pt idx="2">
                  <c:v>40770.0</c:v>
                </c:pt>
                <c:pt idx="3">
                  <c:v>32081.0</c:v>
                </c:pt>
                <c:pt idx="4">
                  <c:v>64004.0</c:v>
                </c:pt>
                <c:pt idx="5">
                  <c:v>95468.0</c:v>
                </c:pt>
                <c:pt idx="6">
                  <c:v>116758.0</c:v>
                </c:pt>
              </c:numCache>
            </c:numRef>
          </c:val>
        </c:ser>
        <c:ser>
          <c:idx val="0"/>
          <c:order val="1"/>
          <c:tx>
            <c:strRef>
              <c:f>PPCData!$B$40</c:f>
              <c:strCache>
                <c:ptCount val="1"/>
                <c:pt idx="0">
                  <c:v>Brand Bookings</c:v>
                </c:pt>
              </c:strCache>
            </c:strRef>
          </c:tx>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atMod val="105000"/>
                </a:schemeClr>
              </a:solidFill>
              <a:prstDash val="solid"/>
            </a:ln>
            <a:effectLst>
              <a:outerShdw blurRad="40000" dist="20000" dir="5400000" rotWithShape="0">
                <a:srgbClr val="000000">
                  <a:alpha val="38000"/>
                </a:srgbClr>
              </a:outerShdw>
            </a:effectLst>
          </c:spPr>
          <c:invertIfNegative val="0"/>
          <c:cat>
            <c:strRef>
              <c:f>PPCData!$C$39:$I$39</c:f>
              <c:strCache>
                <c:ptCount val="7"/>
                <c:pt idx="0">
                  <c:v>Q3 2013</c:v>
                </c:pt>
                <c:pt idx="1">
                  <c:v>Q4 2013</c:v>
                </c:pt>
                <c:pt idx="2">
                  <c:v>Q1 2014</c:v>
                </c:pt>
                <c:pt idx="3">
                  <c:v>Q2 2014</c:v>
                </c:pt>
                <c:pt idx="4">
                  <c:v>Q3 2014</c:v>
                </c:pt>
                <c:pt idx="5">
                  <c:v>Q4 2014</c:v>
                </c:pt>
                <c:pt idx="6">
                  <c:v>Q1 2015</c:v>
                </c:pt>
              </c:strCache>
            </c:strRef>
          </c:cat>
          <c:val>
            <c:numRef>
              <c:f>PPCData!$C$40:$I$40</c:f>
              <c:numCache>
                <c:formatCode>#,##0</c:formatCode>
                <c:ptCount val="7"/>
                <c:pt idx="0">
                  <c:v>31039.0</c:v>
                </c:pt>
                <c:pt idx="1">
                  <c:v>37788.0</c:v>
                </c:pt>
                <c:pt idx="2">
                  <c:v>48961.0</c:v>
                </c:pt>
                <c:pt idx="3">
                  <c:v>52972.0</c:v>
                </c:pt>
                <c:pt idx="4">
                  <c:v>47780.0</c:v>
                </c:pt>
                <c:pt idx="5">
                  <c:v>48183.0</c:v>
                </c:pt>
                <c:pt idx="6">
                  <c:v>66710.0</c:v>
                </c:pt>
              </c:numCache>
            </c:numRef>
          </c:val>
        </c:ser>
        <c:ser>
          <c:idx val="2"/>
          <c:order val="2"/>
          <c:tx>
            <c:strRef>
              <c:f>PPCData!$B$42</c:f>
              <c:strCache>
                <c:ptCount val="1"/>
                <c:pt idx="0">
                  <c:v>Restaurants Bookings</c:v>
                </c:pt>
              </c:strCache>
            </c:strRef>
          </c:tx>
          <c:spPr>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c:spPr>
          <c:invertIfNegative val="0"/>
          <c:cat>
            <c:strRef>
              <c:f>PPCData!$C$39:$I$39</c:f>
              <c:strCache>
                <c:ptCount val="7"/>
                <c:pt idx="0">
                  <c:v>Q3 2013</c:v>
                </c:pt>
                <c:pt idx="1">
                  <c:v>Q4 2013</c:v>
                </c:pt>
                <c:pt idx="2">
                  <c:v>Q1 2014</c:v>
                </c:pt>
                <c:pt idx="3">
                  <c:v>Q2 2014</c:v>
                </c:pt>
                <c:pt idx="4">
                  <c:v>Q3 2014</c:v>
                </c:pt>
                <c:pt idx="5">
                  <c:v>Q4 2014</c:v>
                </c:pt>
                <c:pt idx="6">
                  <c:v>Q1 2015</c:v>
                </c:pt>
              </c:strCache>
            </c:strRef>
          </c:cat>
          <c:val>
            <c:numRef>
              <c:f>PPCData!$C$42:$I$42</c:f>
              <c:numCache>
                <c:formatCode>#,##0</c:formatCode>
                <c:ptCount val="7"/>
                <c:pt idx="0">
                  <c:v>63961.0</c:v>
                </c:pt>
                <c:pt idx="1">
                  <c:v>83339.0</c:v>
                </c:pt>
                <c:pt idx="2">
                  <c:v>87763.0</c:v>
                </c:pt>
                <c:pt idx="3">
                  <c:v>74252.0</c:v>
                </c:pt>
                <c:pt idx="4">
                  <c:v>107627.0</c:v>
                </c:pt>
                <c:pt idx="5">
                  <c:v>93801.0</c:v>
                </c:pt>
                <c:pt idx="6">
                  <c:v>107784.0</c:v>
                </c:pt>
              </c:numCache>
            </c:numRef>
          </c:val>
        </c:ser>
        <c:dLbls>
          <c:showLegendKey val="0"/>
          <c:showVal val="0"/>
          <c:showCatName val="0"/>
          <c:showSerName val="0"/>
          <c:showPercent val="0"/>
          <c:showBubbleSize val="0"/>
        </c:dLbls>
        <c:gapWidth val="150"/>
        <c:overlap val="100"/>
        <c:axId val="-2130759544"/>
        <c:axId val="-2130754040"/>
      </c:barChart>
      <c:lineChart>
        <c:grouping val="standard"/>
        <c:varyColors val="0"/>
        <c:ser>
          <c:idx val="3"/>
          <c:order val="3"/>
          <c:tx>
            <c:strRef>
              <c:f>PPCData!$B$52</c:f>
              <c:strCache>
                <c:ptCount val="1"/>
                <c:pt idx="0">
                  <c:v>NonBrand CPA</c:v>
                </c:pt>
              </c:strCache>
            </c:strRef>
          </c:tx>
          <c:spPr>
            <a:ln w="28575">
              <a:solidFill>
                <a:srgbClr val="0000FF"/>
              </a:solidFill>
            </a:ln>
          </c:spPr>
          <c:marker>
            <c:symbol val="circle"/>
            <c:size val="5"/>
            <c:spPr>
              <a:solidFill>
                <a:schemeClr val="bg1"/>
              </a:solidFill>
              <a:ln>
                <a:solidFill>
                  <a:srgbClr val="0000FF"/>
                </a:solidFill>
              </a:ln>
            </c:spPr>
          </c:marker>
          <c:dLbls>
            <c:dLbl>
              <c:idx val="1"/>
              <c:layout>
                <c:manualLayout>
                  <c:x val="-0.0363393584562986"/>
                  <c:y val="-0.0505743946014615"/>
                </c:manualLayout>
              </c:layout>
              <c:dLblPos val="r"/>
              <c:showLegendKey val="0"/>
              <c:showVal val="1"/>
              <c:showCatName val="0"/>
              <c:showSerName val="0"/>
              <c:showPercent val="0"/>
              <c:showBubbleSize val="0"/>
            </c:dLbl>
            <c:spPr>
              <a:noFill/>
              <a:ln>
                <a:noFill/>
              </a:ln>
            </c:spPr>
            <c:dLblPos val="t"/>
            <c:showLegendKey val="0"/>
            <c:showVal val="1"/>
            <c:showCatName val="0"/>
            <c:showSerName val="0"/>
            <c:showPercent val="0"/>
            <c:showBubbleSize val="0"/>
            <c:showLeaderLines val="0"/>
          </c:dLbls>
          <c:cat>
            <c:strRef>
              <c:f>PPCData!$C$39:$I$39</c:f>
              <c:strCache>
                <c:ptCount val="7"/>
                <c:pt idx="0">
                  <c:v>Q3 2013</c:v>
                </c:pt>
                <c:pt idx="1">
                  <c:v>Q4 2013</c:v>
                </c:pt>
                <c:pt idx="2">
                  <c:v>Q1 2014</c:v>
                </c:pt>
                <c:pt idx="3">
                  <c:v>Q2 2014</c:v>
                </c:pt>
                <c:pt idx="4">
                  <c:v>Q3 2014</c:v>
                </c:pt>
                <c:pt idx="5">
                  <c:v>Q4 2014</c:v>
                </c:pt>
                <c:pt idx="6">
                  <c:v>Q1 2015</c:v>
                </c:pt>
              </c:strCache>
            </c:strRef>
          </c:cat>
          <c:val>
            <c:numRef>
              <c:f>PPCData!$C$52:$I$52</c:f>
              <c:numCache>
                <c:formatCode>[$£-809]#,##0.00</c:formatCode>
                <c:ptCount val="7"/>
                <c:pt idx="0">
                  <c:v>6.31</c:v>
                </c:pt>
                <c:pt idx="1">
                  <c:v>7.75</c:v>
                </c:pt>
                <c:pt idx="2">
                  <c:v>7.46</c:v>
                </c:pt>
                <c:pt idx="3">
                  <c:v>9.06</c:v>
                </c:pt>
                <c:pt idx="4">
                  <c:v>8.720000000000001</c:v>
                </c:pt>
                <c:pt idx="5">
                  <c:v>8.67</c:v>
                </c:pt>
                <c:pt idx="6">
                  <c:v>8.239999999999998</c:v>
                </c:pt>
              </c:numCache>
            </c:numRef>
          </c:val>
          <c:smooth val="0"/>
        </c:ser>
        <c:ser>
          <c:idx val="4"/>
          <c:order val="4"/>
          <c:tx>
            <c:strRef>
              <c:f>PPCData!$B$53</c:f>
              <c:strCache>
                <c:ptCount val="1"/>
                <c:pt idx="0">
                  <c:v>Combined CPA</c:v>
                </c:pt>
              </c:strCache>
            </c:strRef>
          </c:tx>
          <c:spPr>
            <a:ln w="28575" cmpd="sng">
              <a:solidFill>
                <a:schemeClr val="tx1">
                  <a:lumMod val="85000"/>
                  <a:lumOff val="15000"/>
                </a:schemeClr>
              </a:solidFill>
            </a:ln>
          </c:spPr>
          <c:marker>
            <c:symbol val="circle"/>
            <c:size val="5"/>
            <c:spPr>
              <a:solidFill>
                <a:schemeClr val="bg1"/>
              </a:solidFill>
              <a:ln w="9525" cmpd="sng">
                <a:solidFill>
                  <a:schemeClr val="tx1">
                    <a:lumMod val="85000"/>
                    <a:lumOff val="15000"/>
                  </a:schemeClr>
                </a:solidFill>
              </a:ln>
            </c:spPr>
          </c:marker>
          <c:dLbls>
            <c:dLbl>
              <c:idx val="2"/>
              <c:layout>
                <c:manualLayout>
                  <c:x val="-0.0357858688572809"/>
                  <c:y val="-0.0571141870068229"/>
                </c:manualLayout>
              </c:layout>
              <c:dLblPos val="r"/>
              <c:showLegendKey val="0"/>
              <c:showVal val="1"/>
              <c:showCatName val="0"/>
              <c:showSerName val="0"/>
              <c:showPercent val="0"/>
              <c:showBubbleSize val="0"/>
            </c:dLbl>
            <c:spPr>
              <a:noFill/>
              <a:ln>
                <a:noFill/>
              </a:ln>
            </c:spPr>
            <c:dLblPos val="t"/>
            <c:showLegendKey val="0"/>
            <c:showVal val="1"/>
            <c:showCatName val="0"/>
            <c:showSerName val="0"/>
            <c:showPercent val="0"/>
            <c:showBubbleSize val="0"/>
            <c:showLeaderLines val="0"/>
          </c:dLbls>
          <c:cat>
            <c:strRef>
              <c:f>PPCData!$C$39:$I$39</c:f>
              <c:strCache>
                <c:ptCount val="7"/>
                <c:pt idx="0">
                  <c:v>Q3 2013</c:v>
                </c:pt>
                <c:pt idx="1">
                  <c:v>Q4 2013</c:v>
                </c:pt>
                <c:pt idx="2">
                  <c:v>Q1 2014</c:v>
                </c:pt>
                <c:pt idx="3">
                  <c:v>Q2 2014</c:v>
                </c:pt>
                <c:pt idx="4">
                  <c:v>Q3 2014</c:v>
                </c:pt>
                <c:pt idx="5">
                  <c:v>Q4 2014</c:v>
                </c:pt>
                <c:pt idx="6">
                  <c:v>Q1 2015</c:v>
                </c:pt>
              </c:strCache>
            </c:strRef>
          </c:cat>
          <c:val>
            <c:numRef>
              <c:f>PPCData!$C$53:$I$53</c:f>
              <c:numCache>
                <c:formatCode>[$£-809]#,##0.00</c:formatCode>
                <c:ptCount val="7"/>
                <c:pt idx="0">
                  <c:v>3.46</c:v>
                </c:pt>
                <c:pt idx="1">
                  <c:v>4.13</c:v>
                </c:pt>
                <c:pt idx="2">
                  <c:v>4.109999999999999</c:v>
                </c:pt>
                <c:pt idx="3">
                  <c:v>4.59</c:v>
                </c:pt>
                <c:pt idx="4">
                  <c:v>5.87</c:v>
                </c:pt>
                <c:pt idx="5">
                  <c:v>6.45</c:v>
                </c:pt>
                <c:pt idx="6">
                  <c:v>5.57</c:v>
                </c:pt>
              </c:numCache>
            </c:numRef>
          </c:val>
          <c:smooth val="0"/>
        </c:ser>
        <c:dLbls>
          <c:showLegendKey val="0"/>
          <c:showVal val="0"/>
          <c:showCatName val="0"/>
          <c:showSerName val="0"/>
          <c:showPercent val="0"/>
          <c:showBubbleSize val="0"/>
        </c:dLbls>
        <c:marker val="1"/>
        <c:smooth val="0"/>
        <c:axId val="-2130740776"/>
        <c:axId val="-2130746152"/>
      </c:lineChart>
      <c:catAx>
        <c:axId val="-2130759544"/>
        <c:scaling>
          <c:orientation val="minMax"/>
        </c:scaling>
        <c:delete val="0"/>
        <c:axPos val="b"/>
        <c:title>
          <c:tx>
            <c:rich>
              <a:bodyPr/>
              <a:lstStyle/>
              <a:p>
                <a:pPr>
                  <a:defRPr/>
                </a:pPr>
                <a:r>
                  <a:rPr lang="en-US"/>
                  <a:t>Time (quarters)</a:t>
                </a:r>
              </a:p>
            </c:rich>
          </c:tx>
          <c:layout/>
          <c:overlay val="0"/>
        </c:title>
        <c:majorTickMark val="out"/>
        <c:minorTickMark val="none"/>
        <c:tickLblPos val="nextTo"/>
        <c:crossAx val="-2130754040"/>
        <c:crosses val="autoZero"/>
        <c:auto val="1"/>
        <c:lblAlgn val="ctr"/>
        <c:lblOffset val="100"/>
        <c:noMultiLvlLbl val="0"/>
      </c:catAx>
      <c:valAx>
        <c:axId val="-2130754040"/>
        <c:scaling>
          <c:orientation val="minMax"/>
        </c:scaling>
        <c:delete val="0"/>
        <c:axPos val="l"/>
        <c:title>
          <c:tx>
            <c:rich>
              <a:bodyPr rot="-5400000" vert="horz"/>
              <a:lstStyle/>
              <a:p>
                <a:pPr>
                  <a:defRPr/>
                </a:pPr>
                <a:r>
                  <a:rPr lang="en-US"/>
                  <a:t>Bookings (k)</a:t>
                </a:r>
              </a:p>
            </c:rich>
          </c:tx>
          <c:layout/>
          <c:overlay val="0"/>
        </c:title>
        <c:numFmt formatCode="0&quot;k&quot;" sourceLinked="0"/>
        <c:majorTickMark val="out"/>
        <c:minorTickMark val="none"/>
        <c:tickLblPos val="nextTo"/>
        <c:crossAx val="-2130759544"/>
        <c:crosses val="autoZero"/>
        <c:crossBetween val="between"/>
        <c:dispUnits>
          <c:builtInUnit val="thousands"/>
        </c:dispUnits>
      </c:valAx>
      <c:valAx>
        <c:axId val="-2130746152"/>
        <c:scaling>
          <c:orientation val="minMax"/>
        </c:scaling>
        <c:delete val="0"/>
        <c:axPos val="r"/>
        <c:title>
          <c:tx>
            <c:rich>
              <a:bodyPr rot="-5400000" vert="horz"/>
              <a:lstStyle/>
              <a:p>
                <a:pPr>
                  <a:defRPr/>
                </a:pPr>
                <a:r>
                  <a:rPr lang="en-US"/>
                  <a:t>Cost Per Booking (£)</a:t>
                </a:r>
              </a:p>
            </c:rich>
          </c:tx>
          <c:layout/>
          <c:overlay val="0"/>
        </c:title>
        <c:numFmt formatCode="[$£-809]#,##0" sourceLinked="0"/>
        <c:majorTickMark val="out"/>
        <c:minorTickMark val="none"/>
        <c:tickLblPos val="nextTo"/>
        <c:crossAx val="-2130740776"/>
        <c:crosses val="max"/>
        <c:crossBetween val="between"/>
      </c:valAx>
      <c:catAx>
        <c:axId val="-2130740776"/>
        <c:scaling>
          <c:orientation val="minMax"/>
        </c:scaling>
        <c:delete val="1"/>
        <c:axPos val="b"/>
        <c:majorTickMark val="out"/>
        <c:minorTickMark val="none"/>
        <c:tickLblPos val="nextTo"/>
        <c:crossAx val="-2130746152"/>
        <c:crosses val="autoZero"/>
        <c:auto val="1"/>
        <c:lblAlgn val="ctr"/>
        <c:lblOffset val="100"/>
        <c:noMultiLvlLbl val="0"/>
      </c:catAx>
    </c:plotArea>
    <c:legend>
      <c:legendPos val="t"/>
      <c:layout/>
      <c:overlay val="0"/>
    </c:legend>
    <c:plotVisOnly val="1"/>
    <c:dispBlanksAs val="gap"/>
    <c:showDLblsOverMax val="0"/>
  </c:chart>
  <c:spPr>
    <a:ln>
      <a:noFill/>
    </a:ln>
  </c:spPr>
  <c:txPr>
    <a:bodyPr/>
    <a:lstStyle/>
    <a:p>
      <a:pPr>
        <a:defRPr sz="1200">
          <a:latin typeface="Helvetica"/>
          <a:cs typeface="Helvetica"/>
        </a:defRPr>
      </a:pPr>
      <a:endParaRPr lang="en-US"/>
    </a:p>
  </c:txPr>
  <c:externalData r:id="rId1">
    <c:autoUpdate val="0"/>
  </c:externalData>
  <c:userShapes r:id="rId2"/>
</c:chartSpace>
</file>

<file path=ppt/drawings/drawing1.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52"/>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Global </a:t>
          </a:r>
          <a:r>
            <a:rPr lang="en-US" sz="1200" baseline="0">
              <a:latin typeface="Helvetica"/>
              <a:cs typeface="Helvetica"/>
            </a:rPr>
            <a:t>Q1 2015</a:t>
          </a:r>
        </a:p>
        <a:p xmlns:a="http://schemas.openxmlformats.org/drawingml/2006/main">
          <a:r>
            <a:rPr lang="en-US" sz="1200">
              <a:latin typeface="Helvetica"/>
              <a:cs typeface="Helvetica"/>
            </a:rPr>
            <a:t>Executive Summary</a:t>
          </a:r>
        </a:p>
      </cdr:txBody>
    </cdr:sp>
  </cdr:relSizeAnchor>
</c:userShapes>
</file>

<file path=ppt/drawings/drawing10.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NAM </a:t>
          </a:r>
          <a:r>
            <a:rPr lang="en-US" sz="1200" baseline="0">
              <a:latin typeface="Helvetica"/>
              <a:cs typeface="Helvetica"/>
            </a:rPr>
            <a:t>Quarterly</a:t>
          </a:r>
        </a:p>
        <a:p xmlns:a="http://schemas.openxmlformats.org/drawingml/2006/main">
          <a:r>
            <a:rPr lang="en-US" sz="1200">
              <a:latin typeface="Helvetica"/>
              <a:cs typeface="Helvetica"/>
            </a:rPr>
            <a:t>Mobile</a:t>
          </a:r>
        </a:p>
      </cdr:txBody>
    </cdr:sp>
  </cdr:relSizeAnchor>
</c:userShapes>
</file>

<file path=ppt/drawings/drawing11.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UK </a:t>
          </a:r>
          <a:r>
            <a:rPr lang="en-US" sz="1200" baseline="0">
              <a:latin typeface="Helvetica"/>
              <a:cs typeface="Helvetica"/>
            </a:rPr>
            <a:t>Quarterly</a:t>
          </a:r>
        </a:p>
        <a:p xmlns:a="http://schemas.openxmlformats.org/drawingml/2006/main">
          <a:r>
            <a:rPr lang="en-US" sz="1200">
              <a:latin typeface="Helvetica"/>
              <a:cs typeface="Helvetica"/>
            </a:rPr>
            <a:t>Mobile</a:t>
          </a:r>
        </a:p>
      </cdr:txBody>
    </cdr:sp>
  </cdr:relSizeAnchor>
</c:userShapes>
</file>

<file path=ppt/drawings/drawing12.xml><?xml version="1.0" encoding="utf-8"?>
<c:userShapes xmlns:c="http://schemas.openxmlformats.org/drawingml/2006/chart">
  <cdr:relSizeAnchor xmlns:cdr="http://schemas.openxmlformats.org/drawingml/2006/chartDrawing">
    <cdr:from>
      <cdr:x>0.03965</cdr:x>
      <cdr:y>0.8977</cdr:y>
    </cdr:from>
    <cdr:to>
      <cdr:x>0.14397</cdr:x>
      <cdr:y>0.93346</cdr:y>
    </cdr:to>
    <cdr:sp macro="" textlink="">
      <cdr:nvSpPr>
        <cdr:cNvPr id="2" name="TextBox 1"/>
        <cdr:cNvSpPr txBox="1"/>
      </cdr:nvSpPr>
      <cdr:spPr>
        <a:xfrm xmlns:a="http://schemas.openxmlformats.org/drawingml/2006/main">
          <a:off x="339816" y="5232254"/>
          <a:ext cx="894064" cy="208429"/>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000" b="1">
              <a:latin typeface="Helvetica"/>
              <a:cs typeface="Helvetica"/>
            </a:rPr>
            <a:t>Spend</a:t>
          </a:r>
        </a:p>
      </cdr:txBody>
    </cdr:sp>
  </cdr:relSizeAnchor>
</c:userShapes>
</file>

<file path=ppt/drawings/drawing13.xml><?xml version="1.0" encoding="utf-8"?>
<c:userShapes xmlns:c="http://schemas.openxmlformats.org/drawingml/2006/chart">
  <cdr:relSizeAnchor xmlns:cdr="http://schemas.openxmlformats.org/drawingml/2006/chartDrawing">
    <cdr:from>
      <cdr:x>0.03922</cdr:x>
      <cdr:y>0.90311</cdr:y>
    </cdr:from>
    <cdr:to>
      <cdr:x>0.14353</cdr:x>
      <cdr:y>0.93887</cdr:y>
    </cdr:to>
    <cdr:sp macro="" textlink="">
      <cdr:nvSpPr>
        <cdr:cNvPr id="2" name="TextBox 1"/>
        <cdr:cNvSpPr txBox="1"/>
      </cdr:nvSpPr>
      <cdr:spPr>
        <a:xfrm xmlns:a="http://schemas.openxmlformats.org/drawingml/2006/main">
          <a:off x="335979" y="5261429"/>
          <a:ext cx="893704" cy="208307"/>
        </a:xfrm>
        <a:prstGeom xmlns:a="http://schemas.openxmlformats.org/drawingml/2006/main" prst="rect">
          <a:avLst/>
        </a:prstGeom>
      </cdr:spPr>
      <cdr:txBody>
        <a:bodyPr xmlns:a="http://schemas.openxmlformats.org/drawingml/2006/main" vertOverflow="clip" wrap="square" rtlCol="0" anchor="ctr"/>
        <a:lstStyle xmlns:a="http://schemas.openxmlformats.org/drawingml/2006/main"/>
        <a:p xmlns:a="http://schemas.openxmlformats.org/drawingml/2006/main">
          <a:pPr algn="ctr"/>
          <a:r>
            <a:rPr lang="en-US" sz="1000" b="1">
              <a:latin typeface="Helvetica"/>
              <a:cs typeface="Helvetica"/>
            </a:rPr>
            <a:t>Spend</a:t>
          </a:r>
        </a:p>
      </cdr:txBody>
    </cdr:sp>
  </cdr:relSizeAnchor>
</c:userShapes>
</file>

<file path=ppt/drawings/drawing14.xml><?xml version="1.0" encoding="utf-8"?>
<c:userShapes xmlns:c="http://schemas.openxmlformats.org/drawingml/2006/chart">
  <cdr:relSizeAnchor xmlns:cdr="http://schemas.openxmlformats.org/drawingml/2006/chartDrawing">
    <cdr:from>
      <cdr:x>0.04985</cdr:x>
      <cdr:y>0.90376</cdr:y>
    </cdr:from>
    <cdr:to>
      <cdr:x>0.15416</cdr:x>
      <cdr:y>0.93952</cdr:y>
    </cdr:to>
    <cdr:sp macro="" textlink="">
      <cdr:nvSpPr>
        <cdr:cNvPr id="2" name="TextBox 1"/>
        <cdr:cNvSpPr txBox="1"/>
      </cdr:nvSpPr>
      <cdr:spPr>
        <a:xfrm xmlns:a="http://schemas.openxmlformats.org/drawingml/2006/main">
          <a:off x="427097" y="5265190"/>
          <a:ext cx="893704" cy="208307"/>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000" b="1">
              <a:latin typeface="Helvetica"/>
              <a:cs typeface="Helvetica"/>
            </a:rPr>
            <a:t>Spend</a:t>
          </a:r>
        </a:p>
      </cdr:txBody>
    </cdr:sp>
  </cdr:relSizeAnchor>
</c:userShapes>
</file>

<file path=ppt/drawings/drawing15.xml><?xml version="1.0" encoding="utf-8"?>
<c:userShapes xmlns:c="http://schemas.openxmlformats.org/drawingml/2006/chart">
  <cdr:relSizeAnchor xmlns:cdr="http://schemas.openxmlformats.org/drawingml/2006/chartDrawing">
    <cdr:from>
      <cdr:x>0.15573</cdr:x>
      <cdr:y>0.90376</cdr:y>
    </cdr:from>
    <cdr:to>
      <cdr:x>0.26004</cdr:x>
      <cdr:y>0.93952</cdr:y>
    </cdr:to>
    <cdr:sp macro="" textlink="">
      <cdr:nvSpPr>
        <cdr:cNvPr id="2" name="TextBox 1"/>
        <cdr:cNvSpPr txBox="1"/>
      </cdr:nvSpPr>
      <cdr:spPr>
        <a:xfrm xmlns:a="http://schemas.openxmlformats.org/drawingml/2006/main">
          <a:off x="1334230" y="5265191"/>
          <a:ext cx="893672" cy="208333"/>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000" b="1">
              <a:latin typeface="Helvetica"/>
              <a:cs typeface="Helvetica"/>
            </a:rPr>
            <a:t>Spend</a:t>
          </a:r>
        </a:p>
      </cdr:txBody>
    </cdr:sp>
  </cdr:relSizeAnchor>
</c:userShapes>
</file>

<file path=ppt/drawings/drawing16.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3" name="TextBox 2"/>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NAM </a:t>
          </a:r>
          <a:r>
            <a:rPr lang="en-US" sz="1200" baseline="0">
              <a:latin typeface="Helvetica"/>
              <a:cs typeface="Helvetica"/>
            </a:rPr>
            <a:t>Quarterly</a:t>
          </a:r>
        </a:p>
        <a:p xmlns:a="http://schemas.openxmlformats.org/drawingml/2006/main">
          <a:r>
            <a:rPr lang="en-US" sz="1200">
              <a:latin typeface="Helvetica"/>
              <a:cs typeface="Helvetica"/>
            </a:rPr>
            <a:t>Affiliate</a:t>
          </a:r>
        </a:p>
      </cdr:txBody>
    </cdr:sp>
  </cdr:relSizeAnchor>
  <cdr:relSizeAnchor xmlns:cdr="http://schemas.openxmlformats.org/drawingml/2006/chartDrawing">
    <cdr:from>
      <cdr:x>0.66118</cdr:x>
      <cdr:y>0.01038</cdr:y>
    </cdr:from>
    <cdr:to>
      <cdr:x>0.88471</cdr:x>
      <cdr:y>0.09343</cdr:y>
    </cdr:to>
    <cdr:sp macro="" textlink="">
      <cdr:nvSpPr>
        <cdr:cNvPr id="2" name="TextBox 1"/>
        <cdr:cNvSpPr txBox="1"/>
      </cdr:nvSpPr>
      <cdr:spPr>
        <a:xfrm xmlns:a="http://schemas.openxmlformats.org/drawingml/2006/main">
          <a:off x="5664603" y="60476"/>
          <a:ext cx="1915080" cy="48381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a:p>
      </cdr:txBody>
    </cdr:sp>
  </cdr:relSizeAnchor>
</c:userShapes>
</file>

<file path=ppt/drawings/drawing17.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UK </a:t>
          </a:r>
          <a:r>
            <a:rPr lang="en-US" sz="1200" baseline="0">
              <a:latin typeface="Helvetica"/>
              <a:cs typeface="Helvetica"/>
            </a:rPr>
            <a:t>Quarterly</a:t>
          </a:r>
        </a:p>
        <a:p xmlns:a="http://schemas.openxmlformats.org/drawingml/2006/main">
          <a:r>
            <a:rPr lang="en-US" sz="1200">
              <a:latin typeface="Helvetica"/>
              <a:cs typeface="Helvetica"/>
            </a:rPr>
            <a:t>Affiliate</a:t>
          </a:r>
        </a:p>
      </cdr:txBody>
    </cdr:sp>
  </cdr:relSizeAnchor>
</c:userShapes>
</file>

<file path=ppt/drawings/drawing18.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DE </a:t>
          </a:r>
          <a:r>
            <a:rPr lang="en-US" sz="1200" baseline="0">
              <a:latin typeface="Helvetica"/>
              <a:cs typeface="Helvetica"/>
            </a:rPr>
            <a:t>Quarterly</a:t>
          </a:r>
        </a:p>
        <a:p xmlns:a="http://schemas.openxmlformats.org/drawingml/2006/main">
          <a:r>
            <a:rPr lang="en-US" sz="1200">
              <a:latin typeface="Helvetica"/>
              <a:cs typeface="Helvetica"/>
            </a:rPr>
            <a:t>Affiliate</a:t>
          </a:r>
        </a:p>
      </cdr:txBody>
    </cdr:sp>
  </cdr:relSizeAnchor>
</c:userShapes>
</file>

<file path=ppt/drawings/drawing19.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JP </a:t>
          </a:r>
          <a:r>
            <a:rPr lang="en-US" sz="1200" baseline="0">
              <a:latin typeface="Helvetica"/>
              <a:cs typeface="Helvetica"/>
            </a:rPr>
            <a:t>Quarterly</a:t>
          </a:r>
        </a:p>
        <a:p xmlns:a="http://schemas.openxmlformats.org/drawingml/2006/main">
          <a:r>
            <a:rPr lang="en-US" sz="1200">
              <a:latin typeface="Helvetica"/>
              <a:cs typeface="Helvetica"/>
            </a:rPr>
            <a:t>Affiliate</a:t>
          </a:r>
        </a:p>
      </cdr:txBody>
    </cdr:sp>
  </cdr:relSizeAnchor>
</c:userShapes>
</file>

<file path=ppt/drawings/drawing2.xml><?xml version="1.0" encoding="utf-8"?>
<c:userShapes xmlns:c="http://schemas.openxmlformats.org/drawingml/2006/chart">
  <cdr:relSizeAnchor xmlns:cdr="http://schemas.openxmlformats.org/drawingml/2006/chartDrawing">
    <cdr:from>
      <cdr:x>0.08047</cdr:x>
      <cdr:y>0.82251</cdr:y>
    </cdr:from>
    <cdr:to>
      <cdr:x>0.95682</cdr:x>
      <cdr:y>0.82251</cdr:y>
    </cdr:to>
    <cdr:cxnSp macro="">
      <cdr:nvCxnSpPr>
        <cdr:cNvPr id="3" name="Straight Connector 2"/>
        <cdr:cNvCxnSpPr/>
      </cdr:nvCxnSpPr>
      <cdr:spPr>
        <a:xfrm xmlns:a="http://schemas.openxmlformats.org/drawingml/2006/main">
          <a:off x="689669" y="4794040"/>
          <a:ext cx="7510662" cy="0"/>
        </a:xfrm>
        <a:prstGeom xmlns:a="http://schemas.openxmlformats.org/drawingml/2006/main" prst="line">
          <a:avLst/>
        </a:prstGeom>
        <a:ln xmlns:a="http://schemas.openxmlformats.org/drawingml/2006/main" w="9525" cmpd="sng">
          <a:solidFill>
            <a:schemeClr val="bg1">
              <a:lumMod val="50000"/>
            </a:schemeClr>
          </a:solidFill>
        </a:ln>
        <a:effectLst xmlns:a="http://schemas.openxmlformats.org/drawingml/2006/mai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dr:relSizeAnchor xmlns:cdr="http://schemas.openxmlformats.org/drawingml/2006/chartDrawing">
    <cdr:from>
      <cdr:x>0.23454</cdr:x>
      <cdr:y>0.12121</cdr:y>
    </cdr:from>
    <cdr:to>
      <cdr:x>0.48577</cdr:x>
      <cdr:y>0.16595</cdr:y>
    </cdr:to>
    <cdr:sp macro="" textlink="">
      <cdr:nvSpPr>
        <cdr:cNvPr id="4" name="TextBox 3"/>
        <cdr:cNvSpPr txBox="1"/>
      </cdr:nvSpPr>
      <cdr:spPr>
        <a:xfrm xmlns:a="http://schemas.openxmlformats.org/drawingml/2006/main">
          <a:off x="2010133" y="706490"/>
          <a:ext cx="2153114" cy="260728"/>
        </a:xfrm>
        <a:prstGeom xmlns:a="http://schemas.openxmlformats.org/drawingml/2006/main" prst="rect">
          <a:avLst/>
        </a:prstGeom>
      </cdr:spPr>
      <cdr:txBody>
        <a:bodyPr xmlns:a="http://schemas.openxmlformats.org/drawingml/2006/main" vertOverflow="clip" wrap="square" rtlCol="0" anchor="t"/>
        <a:lstStyle xmlns:a="http://schemas.openxmlformats.org/drawingml/2006/main"/>
        <a:p xmlns:a="http://schemas.openxmlformats.org/drawingml/2006/main">
          <a:pPr algn="r"/>
          <a:r>
            <a:rPr lang="en-US" sz="1100">
              <a:latin typeface="Helvetica"/>
              <a:cs typeface="Helvetica"/>
            </a:rPr>
            <a:t>Avg across 12 of</a:t>
          </a:r>
          <a:r>
            <a:rPr lang="en-US" sz="1100" baseline="0">
              <a:latin typeface="Helvetica"/>
              <a:cs typeface="Helvetica"/>
            </a:rPr>
            <a:t> top 20 metros</a:t>
          </a:r>
          <a:endParaRPr lang="en-US" sz="1100">
            <a:latin typeface="Helvetica"/>
            <a:cs typeface="Helvetica"/>
          </a:endParaRPr>
        </a:p>
      </cdr:txBody>
    </cdr:sp>
  </cdr:relSizeAnchor>
  <cdr:relSizeAnchor xmlns:cdr="http://schemas.openxmlformats.org/drawingml/2006/chartDrawing">
    <cdr:from>
      <cdr:x>0.52408</cdr:x>
      <cdr:y>0.12127</cdr:y>
    </cdr:from>
    <cdr:to>
      <cdr:x>0.77531</cdr:x>
      <cdr:y>0.166</cdr:y>
    </cdr:to>
    <cdr:sp macro="" textlink="">
      <cdr:nvSpPr>
        <cdr:cNvPr id="6" name="TextBox 5"/>
        <cdr:cNvSpPr txBox="1"/>
      </cdr:nvSpPr>
      <cdr:spPr>
        <a:xfrm xmlns:a="http://schemas.openxmlformats.org/drawingml/2006/main">
          <a:off x="4491595" y="706827"/>
          <a:ext cx="2153114" cy="260728"/>
        </a:xfrm>
        <a:prstGeom xmlns:a="http://schemas.openxmlformats.org/drawingml/2006/main" prst="rect">
          <a:avLst/>
        </a:prstGeom>
      </cdr:spPr>
      <cdr:txBody>
        <a:bodyPr xmlns:a="http://schemas.openxmlformats.org/drawingml/2006/main" wrap="square" rtlCol="0" anchor="t"/>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l"/>
          <a:r>
            <a:rPr lang="en-US" sz="1100">
              <a:latin typeface="Helvetica"/>
              <a:cs typeface="Helvetica"/>
            </a:rPr>
            <a:t>Avg across 8 of</a:t>
          </a:r>
          <a:r>
            <a:rPr lang="en-US" sz="1100" baseline="0">
              <a:latin typeface="Helvetica"/>
              <a:cs typeface="Helvetica"/>
            </a:rPr>
            <a:t> top 20 metros</a:t>
          </a:r>
          <a:endParaRPr lang="en-US" sz="1100">
            <a:latin typeface="Helvetica"/>
            <a:cs typeface="Helvetica"/>
          </a:endParaRPr>
        </a:p>
      </cdr:txBody>
    </cdr:sp>
  </cdr:relSizeAnchor>
</c:userShapes>
</file>

<file path=ppt/drawings/drawing20.xml><?xml version="1.0" encoding="utf-8"?>
<c:userShapes xmlns:c="http://schemas.openxmlformats.org/drawingml/2006/chart">
  <cdr:relSizeAnchor xmlns:cdr="http://schemas.openxmlformats.org/drawingml/2006/chartDrawing">
    <cdr:from>
      <cdr:x>0.26209</cdr:x>
      <cdr:y>0.16992</cdr:y>
    </cdr:from>
    <cdr:to>
      <cdr:x>0.36505</cdr:x>
      <cdr:y>0.2147</cdr:y>
    </cdr:to>
    <cdr:sp macro="" textlink="">
      <cdr:nvSpPr>
        <cdr:cNvPr id="3" name="TextBox 2"/>
        <cdr:cNvSpPr txBox="1"/>
      </cdr:nvSpPr>
      <cdr:spPr>
        <a:xfrm xmlns:a="http://schemas.openxmlformats.org/drawingml/2006/main">
          <a:off x="2245895" y="989263"/>
          <a:ext cx="882315" cy="260684"/>
        </a:xfrm>
        <a:prstGeom xmlns:a="http://schemas.openxmlformats.org/drawingml/2006/main" prst="rect">
          <a:avLst/>
        </a:prstGeom>
      </cdr:spPr>
      <cdr:txBody>
        <a:bodyPr xmlns:a="http://schemas.openxmlformats.org/drawingml/2006/main" vertOverflow="clip" wrap="square" rtlCol="0" anchor="ctr"/>
        <a:lstStyle xmlns:a="http://schemas.openxmlformats.org/drawingml/2006/main"/>
        <a:p xmlns:a="http://schemas.openxmlformats.org/drawingml/2006/main">
          <a:pPr algn="ctr"/>
          <a:r>
            <a:rPr lang="en-US" sz="1200">
              <a:latin typeface="Helvetica"/>
              <a:cs typeface="Helvetica"/>
            </a:rPr>
            <a:t>55 events</a:t>
          </a:r>
        </a:p>
      </cdr:txBody>
    </cdr:sp>
  </cdr:relSizeAnchor>
  <cdr:relSizeAnchor xmlns:cdr="http://schemas.openxmlformats.org/drawingml/2006/chartDrawing">
    <cdr:from>
      <cdr:x>0.7064</cdr:x>
      <cdr:y>0.13387</cdr:y>
    </cdr:from>
    <cdr:to>
      <cdr:x>0.80936</cdr:x>
      <cdr:y>0.17865</cdr:y>
    </cdr:to>
    <cdr:sp macro="" textlink="">
      <cdr:nvSpPr>
        <cdr:cNvPr id="4" name="TextBox 3"/>
        <cdr:cNvSpPr txBox="1"/>
      </cdr:nvSpPr>
      <cdr:spPr>
        <a:xfrm xmlns:a="http://schemas.openxmlformats.org/drawingml/2006/main">
          <a:off x="6053221" y="779379"/>
          <a:ext cx="882315" cy="260684"/>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200">
              <a:latin typeface="Helvetica"/>
              <a:cs typeface="Helvetica"/>
            </a:rPr>
            <a:t>62 events</a:t>
          </a:r>
        </a:p>
      </cdr:txBody>
    </cdr:sp>
  </cdr:relSizeAnchor>
</c:userShapes>
</file>

<file path=ppt/drawings/drawing21.xml><?xml version="1.0" encoding="utf-8"?>
<c:userShapes xmlns:c="http://schemas.openxmlformats.org/drawingml/2006/chart">
  <cdr:relSizeAnchor xmlns:cdr="http://schemas.openxmlformats.org/drawingml/2006/chartDrawing">
    <cdr:from>
      <cdr:x>0.57956</cdr:x>
      <cdr:y>0.14581</cdr:y>
    </cdr:from>
    <cdr:to>
      <cdr:x>0.9805</cdr:x>
      <cdr:y>0.21814</cdr:y>
    </cdr:to>
    <cdr:sp macro="" textlink="">
      <cdr:nvSpPr>
        <cdr:cNvPr id="2" name="TextBox 1"/>
        <cdr:cNvSpPr txBox="1"/>
      </cdr:nvSpPr>
      <cdr:spPr>
        <a:xfrm xmlns:a="http://schemas.openxmlformats.org/drawingml/2006/main">
          <a:off x="4966369" y="848895"/>
          <a:ext cx="3435684" cy="42110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000">
              <a:latin typeface="Helvetica"/>
              <a:cs typeface="Helvetica"/>
            </a:rPr>
            <a:t>Email on 5-day window;</a:t>
          </a:r>
          <a:r>
            <a:rPr lang="en-US" sz="1000" baseline="0">
              <a:latin typeface="Helvetica"/>
              <a:cs typeface="Helvetica"/>
            </a:rPr>
            <a:t> </a:t>
          </a:r>
          <a:r>
            <a:rPr lang="en-US" sz="1000">
              <a:latin typeface="Helvetica"/>
              <a:cs typeface="Helvetica"/>
            </a:rPr>
            <a:t>PPC on 7-day window</a:t>
          </a:r>
        </a:p>
        <a:p xmlns:a="http://schemas.openxmlformats.org/drawingml/2006/main">
          <a:r>
            <a:rPr lang="en-US" sz="1000">
              <a:latin typeface="Helvetica"/>
              <a:cs typeface="Helvetica"/>
            </a:rPr>
            <a:t>SEO/Direct on 30min</a:t>
          </a:r>
          <a:r>
            <a:rPr lang="en-US" sz="1000" baseline="0">
              <a:latin typeface="Helvetica"/>
              <a:cs typeface="Helvetica"/>
            </a:rPr>
            <a:t> window; Display on 30-day window</a:t>
          </a:r>
          <a:endParaRPr lang="en-US" sz="1000">
            <a:latin typeface="Helvetica"/>
            <a:cs typeface="Helvetica"/>
          </a:endParaRPr>
        </a:p>
      </cdr:txBody>
    </cdr:sp>
  </cdr:relSizeAnchor>
</c:userShapes>
</file>

<file path=ppt/drawings/drawing22.xml><?xml version="1.0" encoding="utf-8"?>
<c:userShapes xmlns:c="http://schemas.openxmlformats.org/drawingml/2006/chart">
  <cdr:relSizeAnchor xmlns:cdr="http://schemas.openxmlformats.org/drawingml/2006/chartDrawing">
    <cdr:from>
      <cdr:x>0.00593</cdr:x>
      <cdr:y>0.00872</cdr:y>
    </cdr:from>
    <cdr:to>
      <cdr:x>0.23519</cdr:x>
      <cdr:y>0.07172</cdr:y>
    </cdr:to>
    <cdr:sp macro="" textlink="">
      <cdr:nvSpPr>
        <cdr:cNvPr id="2" name="TextBox 1"/>
        <cdr:cNvSpPr txBox="1"/>
      </cdr:nvSpPr>
      <cdr:spPr>
        <a:xfrm xmlns:a="http://schemas.openxmlformats.org/drawingml/2006/main">
          <a:off x="50800" y="50800"/>
          <a:ext cx="1964176" cy="36703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100" dirty="0">
              <a:latin typeface="Helvetica"/>
              <a:cs typeface="Helvetica"/>
            </a:rPr>
            <a:t>Global</a:t>
          </a:r>
        </a:p>
        <a:p xmlns:a="http://schemas.openxmlformats.org/drawingml/2006/main">
          <a:r>
            <a:rPr lang="en-US" sz="1100" dirty="0">
              <a:latin typeface="Helvetica"/>
              <a:cs typeface="Helvetica"/>
            </a:rPr>
            <a:t>Monthly</a:t>
          </a:r>
        </a:p>
      </cdr:txBody>
    </cdr:sp>
  </cdr:relSizeAnchor>
</c:userShapes>
</file>

<file path=ppt/drawings/drawing23.xml><?xml version="1.0" encoding="utf-8"?>
<c:userShapes xmlns:c="http://schemas.openxmlformats.org/drawingml/2006/chart">
  <cdr:relSizeAnchor xmlns:cdr="http://schemas.openxmlformats.org/drawingml/2006/chartDrawing">
    <cdr:from>
      <cdr:x>0.10686</cdr:x>
      <cdr:y>0.95408</cdr:y>
    </cdr:from>
    <cdr:to>
      <cdr:x>0.18955</cdr:x>
      <cdr:y>0.98278</cdr:y>
    </cdr:to>
    <cdr:sp macro="" textlink="">
      <cdr:nvSpPr>
        <cdr:cNvPr id="2" name="TextBox 1"/>
        <cdr:cNvSpPr txBox="1"/>
      </cdr:nvSpPr>
      <cdr:spPr>
        <a:xfrm xmlns:a="http://schemas.openxmlformats.org/drawingml/2006/main">
          <a:off x="977128" y="4816599"/>
          <a:ext cx="756117" cy="144890"/>
        </a:xfrm>
        <a:prstGeom xmlns:a="http://schemas.openxmlformats.org/drawingml/2006/main" prst="rect">
          <a:avLst/>
        </a:prstGeom>
      </cdr:spPr>
      <cdr:txBody>
        <a:bodyPr xmlns:a="http://schemas.openxmlformats.org/drawingml/2006/main" vertOverflow="clip" wrap="square" rtlCol="0" anchor="ctr"/>
        <a:lstStyle xmlns:a="http://schemas.openxmlformats.org/drawingml/2006/main"/>
        <a:p xmlns:a="http://schemas.openxmlformats.org/drawingml/2006/main">
          <a:pPr algn="ctr"/>
          <a:r>
            <a:rPr lang="en-US" sz="1100" b="1" dirty="0">
              <a:latin typeface="Helvetica"/>
              <a:cs typeface="Helvetica"/>
            </a:rPr>
            <a:t>YoY</a:t>
          </a:r>
        </a:p>
      </cdr:txBody>
    </cdr:sp>
  </cdr:relSizeAnchor>
</c:userShapes>
</file>

<file path=ppt/drawings/drawing3.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Global </a:t>
          </a:r>
          <a:r>
            <a:rPr lang="en-US" sz="1200" baseline="0">
              <a:latin typeface="Helvetica"/>
              <a:cs typeface="Helvetica"/>
            </a:rPr>
            <a:t>Quarterly</a:t>
          </a:r>
        </a:p>
        <a:p xmlns:a="http://schemas.openxmlformats.org/drawingml/2006/main">
          <a:r>
            <a:rPr lang="en-US" sz="1200">
              <a:latin typeface="Helvetica"/>
              <a:cs typeface="Helvetica"/>
            </a:rPr>
            <a:t>PPC</a:t>
          </a:r>
        </a:p>
      </cdr:txBody>
    </cdr:sp>
  </cdr:relSizeAnchor>
  <cdr:relSizeAnchor xmlns:cdr="http://schemas.openxmlformats.org/drawingml/2006/chartDrawing">
    <cdr:from>
      <cdr:x>0.86353</cdr:x>
      <cdr:y>0.86214</cdr:y>
    </cdr:from>
    <cdr:to>
      <cdr:x>0.97217</cdr:x>
      <cdr:y>0.90597</cdr:y>
    </cdr:to>
    <cdr:sp macro="" textlink="">
      <cdr:nvSpPr>
        <cdr:cNvPr id="3" name="TextBox 2"/>
        <cdr:cNvSpPr txBox="1"/>
      </cdr:nvSpPr>
      <cdr:spPr>
        <a:xfrm xmlns:a="http://schemas.openxmlformats.org/drawingml/2006/main">
          <a:off x="7400795" y="5025038"/>
          <a:ext cx="931088" cy="255465"/>
        </a:xfrm>
        <a:prstGeom xmlns:a="http://schemas.openxmlformats.org/drawingml/2006/main" prst="rect">
          <a:avLst/>
        </a:prstGeom>
      </cdr:spPr>
      <cdr:txBody>
        <a:bodyPr xmlns:a="http://schemas.openxmlformats.org/drawingml/2006/main" vertOverflow="clip" wrap="square" rtlCol="0" anchor="ctr"/>
        <a:lstStyle xmlns:a="http://schemas.openxmlformats.org/drawingml/2006/main"/>
        <a:p xmlns:a="http://schemas.openxmlformats.org/drawingml/2006/main">
          <a:pPr algn="r"/>
          <a:r>
            <a:rPr lang="en-US" sz="1000" b="1">
              <a:latin typeface="Helvetica"/>
              <a:cs typeface="Helvetica"/>
            </a:rPr>
            <a:t>Net ROI</a:t>
          </a:r>
        </a:p>
      </cdr:txBody>
    </cdr:sp>
  </cdr:relSizeAnchor>
  <cdr:relSizeAnchor xmlns:cdr="http://schemas.openxmlformats.org/drawingml/2006/chartDrawing">
    <cdr:from>
      <cdr:x>0.86353</cdr:x>
      <cdr:y>0.89192</cdr:y>
    </cdr:from>
    <cdr:to>
      <cdr:x>0.97217</cdr:x>
      <cdr:y>0.93575</cdr:y>
    </cdr:to>
    <cdr:sp macro="" textlink="">
      <cdr:nvSpPr>
        <cdr:cNvPr id="4" name="TextBox 3"/>
        <cdr:cNvSpPr txBox="1"/>
      </cdr:nvSpPr>
      <cdr:spPr>
        <a:xfrm xmlns:a="http://schemas.openxmlformats.org/drawingml/2006/main">
          <a:off x="7400795" y="5198623"/>
          <a:ext cx="931088" cy="255465"/>
        </a:xfrm>
        <a:prstGeom xmlns:a="http://schemas.openxmlformats.org/drawingml/2006/main" prst="rect">
          <a:avLst/>
        </a:prstGeom>
      </cdr:spPr>
      <cdr:txBody>
        <a:bodyPr xmlns:a="http://schemas.openxmlformats.org/drawingml/2006/main" wrap="square" rtlCol="0" anchor="ct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r"/>
          <a:r>
            <a:rPr lang="en-US" sz="1000" b="1">
              <a:latin typeface="Helvetica"/>
              <a:cs typeface="Helvetica"/>
            </a:rPr>
            <a:t>Gross ROI</a:t>
          </a:r>
        </a:p>
      </cdr:txBody>
    </cdr:sp>
  </cdr:relSizeAnchor>
</c:userShapes>
</file>

<file path=ppt/drawings/drawing4.xml><?xml version="1.0" encoding="utf-8"?>
<c:userShapes xmlns:c="http://schemas.openxmlformats.org/drawingml/2006/chart">
  <cdr:relSizeAnchor xmlns:cdr="http://schemas.openxmlformats.org/drawingml/2006/chartDrawing">
    <cdr:from>
      <cdr:x>0.11384</cdr:x>
      <cdr:y>0.29293</cdr:y>
    </cdr:from>
    <cdr:to>
      <cdr:x>0.9578</cdr:x>
      <cdr:y>0.29582</cdr:y>
    </cdr:to>
    <cdr:cxnSp macro="">
      <cdr:nvCxnSpPr>
        <cdr:cNvPr id="3" name="Straight Connector 2"/>
        <cdr:cNvCxnSpPr/>
      </cdr:nvCxnSpPr>
      <cdr:spPr>
        <a:xfrm xmlns:a="http://schemas.openxmlformats.org/drawingml/2006/main" flipV="1">
          <a:off x="975629" y="1707351"/>
          <a:ext cx="7233113" cy="16821"/>
        </a:xfrm>
        <a:prstGeom xmlns:a="http://schemas.openxmlformats.org/drawingml/2006/main" prst="line">
          <a:avLst/>
        </a:prstGeom>
        <a:ln xmlns:a="http://schemas.openxmlformats.org/drawingml/2006/main" w="12700" cmpd="sng">
          <a:solidFill>
            <a:schemeClr val="bg1">
              <a:lumMod val="65000"/>
            </a:schemeClr>
          </a:solidFill>
          <a:prstDash val="dash"/>
        </a:ln>
        <a:effectLst xmlns:a="http://schemas.openxmlformats.org/drawingml/2006/mai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userShapes>
</file>

<file path=ppt/drawings/drawing5.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NAM </a:t>
          </a:r>
          <a:r>
            <a:rPr lang="en-US" sz="1200" baseline="0">
              <a:latin typeface="Helvetica"/>
              <a:cs typeface="Helvetica"/>
            </a:rPr>
            <a:t>Quarterly</a:t>
          </a:r>
        </a:p>
        <a:p xmlns:a="http://schemas.openxmlformats.org/drawingml/2006/main">
          <a:r>
            <a:rPr lang="en-US" sz="1200">
              <a:latin typeface="Helvetica"/>
              <a:cs typeface="Helvetica"/>
            </a:rPr>
            <a:t>PPC</a:t>
          </a:r>
        </a:p>
      </cdr:txBody>
    </cdr:sp>
  </cdr:relSizeAnchor>
</c:userShapes>
</file>

<file path=ppt/drawings/drawing6.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UK </a:t>
          </a:r>
          <a:r>
            <a:rPr lang="en-US" sz="1200" baseline="0">
              <a:latin typeface="Helvetica"/>
              <a:cs typeface="Helvetica"/>
            </a:rPr>
            <a:t>Quarterly</a:t>
          </a:r>
        </a:p>
        <a:p xmlns:a="http://schemas.openxmlformats.org/drawingml/2006/main">
          <a:r>
            <a:rPr lang="en-US" sz="1200">
              <a:latin typeface="Helvetica"/>
              <a:cs typeface="Helvetica"/>
            </a:rPr>
            <a:t>PPC</a:t>
          </a:r>
        </a:p>
      </cdr:txBody>
    </cdr:sp>
  </cdr:relSizeAnchor>
</c:userShapes>
</file>

<file path=ppt/drawings/drawing7.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DE </a:t>
          </a:r>
          <a:r>
            <a:rPr lang="en-US" sz="1200" baseline="0">
              <a:latin typeface="Helvetica"/>
              <a:cs typeface="Helvetica"/>
            </a:rPr>
            <a:t>Quarterly</a:t>
          </a:r>
        </a:p>
        <a:p xmlns:a="http://schemas.openxmlformats.org/drawingml/2006/main">
          <a:r>
            <a:rPr lang="en-US" sz="1200">
              <a:latin typeface="Helvetica"/>
              <a:cs typeface="Helvetica"/>
            </a:rPr>
            <a:t>PPC</a:t>
          </a:r>
        </a:p>
      </cdr:txBody>
    </cdr:sp>
  </cdr:relSizeAnchor>
</c:userShapes>
</file>

<file path=ppt/drawings/drawing8.xml><?xml version="1.0" encoding="utf-8"?>
<c:userShapes xmlns:c="http://schemas.openxmlformats.org/drawingml/2006/chart">
  <cdr:relSizeAnchor xmlns:cdr="http://schemas.openxmlformats.org/drawingml/2006/chartDrawing">
    <cdr:from>
      <cdr:x>0.00593</cdr:x>
      <cdr:y>0.00872</cdr:y>
    </cdr:from>
    <cdr:to>
      <cdr:x>0.22353</cdr:x>
      <cdr:y>0.09112</cdr:y>
    </cdr:to>
    <cdr:sp macro="" textlink="">
      <cdr:nvSpPr>
        <cdr:cNvPr id="2" name="TextBox 1"/>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JP </a:t>
          </a:r>
          <a:r>
            <a:rPr lang="en-US" sz="1200" baseline="0">
              <a:latin typeface="Helvetica"/>
              <a:cs typeface="Helvetica"/>
            </a:rPr>
            <a:t>Quarterly</a:t>
          </a:r>
        </a:p>
        <a:p xmlns:a="http://schemas.openxmlformats.org/drawingml/2006/main">
          <a:r>
            <a:rPr lang="en-US" sz="1200">
              <a:latin typeface="Helvetica"/>
              <a:cs typeface="Helvetica"/>
            </a:rPr>
            <a:t>PPC</a:t>
          </a:r>
        </a:p>
      </cdr:txBody>
    </cdr:sp>
  </cdr:relSizeAnchor>
</c:userShapes>
</file>

<file path=ppt/drawings/drawing9.xml><?xml version="1.0" encoding="utf-8"?>
<c:userShapes xmlns:c="http://schemas.openxmlformats.org/drawingml/2006/chart">
  <cdr:relSizeAnchor xmlns:cdr="http://schemas.openxmlformats.org/drawingml/2006/chartDrawing">
    <cdr:from>
      <cdr:x>0.07753</cdr:x>
      <cdr:y>0.29582</cdr:y>
    </cdr:from>
    <cdr:to>
      <cdr:x>0.96982</cdr:x>
      <cdr:y>0.29786</cdr:y>
    </cdr:to>
    <cdr:cxnSp macro="">
      <cdr:nvCxnSpPr>
        <cdr:cNvPr id="3" name="Straight Connector 2"/>
        <cdr:cNvCxnSpPr/>
      </cdr:nvCxnSpPr>
      <cdr:spPr>
        <a:xfrm xmlns:a="http://schemas.openxmlformats.org/drawingml/2006/main">
          <a:off x="664437" y="1724172"/>
          <a:ext cx="7647305" cy="11918"/>
        </a:xfrm>
        <a:prstGeom xmlns:a="http://schemas.openxmlformats.org/drawingml/2006/main" prst="line">
          <a:avLst/>
        </a:prstGeom>
        <a:ln xmlns:a="http://schemas.openxmlformats.org/drawingml/2006/main" w="9525">
          <a:solidFill>
            <a:schemeClr val="tx1">
              <a:lumMod val="65000"/>
              <a:lumOff val="35000"/>
            </a:schemeClr>
          </a:solidFill>
          <a:prstDash val="dash"/>
        </a:ln>
        <a:effectLst xmlns:a="http://schemas.openxmlformats.org/drawingml/2006/main"/>
      </cdr:spPr>
      <cdr:style>
        <a:lnRef xmlns:a="http://schemas.openxmlformats.org/drawingml/2006/main" idx="2">
          <a:schemeClr val="accent1"/>
        </a:lnRef>
        <a:fillRef xmlns:a="http://schemas.openxmlformats.org/drawingml/2006/main" idx="0">
          <a:schemeClr val="accent1"/>
        </a:fillRef>
        <a:effectRef xmlns:a="http://schemas.openxmlformats.org/drawingml/2006/main" idx="1">
          <a:schemeClr val="accent1"/>
        </a:effectRef>
        <a:fontRef xmlns:a="http://schemas.openxmlformats.org/drawingml/2006/main" idx="minor">
          <a:schemeClr val="tx1"/>
        </a:fontRef>
      </cdr:style>
    </cdr:cxnSp>
  </cdr:relSizeAnchor>
  <cdr:relSizeAnchor xmlns:cdr="http://schemas.openxmlformats.org/drawingml/2006/chartDrawing">
    <cdr:from>
      <cdr:x>0.00593</cdr:x>
      <cdr:y>0.00872</cdr:y>
    </cdr:from>
    <cdr:to>
      <cdr:x>0.22353</cdr:x>
      <cdr:y>0.09112</cdr:y>
    </cdr:to>
    <cdr:sp macro="" textlink="">
      <cdr:nvSpPr>
        <cdr:cNvPr id="5" name="TextBox 4"/>
        <cdr:cNvSpPr txBox="1"/>
      </cdr:nvSpPr>
      <cdr:spPr>
        <a:xfrm xmlns:a="http://schemas.openxmlformats.org/drawingml/2006/main">
          <a:off x="50800" y="50800"/>
          <a:ext cx="1864279" cy="480047"/>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a:latin typeface="Helvetica"/>
              <a:cs typeface="Helvetica"/>
            </a:rPr>
            <a:t>Global </a:t>
          </a:r>
          <a:r>
            <a:rPr lang="en-US" sz="1200" baseline="0">
              <a:latin typeface="Helvetica"/>
              <a:cs typeface="Helvetica"/>
            </a:rPr>
            <a:t>Q1 2015</a:t>
          </a:r>
        </a:p>
        <a:p xmlns:a="http://schemas.openxmlformats.org/drawingml/2006/main">
          <a:r>
            <a:rPr lang="en-US" sz="1200">
              <a:latin typeface="Helvetica"/>
              <a:cs typeface="Helvetica"/>
            </a:rPr>
            <a:t>Mobile</a:t>
          </a:r>
        </a:p>
      </cdr:txBody>
    </cdr:sp>
  </cdr:relSizeAnchor>
  <cdr:relSizeAnchor xmlns:cdr="http://schemas.openxmlformats.org/drawingml/2006/chartDrawing">
    <cdr:from>
      <cdr:x>0</cdr:x>
      <cdr:y>0.9654</cdr:y>
    </cdr:from>
    <cdr:to>
      <cdr:x>0.54353</cdr:x>
      <cdr:y>1</cdr:y>
    </cdr:to>
    <cdr:sp macro="" textlink="">
      <cdr:nvSpPr>
        <cdr:cNvPr id="2" name="TextBox 1"/>
        <cdr:cNvSpPr txBox="1"/>
      </cdr:nvSpPr>
      <cdr:spPr>
        <a:xfrm xmlns:a="http://schemas.openxmlformats.org/drawingml/2006/main">
          <a:off x="0" y="5624285"/>
          <a:ext cx="4656667" cy="201588"/>
        </a:xfrm>
        <a:prstGeom xmlns:a="http://schemas.openxmlformats.org/drawingml/2006/main" prst="rect">
          <a:avLst/>
        </a:prstGeom>
      </cdr:spPr>
      <cdr:txBody>
        <a:bodyPr xmlns:a="http://schemas.openxmlformats.org/drawingml/2006/main" vertOverflow="clip" wrap="square" rtlCol="0" anchor="ctr"/>
        <a:lstStyle xmlns:a="http://schemas.openxmlformats.org/drawingml/2006/main"/>
        <a:p xmlns:a="http://schemas.openxmlformats.org/drawingml/2006/main">
          <a:pPr algn="l"/>
          <a:r>
            <a:rPr lang="en-US" sz="1000">
              <a:latin typeface="Helvetica"/>
              <a:cs typeface="Helvetica"/>
            </a:rPr>
            <a:t>Mobile App User Base: User</a:t>
          </a:r>
          <a:r>
            <a:rPr lang="en-US" sz="1000" baseline="0">
              <a:latin typeface="Helvetica"/>
              <a:cs typeface="Helvetica"/>
            </a:rPr>
            <a:t> who booked in the last 12 months</a:t>
          </a:r>
          <a:endParaRPr lang="en-US" sz="1000">
            <a:latin typeface="Helvetica"/>
            <a:cs typeface="Helvetica"/>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664CA62-B52B-D944-9885-69C077A42182}" type="datetimeFigureOut">
              <a:rPr lang="en-US" smtClean="0"/>
              <a:t>5/7/15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2057CC1-9AF9-C345-9C6D-E9B8CAD00121}" type="slidenum">
              <a:rPr lang="en-US" smtClean="0"/>
              <a:t>‹#›</a:t>
            </a:fld>
            <a:endParaRPr lang="en-US"/>
          </a:p>
        </p:txBody>
      </p:sp>
    </p:spTree>
    <p:extLst>
      <p:ext uri="{BB962C8B-B14F-4D97-AF65-F5344CB8AC3E}">
        <p14:creationId xmlns:p14="http://schemas.microsoft.com/office/powerpoint/2010/main" val="487456822"/>
      </p:ext>
    </p:extLst>
  </p:cSld>
  <p:clrMap bg1="lt1" tx1="dk1" bg2="lt2" tx2="dk2" accent1="accent1" accent2="accent2" accent3="accent3" accent4="accent4" accent5="accent5" accent6="accent6" hlink="hlink" folHlink="folHlink"/>
  <p:hf hdr="0" ftr="0" dt="0"/>
</p:handoutMaster>
</file>

<file path=ppt/media/image11.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jpg>
</file>

<file path=ppt/media/image5.jpg>
</file>

<file path=ppt/media/image6.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4458C5-A24D-8446-9C33-D923176E367A}" type="datetimeFigureOut">
              <a:rPr lang="en-US" smtClean="0"/>
              <a:t>5/7/15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F9D49F-D7A6-794D-BE9D-31193FF53730}" type="slidenum">
              <a:rPr lang="en-US" smtClean="0"/>
              <a:t>‹#›</a:t>
            </a:fld>
            <a:endParaRPr lang="en-US"/>
          </a:p>
        </p:txBody>
      </p:sp>
    </p:spTree>
    <p:extLst>
      <p:ext uri="{BB962C8B-B14F-4D97-AF65-F5344CB8AC3E}">
        <p14:creationId xmlns:p14="http://schemas.microsoft.com/office/powerpoint/2010/main" val="223801310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3</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32</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38</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47</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51</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Non Brand</a:t>
            </a:r>
            <a:r>
              <a:rPr lang="en-US" baseline="0" dirty="0" smtClean="0"/>
              <a:t> </a:t>
            </a:r>
            <a:r>
              <a:rPr lang="en-US" dirty="0" smtClean="0"/>
              <a:t>$9.52 Cost Per Booking</a:t>
            </a:r>
            <a:r>
              <a:rPr lang="en-US" baseline="0" dirty="0" smtClean="0"/>
              <a:t> for Q4 2014</a:t>
            </a:r>
            <a:endParaRPr lang="en-US" dirty="0"/>
          </a:p>
        </p:txBody>
      </p:sp>
      <p:sp>
        <p:nvSpPr>
          <p:cNvPr id="4" name="Slide Number Placeholder 3"/>
          <p:cNvSpPr>
            <a:spLocks noGrp="1"/>
          </p:cNvSpPr>
          <p:nvPr>
            <p:ph type="sldNum" sz="quarter" idx="10"/>
          </p:nvPr>
        </p:nvSpPr>
        <p:spPr/>
        <p:txBody>
          <a:bodyPr/>
          <a:lstStyle/>
          <a:p>
            <a:fld id="{4CD35A8D-CF3C-8F4F-9CF7-11AA5D5E3D6D}" type="slidenum">
              <a:rPr lang="en-US" smtClean="0"/>
              <a:t>61</a:t>
            </a:fld>
            <a:endParaRPr lang="en-US"/>
          </a:p>
        </p:txBody>
      </p:sp>
    </p:spTree>
    <p:extLst>
      <p:ext uri="{BB962C8B-B14F-4D97-AF65-F5344CB8AC3E}">
        <p14:creationId xmlns:p14="http://schemas.microsoft.com/office/powerpoint/2010/main" val="870328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4</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5</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6</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9</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10</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11</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15</a:t>
            </a:fld>
            <a:endParaRPr lang="en-US"/>
          </a:p>
        </p:txBody>
      </p:sp>
    </p:spTree>
    <p:extLst>
      <p:ext uri="{BB962C8B-B14F-4D97-AF65-F5344CB8AC3E}">
        <p14:creationId xmlns:p14="http://schemas.microsoft.com/office/powerpoint/2010/main" val="36456997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26% of Network bookings</a:t>
            </a:r>
            <a:endParaRPr lang="en-US" dirty="0"/>
          </a:p>
        </p:txBody>
      </p:sp>
      <p:sp>
        <p:nvSpPr>
          <p:cNvPr id="4" name="Slide Number Placeholder 3"/>
          <p:cNvSpPr>
            <a:spLocks noGrp="1"/>
          </p:cNvSpPr>
          <p:nvPr>
            <p:ph type="sldNum" sz="quarter" idx="10"/>
          </p:nvPr>
        </p:nvSpPr>
        <p:spPr/>
        <p:txBody>
          <a:bodyPr/>
          <a:lstStyle/>
          <a:p>
            <a:fld id="{F2F9D49F-D7A6-794D-BE9D-31193FF53730}" type="slidenum">
              <a:rPr lang="en-US" smtClean="0"/>
              <a:t>25</a:t>
            </a:fld>
            <a:endParaRPr lang="en-US"/>
          </a:p>
        </p:txBody>
      </p:sp>
    </p:spTree>
    <p:extLst>
      <p:ext uri="{BB962C8B-B14F-4D97-AF65-F5344CB8AC3E}">
        <p14:creationId xmlns:p14="http://schemas.microsoft.com/office/powerpoint/2010/main" val="3645699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1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 Id="rId3" Type="http://schemas.openxmlformats.org/officeDocument/2006/relationships/image" Target="../media/image16.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10.emf"/><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ogo_Title_Page">
    <p:bg>
      <p:bgPr>
        <a:solidFill>
          <a:srgbClr val="F0EFEE"/>
        </a:solidFill>
        <a:effectLst/>
      </p:bgPr>
    </p:bg>
    <p:spTree>
      <p:nvGrpSpPr>
        <p:cNvPr id="1" name=""/>
        <p:cNvGrpSpPr/>
        <p:nvPr/>
      </p:nvGrpSpPr>
      <p:grpSpPr>
        <a:xfrm>
          <a:off x="0" y="0"/>
          <a:ext cx="0" cy="0"/>
          <a:chOff x="0" y="0"/>
          <a:chExt cx="0" cy="0"/>
        </a:xfrm>
      </p:grpSpPr>
      <p:pic>
        <p:nvPicPr>
          <p:cNvPr id="4" name="Picture 3" descr="Logo_vertical_FINAL_TM-RGB.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79502" y="2021442"/>
            <a:ext cx="4184996" cy="2578634"/>
          </a:xfrm>
          <a:prstGeom prst="rect">
            <a:avLst/>
          </a:prstGeom>
        </p:spPr>
      </p:pic>
      <p:sp>
        <p:nvSpPr>
          <p:cNvPr id="9" name="Slide Number Placeholder 8"/>
          <p:cNvSpPr>
            <a:spLocks noGrp="1"/>
          </p:cNvSpPr>
          <p:nvPr>
            <p:ph type="sldNum" sz="quarter" idx="10"/>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3130229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Chart_analysis">
    <p:spTree>
      <p:nvGrpSpPr>
        <p:cNvPr id="1" name=""/>
        <p:cNvGrpSpPr/>
        <p:nvPr/>
      </p:nvGrpSpPr>
      <p:grpSpPr>
        <a:xfrm>
          <a:off x="0" y="0"/>
          <a:ext cx="0" cy="0"/>
          <a:chOff x="0" y="0"/>
          <a:chExt cx="0" cy="0"/>
        </a:xfrm>
      </p:grpSpPr>
      <p:sp>
        <p:nvSpPr>
          <p:cNvPr id="3" name="Chart Placeholder 2"/>
          <p:cNvSpPr>
            <a:spLocks noGrp="1"/>
          </p:cNvSpPr>
          <p:nvPr>
            <p:ph type="chart" sz="quarter" idx="11"/>
          </p:nvPr>
        </p:nvSpPr>
        <p:spPr>
          <a:xfrm>
            <a:off x="0" y="1518803"/>
            <a:ext cx="9144000" cy="5202671"/>
          </a:xfrm>
        </p:spPr>
        <p:txBody>
          <a:bodyPr>
            <a:normAutofit/>
          </a:bodyPr>
          <a:lstStyle>
            <a:lvl1pPr marL="0" indent="0">
              <a:buFontTx/>
              <a:buNone/>
              <a:defRPr sz="2100"/>
            </a:lvl1pPr>
          </a:lstStyle>
          <a:p>
            <a:endParaRPr lang="en-US" dirty="0"/>
          </a:p>
        </p:txBody>
      </p:sp>
      <p:sp>
        <p:nvSpPr>
          <p:cNvPr id="5" name="Slide Number Placeholder 4"/>
          <p:cNvSpPr>
            <a:spLocks noGrp="1"/>
          </p:cNvSpPr>
          <p:nvPr>
            <p:ph type="sldNum" sz="quarter" idx="15"/>
          </p:nvPr>
        </p:nvSpPr>
        <p:spPr/>
        <p:txBody>
          <a:bodyPr/>
          <a:lstStyle/>
          <a:p>
            <a:fld id="{EB5B16B7-1A62-864A-BAD0-E4CC29AA3FC8}" type="slidenum">
              <a:rPr lang="en-US" smtClean="0"/>
              <a:pPr/>
              <a:t>‹#›</a:t>
            </a:fld>
            <a:endParaRPr lang="en-US" dirty="0"/>
          </a:p>
        </p:txBody>
      </p:sp>
      <p:sp>
        <p:nvSpPr>
          <p:cNvPr id="6" name="Text Placeholder 2"/>
          <p:cNvSpPr>
            <a:spLocks noGrp="1"/>
          </p:cNvSpPr>
          <p:nvPr>
            <p:ph idx="1" hasCustomPrompt="1"/>
          </p:nvPr>
        </p:nvSpPr>
        <p:spPr>
          <a:xfrm>
            <a:off x="457633" y="860846"/>
            <a:ext cx="8224982" cy="657958"/>
          </a:xfrm>
          <a:prstGeom prst="rect">
            <a:avLst/>
          </a:prstGeom>
        </p:spPr>
        <p:txBody>
          <a:bodyPr vert="horz" lIns="91440" tIns="45720" rIns="91440" bIns="45720" rtlCol="0">
            <a:noAutofit/>
          </a:bodyPr>
          <a:lstStyle>
            <a:lvl2pPr marL="174625" indent="-174625">
              <a:defRPr sz="1600"/>
            </a:lvl2pPr>
            <a:lvl3pPr marL="444500" indent="-228600">
              <a:defRPr sz="1600"/>
            </a:lvl3pPr>
          </a:lstStyle>
          <a:p>
            <a:pPr lvl="1"/>
            <a:r>
              <a:rPr lang="en-US" dirty="0" smtClean="0"/>
              <a:t>Second level</a:t>
            </a:r>
          </a:p>
          <a:p>
            <a:pPr lvl="2"/>
            <a:r>
              <a:rPr lang="en-US" dirty="0" smtClean="0"/>
              <a:t>Third level</a:t>
            </a:r>
          </a:p>
        </p:txBody>
      </p:sp>
      <p:sp>
        <p:nvSpPr>
          <p:cNvPr id="4" name="Text Placeholder 3"/>
          <p:cNvSpPr>
            <a:spLocks noGrp="1"/>
          </p:cNvSpPr>
          <p:nvPr>
            <p:ph type="body" sz="quarter" idx="16"/>
          </p:nvPr>
        </p:nvSpPr>
        <p:spPr>
          <a:xfrm>
            <a:off x="457200" y="273050"/>
            <a:ext cx="8229600" cy="587375"/>
          </a:xfrm>
        </p:spPr>
        <p:txBody>
          <a:bodyPr/>
          <a:lstStyle>
            <a:lvl1pPr marL="0" indent="0">
              <a:buNone/>
              <a:defRPr>
                <a:solidFill>
                  <a:srgbClr val="CF2034"/>
                </a:solidFill>
              </a:defRPr>
            </a:lvl1pPr>
          </a:lstStyle>
          <a:p>
            <a:pPr lvl="0"/>
            <a:r>
              <a:rPr lang="en-US" dirty="0" smtClean="0"/>
              <a:t>Click to edit Master text styles</a:t>
            </a:r>
          </a:p>
        </p:txBody>
      </p:sp>
    </p:spTree>
    <p:extLst>
      <p:ext uri="{BB962C8B-B14F-4D97-AF65-F5344CB8AC3E}">
        <p14:creationId xmlns:p14="http://schemas.microsoft.com/office/powerpoint/2010/main" val="33405279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hart_analysis">
    <p:spTree>
      <p:nvGrpSpPr>
        <p:cNvPr id="1" name=""/>
        <p:cNvGrpSpPr/>
        <p:nvPr/>
      </p:nvGrpSpPr>
      <p:grpSpPr>
        <a:xfrm>
          <a:off x="0" y="0"/>
          <a:ext cx="0" cy="0"/>
          <a:chOff x="0" y="0"/>
          <a:chExt cx="0" cy="0"/>
        </a:xfrm>
      </p:grpSpPr>
      <p:sp>
        <p:nvSpPr>
          <p:cNvPr id="3" name="Chart Placeholder 2"/>
          <p:cNvSpPr>
            <a:spLocks noGrp="1"/>
          </p:cNvSpPr>
          <p:nvPr>
            <p:ph type="chart" sz="quarter" idx="11"/>
          </p:nvPr>
        </p:nvSpPr>
        <p:spPr>
          <a:xfrm>
            <a:off x="0" y="1149615"/>
            <a:ext cx="9144000" cy="5206735"/>
          </a:xfrm>
        </p:spPr>
        <p:txBody>
          <a:bodyPr>
            <a:normAutofit/>
          </a:bodyPr>
          <a:lstStyle>
            <a:lvl1pPr marL="0" indent="0">
              <a:buFontTx/>
              <a:buNone/>
              <a:defRPr sz="2100"/>
            </a:lvl1pPr>
          </a:lstStyle>
          <a:p>
            <a:endParaRPr lang="en-US" dirty="0"/>
          </a:p>
        </p:txBody>
      </p:sp>
      <p:sp>
        <p:nvSpPr>
          <p:cNvPr id="7" name="Content Placeholder 4"/>
          <p:cNvSpPr>
            <a:spLocks noGrp="1"/>
          </p:cNvSpPr>
          <p:nvPr>
            <p:ph sz="quarter" idx="13" hasCustomPrompt="1"/>
          </p:nvPr>
        </p:nvSpPr>
        <p:spPr>
          <a:xfrm>
            <a:off x="457633" y="310958"/>
            <a:ext cx="8224982" cy="549888"/>
          </a:xfrm>
        </p:spPr>
        <p:txBody>
          <a:bodyPr lIns="0" rIns="365760" anchor="t" anchorCtr="0"/>
          <a:lstStyle>
            <a:lvl1pPr marL="457200" indent="0">
              <a:buNone/>
              <a:defRPr sz="2800" b="0" i="0" baseline="0">
                <a:solidFill>
                  <a:srgbClr val="CF2034"/>
                </a:solidFill>
                <a:latin typeface="Source Sans Pro"/>
              </a:defRPr>
            </a:lvl1pPr>
          </a:lstStyle>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Title</a:t>
            </a:r>
          </a:p>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endParaRPr lang="en-US" dirty="0" smtClean="0"/>
          </a:p>
        </p:txBody>
      </p:sp>
      <p:sp>
        <p:nvSpPr>
          <p:cNvPr id="5" name="Slide Number Placeholder 4"/>
          <p:cNvSpPr>
            <a:spLocks noGrp="1"/>
          </p:cNvSpPr>
          <p:nvPr>
            <p:ph type="sldNum" sz="quarter" idx="15"/>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24833691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able_Page">
    <p:spTree>
      <p:nvGrpSpPr>
        <p:cNvPr id="1" name=""/>
        <p:cNvGrpSpPr/>
        <p:nvPr/>
      </p:nvGrpSpPr>
      <p:grpSpPr>
        <a:xfrm>
          <a:off x="0" y="0"/>
          <a:ext cx="0" cy="0"/>
          <a:chOff x="0" y="0"/>
          <a:chExt cx="0" cy="0"/>
        </a:xfrm>
      </p:grpSpPr>
      <p:sp>
        <p:nvSpPr>
          <p:cNvPr id="7" name="Table Placeholder 6"/>
          <p:cNvSpPr>
            <a:spLocks noGrp="1"/>
          </p:cNvSpPr>
          <p:nvPr>
            <p:ph type="tbl" sz="quarter" idx="10"/>
          </p:nvPr>
        </p:nvSpPr>
        <p:spPr>
          <a:xfrm>
            <a:off x="645911" y="1363133"/>
            <a:ext cx="8040888" cy="4953000"/>
          </a:xfrm>
        </p:spPr>
        <p:txBody>
          <a:bodyPr>
            <a:normAutofit/>
          </a:bodyPr>
          <a:lstStyle>
            <a:lvl1pPr marL="0" indent="0">
              <a:buNone/>
              <a:defRPr sz="2100"/>
            </a:lvl1pPr>
          </a:lstStyle>
          <a:p>
            <a:endParaRPr lang="en-US" dirty="0"/>
          </a:p>
        </p:txBody>
      </p:sp>
      <p:sp>
        <p:nvSpPr>
          <p:cNvPr id="4" name="Slide Number Placeholder 3"/>
          <p:cNvSpPr>
            <a:spLocks noGrp="1"/>
          </p:cNvSpPr>
          <p:nvPr>
            <p:ph type="sldNum" sz="quarter" idx="11"/>
          </p:nvPr>
        </p:nvSpPr>
        <p:spPr/>
        <p:txBody>
          <a:bodyPr/>
          <a:lstStyle/>
          <a:p>
            <a:fld id="{EB5B16B7-1A62-864A-BAD0-E4CC29AA3FC8}" type="slidenum">
              <a:rPr lang="en-US" smtClean="0"/>
              <a:pPr/>
              <a:t>‹#›</a:t>
            </a:fld>
            <a:endParaRPr lang="en-US" dirty="0"/>
          </a:p>
        </p:txBody>
      </p:sp>
      <p:sp>
        <p:nvSpPr>
          <p:cNvPr id="5" name="Text Placeholder 14"/>
          <p:cNvSpPr>
            <a:spLocks noGrp="1"/>
          </p:cNvSpPr>
          <p:nvPr>
            <p:ph type="body" sz="quarter" idx="12"/>
          </p:nvPr>
        </p:nvSpPr>
        <p:spPr>
          <a:xfrm>
            <a:off x="645911" y="431800"/>
            <a:ext cx="8040888" cy="931333"/>
          </a:xfrm>
        </p:spPr>
        <p:txBody>
          <a:bodyPr numCol="1" spcCol="228600">
            <a:normAutofit/>
          </a:bodyPr>
          <a:lstStyle>
            <a:lvl1pPr marL="0" marR="0" indent="0" algn="l" defTabSz="457200" rtl="0" eaLnBrk="1" fontAlgn="auto" latinLnBrk="0" hangingPunct="1">
              <a:lnSpc>
                <a:spcPct val="100000"/>
              </a:lnSpc>
              <a:spcBef>
                <a:spcPct val="20000"/>
              </a:spcBef>
              <a:spcAft>
                <a:spcPts val="0"/>
              </a:spcAft>
              <a:buClr>
                <a:srgbClr val="CF2034"/>
              </a:buClr>
              <a:buSzTx/>
              <a:buFont typeface="Arial"/>
              <a:buNone/>
              <a:tabLst/>
              <a:defRPr sz="4000" b="0" i="0" baseline="0">
                <a:solidFill>
                  <a:srgbClr val="CF2034"/>
                </a:solidFill>
                <a:latin typeface="Source Sans Pro"/>
              </a:defRPr>
            </a:lvl1pPr>
          </a:lstStyle>
          <a:p>
            <a:pPr marL="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Click to edit Master text styles</a:t>
            </a:r>
          </a:p>
          <a:p>
            <a:pPr lvl="0"/>
            <a:endParaRPr lang="en-US" dirty="0" smtClean="0"/>
          </a:p>
        </p:txBody>
      </p:sp>
    </p:spTree>
    <p:extLst>
      <p:ext uri="{BB962C8B-B14F-4D97-AF65-F5344CB8AC3E}">
        <p14:creationId xmlns:p14="http://schemas.microsoft.com/office/powerpoint/2010/main" val="28195951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Basic Text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655638"/>
          </a:xfrm>
        </p:spPr>
        <p:txBody>
          <a:bodyPr anchor="ctr" anchorCtr="0"/>
          <a:lstStyle/>
          <a:p>
            <a:r>
              <a:rPr lang="en-US" dirty="0" smtClean="0"/>
              <a:t>Click to edit Master title style</a:t>
            </a:r>
            <a:endParaRPr lang="en-US" dirty="0"/>
          </a:p>
        </p:txBody>
      </p:sp>
      <p:sp>
        <p:nvSpPr>
          <p:cNvPr id="3" name="Content Placeholder 2"/>
          <p:cNvSpPr>
            <a:spLocks noGrp="1"/>
          </p:cNvSpPr>
          <p:nvPr>
            <p:ph idx="1"/>
          </p:nvPr>
        </p:nvSpPr>
        <p:spPr>
          <a:xfrm>
            <a:off x="457200" y="1143000"/>
            <a:ext cx="8229600" cy="51054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lvl1pPr>
              <a:defRPr baseline="0"/>
            </a:lvl1pPr>
          </a:lstStyle>
          <a:p>
            <a:r>
              <a:rPr lang="en-US" dirty="0" smtClean="0"/>
              <a:t>OpenTable Confidential | </a:t>
            </a:r>
            <a:fld id="{50D6B42A-23BF-0E45-BD89-A19F85E7312C}" type="slidenum">
              <a:rPr lang="en-US" b="1" smtClean="0"/>
              <a:pPr/>
              <a:t>‹#›</a:t>
            </a:fld>
            <a:endParaRPr lang="en-US" b="1"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1814" y="6400800"/>
            <a:ext cx="1830386" cy="356387"/>
          </a:xfrm>
          <a:prstGeom prst="rect">
            <a:avLst/>
          </a:prstGeom>
        </p:spPr>
      </p:pic>
    </p:spTree>
    <p:extLst>
      <p:ext uri="{BB962C8B-B14F-4D97-AF65-F5344CB8AC3E}">
        <p14:creationId xmlns:p14="http://schemas.microsoft.com/office/powerpoint/2010/main" val="32356125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Large Imag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3"/>
          </a:xfrm>
        </p:spPr>
        <p:txBody>
          <a:bodyPr anchor="t">
            <a:noAutofit/>
          </a:bodyPr>
          <a:lstStyle>
            <a:lvl1pPr>
              <a:defRPr sz="3600"/>
            </a:lvl1pPr>
          </a:lstStyle>
          <a:p>
            <a:r>
              <a:rPr lang="en-US" dirty="0" smtClean="0"/>
              <a:t>Click to edit Master title style</a:t>
            </a:r>
            <a:endParaRPr lang="en-US" dirty="0"/>
          </a:p>
        </p:txBody>
      </p:sp>
      <p:sp>
        <p:nvSpPr>
          <p:cNvPr id="7" name="Picture Placeholder 7"/>
          <p:cNvSpPr>
            <a:spLocks noGrp="1"/>
          </p:cNvSpPr>
          <p:nvPr>
            <p:ph type="pic" sz="quarter" idx="13"/>
          </p:nvPr>
        </p:nvSpPr>
        <p:spPr>
          <a:xfrm>
            <a:off x="1" y="1600201"/>
            <a:ext cx="9142412" cy="4800600"/>
          </a:xfrm>
        </p:spPr>
        <p:txBody>
          <a:bodyPr/>
          <a:lstStyle/>
          <a:p>
            <a:endParaRPr lang="en-US" dirty="0"/>
          </a:p>
        </p:txBody>
      </p:sp>
      <p:sp>
        <p:nvSpPr>
          <p:cNvPr id="6" name="Text Placeholder 2"/>
          <p:cNvSpPr>
            <a:spLocks noGrp="1"/>
          </p:cNvSpPr>
          <p:nvPr>
            <p:ph idx="1" hasCustomPrompt="1"/>
          </p:nvPr>
        </p:nvSpPr>
        <p:spPr>
          <a:xfrm>
            <a:off x="457200" y="914401"/>
            <a:ext cx="8229600" cy="685799"/>
          </a:xfrm>
          <a:prstGeom prst="rect">
            <a:avLst/>
          </a:prstGeom>
        </p:spPr>
        <p:txBody>
          <a:bodyPr vert="horz" lIns="91440" tIns="45720" rIns="91440" bIns="45720" rtlCol="0">
            <a:normAutofit/>
          </a:bodyPr>
          <a:lstStyle>
            <a:lvl2pPr>
              <a:spcBef>
                <a:spcPts val="600"/>
              </a:spcBef>
              <a:defRPr/>
            </a:lvl2pPr>
          </a:lstStyle>
          <a:p>
            <a:pPr lvl="1"/>
            <a:r>
              <a:rPr lang="en-US" dirty="0" smtClean="0"/>
              <a:t>First level</a:t>
            </a:r>
          </a:p>
          <a:p>
            <a:pPr lvl="1"/>
            <a:r>
              <a:rPr lang="en-US" dirty="0" smtClean="0"/>
              <a:t>Second level</a:t>
            </a:r>
          </a:p>
        </p:txBody>
      </p:sp>
      <p:sp>
        <p:nvSpPr>
          <p:cNvPr id="5" name="Slide Number Placeholder 5"/>
          <p:cNvSpPr>
            <a:spLocks noGrp="1"/>
          </p:cNvSpPr>
          <p:nvPr>
            <p:ph type="sldNum" sz="quarter" idx="12"/>
          </p:nvPr>
        </p:nvSpPr>
        <p:spPr>
          <a:xfrm>
            <a:off x="6553200" y="6400800"/>
            <a:ext cx="2133600" cy="457200"/>
          </a:xfrm>
        </p:spPr>
        <p:txBody>
          <a:bodyPr/>
          <a:lstStyle>
            <a:lvl1pPr>
              <a:defRPr baseline="0"/>
            </a:lvl1pPr>
          </a:lstStyle>
          <a:p>
            <a:r>
              <a:rPr lang="en-US" dirty="0" smtClean="0"/>
              <a:t>OpenTable Confidential | </a:t>
            </a:r>
            <a:fld id="{50D6B42A-23BF-0E45-BD89-A19F85E7312C}" type="slidenum">
              <a:rPr lang="en-US" b="1" smtClean="0"/>
              <a:pPr/>
              <a:t>‹#›</a:t>
            </a:fld>
            <a:endParaRPr lang="en-US" b="1"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1814" y="6400800"/>
            <a:ext cx="1830386" cy="356387"/>
          </a:xfrm>
          <a:prstGeom prst="rect">
            <a:avLst/>
          </a:prstGeom>
        </p:spPr>
      </p:pic>
    </p:spTree>
    <p:extLst>
      <p:ext uri="{BB962C8B-B14F-4D97-AF65-F5344CB8AC3E}">
        <p14:creationId xmlns:p14="http://schemas.microsoft.com/office/powerpoint/2010/main" val="6651019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con_FactPage">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a:xfrm>
            <a:off x="2980266" y="1234643"/>
            <a:ext cx="5706533" cy="831224"/>
          </a:xfrm>
        </p:spPr>
        <p:txBody>
          <a:bodyPr>
            <a:noAutofit/>
          </a:bodyPr>
          <a:lstStyle>
            <a:lvl1pPr marL="0" indent="0">
              <a:buFont typeface="Arial"/>
              <a:buNone/>
              <a:defRPr sz="4000" b="0" i="0">
                <a:solidFill>
                  <a:srgbClr val="CF2034"/>
                </a:solidFill>
                <a:latin typeface="Source Sans Pro"/>
              </a:defRPr>
            </a:lvl1pPr>
          </a:lstStyle>
          <a:p>
            <a:pPr lvl="0"/>
            <a:r>
              <a:rPr lang="en-US" dirty="0" smtClean="0"/>
              <a:t>Click to edit Master text styles</a:t>
            </a:r>
          </a:p>
        </p:txBody>
      </p:sp>
      <p:sp>
        <p:nvSpPr>
          <p:cNvPr id="4" name="Slide Number Placeholder 3"/>
          <p:cNvSpPr>
            <a:spLocks noGrp="1"/>
          </p:cNvSpPr>
          <p:nvPr>
            <p:ph type="sldNum" sz="quarter" idx="11"/>
          </p:nvPr>
        </p:nvSpPr>
        <p:spPr/>
        <p:txBody>
          <a:bodyPr/>
          <a:lstStyle/>
          <a:p>
            <a:fld id="{EB5B16B7-1A62-864A-BAD0-E4CC29AA3FC8}" type="slidenum">
              <a:rPr lang="en-US" smtClean="0"/>
              <a:pPr/>
              <a:t>‹#›</a:t>
            </a:fld>
            <a:endParaRPr lang="en-US" dirty="0"/>
          </a:p>
        </p:txBody>
      </p:sp>
      <p:sp>
        <p:nvSpPr>
          <p:cNvPr id="7" name="Text Placeholder 16"/>
          <p:cNvSpPr>
            <a:spLocks noGrp="1"/>
          </p:cNvSpPr>
          <p:nvPr>
            <p:ph type="body" sz="quarter" idx="12"/>
          </p:nvPr>
        </p:nvSpPr>
        <p:spPr>
          <a:xfrm>
            <a:off x="2980266" y="2640109"/>
            <a:ext cx="5706533" cy="2863223"/>
          </a:xfrm>
        </p:spPr>
        <p:txBody>
          <a:bodyPr>
            <a:normAutofit/>
          </a:bodyPr>
          <a:lstStyle>
            <a:lvl1pPr marL="0" indent="0">
              <a:buFont typeface="Arial"/>
              <a:buNone/>
              <a:defRPr sz="2400" i="0"/>
            </a:lvl1pPr>
          </a:lstStyle>
          <a:p>
            <a:pPr lvl="0"/>
            <a:r>
              <a:rPr lang="en-US" dirty="0" smtClean="0"/>
              <a:t>Click to edit Master text styles</a:t>
            </a:r>
          </a:p>
        </p:txBody>
      </p:sp>
      <p:sp>
        <p:nvSpPr>
          <p:cNvPr id="6" name="Picture Placeholder 5"/>
          <p:cNvSpPr>
            <a:spLocks noGrp="1"/>
          </p:cNvSpPr>
          <p:nvPr>
            <p:ph type="pic" sz="quarter" idx="13"/>
          </p:nvPr>
        </p:nvSpPr>
        <p:spPr>
          <a:xfrm>
            <a:off x="685800" y="1235075"/>
            <a:ext cx="1701800" cy="1693863"/>
          </a:xfrm>
        </p:spPr>
        <p:txBody>
          <a:bodyPr/>
          <a:lstStyle/>
          <a:p>
            <a:endParaRPr lang="en-US" dirty="0"/>
          </a:p>
        </p:txBody>
      </p:sp>
    </p:spTree>
    <p:extLst>
      <p:ext uri="{BB962C8B-B14F-4D97-AF65-F5344CB8AC3E}">
        <p14:creationId xmlns:p14="http://schemas.microsoft.com/office/powerpoint/2010/main" val="28431022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umber_FactPage">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a:xfrm>
            <a:off x="2980266" y="1234643"/>
            <a:ext cx="5706533" cy="831224"/>
          </a:xfrm>
        </p:spPr>
        <p:txBody>
          <a:bodyPr>
            <a:noAutofit/>
          </a:bodyPr>
          <a:lstStyle>
            <a:lvl1pPr marL="0" indent="0">
              <a:buFont typeface="Arial"/>
              <a:buNone/>
              <a:defRPr sz="4000" b="0" i="0">
                <a:solidFill>
                  <a:srgbClr val="CF2034"/>
                </a:solidFill>
                <a:latin typeface="Source Sans Pro"/>
              </a:defRPr>
            </a:lvl1pPr>
          </a:lstStyle>
          <a:p>
            <a:pPr lvl="0"/>
            <a:r>
              <a:rPr lang="en-US" dirty="0" smtClean="0"/>
              <a:t>Click to edit Master text styles</a:t>
            </a:r>
          </a:p>
        </p:txBody>
      </p:sp>
      <p:sp>
        <p:nvSpPr>
          <p:cNvPr id="4" name="Slide Number Placeholder 3"/>
          <p:cNvSpPr>
            <a:spLocks noGrp="1"/>
          </p:cNvSpPr>
          <p:nvPr>
            <p:ph type="sldNum" sz="quarter" idx="11"/>
          </p:nvPr>
        </p:nvSpPr>
        <p:spPr/>
        <p:txBody>
          <a:bodyPr/>
          <a:lstStyle/>
          <a:p>
            <a:fld id="{EB5B16B7-1A62-864A-BAD0-E4CC29AA3FC8}" type="slidenum">
              <a:rPr lang="en-US" smtClean="0"/>
              <a:pPr/>
              <a:t>‹#›</a:t>
            </a:fld>
            <a:endParaRPr lang="en-US" dirty="0"/>
          </a:p>
        </p:txBody>
      </p:sp>
      <p:sp>
        <p:nvSpPr>
          <p:cNvPr id="7" name="Text Placeholder 16"/>
          <p:cNvSpPr>
            <a:spLocks noGrp="1"/>
          </p:cNvSpPr>
          <p:nvPr>
            <p:ph type="body" sz="quarter" idx="12"/>
          </p:nvPr>
        </p:nvSpPr>
        <p:spPr>
          <a:xfrm>
            <a:off x="2980266" y="2655550"/>
            <a:ext cx="5706533" cy="2863223"/>
          </a:xfrm>
        </p:spPr>
        <p:txBody>
          <a:bodyPr>
            <a:normAutofit/>
          </a:bodyPr>
          <a:lstStyle>
            <a:lvl1pPr marL="0" indent="0">
              <a:buFont typeface="Arial"/>
              <a:buNone/>
              <a:defRPr sz="2400" i="0"/>
            </a:lvl1pPr>
          </a:lstStyle>
          <a:p>
            <a:pPr lvl="0"/>
            <a:r>
              <a:rPr lang="en-US" dirty="0" smtClean="0"/>
              <a:t>Click to edit Master text styles</a:t>
            </a:r>
          </a:p>
        </p:txBody>
      </p:sp>
      <p:sp>
        <p:nvSpPr>
          <p:cNvPr id="3" name="Text Placeholder 2"/>
          <p:cNvSpPr>
            <a:spLocks noGrp="1"/>
          </p:cNvSpPr>
          <p:nvPr>
            <p:ph type="body" sz="quarter" idx="14" hasCustomPrompt="1"/>
          </p:nvPr>
        </p:nvSpPr>
        <p:spPr>
          <a:xfrm>
            <a:off x="558800" y="905934"/>
            <a:ext cx="1676400" cy="1507068"/>
          </a:xfrm>
        </p:spPr>
        <p:txBody>
          <a:bodyPr tIns="0">
            <a:normAutofit/>
          </a:bodyPr>
          <a:lstStyle>
            <a:lvl1pPr algn="r">
              <a:defRPr sz="8000" b="1" i="0">
                <a:solidFill>
                  <a:srgbClr val="CF2034"/>
                </a:solidFill>
                <a:latin typeface="Source Sans Pro"/>
              </a:defRPr>
            </a:lvl1pPr>
          </a:lstStyle>
          <a:p>
            <a:pPr lvl="0"/>
            <a:r>
              <a:rPr lang="en-US" dirty="0" smtClean="0"/>
              <a:t>1</a:t>
            </a:r>
            <a:endParaRPr lang="en-US" dirty="0"/>
          </a:p>
        </p:txBody>
      </p:sp>
    </p:spTree>
    <p:extLst>
      <p:ext uri="{BB962C8B-B14F-4D97-AF65-F5344CB8AC3E}">
        <p14:creationId xmlns:p14="http://schemas.microsoft.com/office/powerpoint/2010/main" val="3297366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Point_Data">
    <p:spTree>
      <p:nvGrpSpPr>
        <p:cNvPr id="1" name=""/>
        <p:cNvGrpSpPr/>
        <p:nvPr/>
      </p:nvGrpSpPr>
      <p:grpSpPr>
        <a:xfrm>
          <a:off x="0" y="0"/>
          <a:ext cx="0" cy="0"/>
          <a:chOff x="0" y="0"/>
          <a:chExt cx="0" cy="0"/>
        </a:xfrm>
      </p:grpSpPr>
      <p:sp>
        <p:nvSpPr>
          <p:cNvPr id="17" name="Text Placeholder 16"/>
          <p:cNvSpPr>
            <a:spLocks noGrp="1"/>
          </p:cNvSpPr>
          <p:nvPr>
            <p:ph type="body" sz="quarter" idx="10" hasCustomPrompt="1"/>
          </p:nvPr>
        </p:nvSpPr>
        <p:spPr>
          <a:xfrm>
            <a:off x="499530" y="1217708"/>
            <a:ext cx="1524003" cy="1152958"/>
          </a:xfrm>
        </p:spPr>
        <p:txBody>
          <a:bodyPr>
            <a:normAutofit/>
          </a:bodyPr>
          <a:lstStyle>
            <a:lvl1pPr algn="r">
              <a:defRPr sz="4000" b="0" i="0">
                <a:solidFill>
                  <a:srgbClr val="CF2034"/>
                </a:solidFill>
                <a:latin typeface="Source Sans Pro"/>
                <a:cs typeface="Source Sans Pro Light"/>
              </a:defRPr>
            </a:lvl1pPr>
          </a:lstStyle>
          <a:p>
            <a:pPr lvl="0"/>
            <a:r>
              <a:rPr lang="en-US" dirty="0" smtClean="0"/>
              <a:t>100%</a:t>
            </a:r>
          </a:p>
        </p:txBody>
      </p:sp>
      <p:sp>
        <p:nvSpPr>
          <p:cNvPr id="7" name="Text Placeholder 16"/>
          <p:cNvSpPr>
            <a:spLocks noGrp="1"/>
          </p:cNvSpPr>
          <p:nvPr>
            <p:ph type="body" sz="quarter" idx="14"/>
          </p:nvPr>
        </p:nvSpPr>
        <p:spPr>
          <a:xfrm>
            <a:off x="2438398" y="1217708"/>
            <a:ext cx="6248401" cy="1152958"/>
          </a:xfrm>
        </p:spPr>
        <p:txBody>
          <a:bodyPr>
            <a:normAutofit/>
          </a:bodyPr>
          <a:lstStyle>
            <a:lvl1pPr>
              <a:defRPr sz="1600" i="0"/>
            </a:lvl1pPr>
          </a:lstStyle>
          <a:p>
            <a:pPr lvl="0"/>
            <a:endParaRPr lang="en-US" dirty="0" smtClean="0"/>
          </a:p>
        </p:txBody>
      </p:sp>
      <p:sp>
        <p:nvSpPr>
          <p:cNvPr id="27" name="Text Placeholder 16"/>
          <p:cNvSpPr>
            <a:spLocks noGrp="1"/>
          </p:cNvSpPr>
          <p:nvPr>
            <p:ph type="body" sz="quarter" idx="17"/>
          </p:nvPr>
        </p:nvSpPr>
        <p:spPr>
          <a:xfrm>
            <a:off x="2438400" y="2834842"/>
            <a:ext cx="6248400" cy="1152958"/>
          </a:xfrm>
        </p:spPr>
        <p:txBody>
          <a:bodyPr>
            <a:normAutofit/>
          </a:bodyPr>
          <a:lstStyle>
            <a:lvl1pPr>
              <a:defRPr sz="1600" i="0"/>
            </a:lvl1pPr>
          </a:lstStyle>
          <a:p>
            <a:pPr lvl="0"/>
            <a:endParaRPr lang="en-US" dirty="0" smtClean="0"/>
          </a:p>
        </p:txBody>
      </p:sp>
      <p:sp>
        <p:nvSpPr>
          <p:cNvPr id="28" name="Text Placeholder 16"/>
          <p:cNvSpPr>
            <a:spLocks noGrp="1"/>
          </p:cNvSpPr>
          <p:nvPr>
            <p:ph type="body" sz="quarter" idx="18"/>
          </p:nvPr>
        </p:nvSpPr>
        <p:spPr>
          <a:xfrm>
            <a:off x="2438399" y="4467412"/>
            <a:ext cx="6248400" cy="1152958"/>
          </a:xfrm>
        </p:spPr>
        <p:txBody>
          <a:bodyPr>
            <a:normAutofit/>
          </a:bodyPr>
          <a:lstStyle>
            <a:lvl1pPr>
              <a:defRPr sz="1600" i="0"/>
            </a:lvl1pPr>
          </a:lstStyle>
          <a:p>
            <a:pPr lvl="0"/>
            <a:endParaRPr lang="en-US" dirty="0" smtClean="0"/>
          </a:p>
        </p:txBody>
      </p:sp>
      <p:sp>
        <p:nvSpPr>
          <p:cNvPr id="30" name="Text Placeholder 16"/>
          <p:cNvSpPr>
            <a:spLocks noGrp="1"/>
          </p:cNvSpPr>
          <p:nvPr>
            <p:ph type="body" sz="quarter" idx="19" hasCustomPrompt="1"/>
          </p:nvPr>
        </p:nvSpPr>
        <p:spPr>
          <a:xfrm>
            <a:off x="499530" y="2834842"/>
            <a:ext cx="1524003" cy="1152958"/>
          </a:xfrm>
        </p:spPr>
        <p:txBody>
          <a:bodyPr>
            <a:normAutofit/>
          </a:bodyPr>
          <a:lstStyle>
            <a:lvl1pPr algn="r">
              <a:defRPr sz="4000" b="0" i="0">
                <a:solidFill>
                  <a:srgbClr val="CF2034"/>
                </a:solidFill>
                <a:latin typeface="Source Sans Pro"/>
                <a:cs typeface="Source Sans Pro Light"/>
              </a:defRPr>
            </a:lvl1pPr>
          </a:lstStyle>
          <a:p>
            <a:pPr lvl="0"/>
            <a:r>
              <a:rPr lang="en-US" dirty="0" smtClean="0"/>
              <a:t>100%</a:t>
            </a:r>
          </a:p>
        </p:txBody>
      </p:sp>
      <p:sp>
        <p:nvSpPr>
          <p:cNvPr id="31" name="Text Placeholder 16"/>
          <p:cNvSpPr>
            <a:spLocks noGrp="1"/>
          </p:cNvSpPr>
          <p:nvPr>
            <p:ph type="body" sz="quarter" idx="20" hasCustomPrompt="1"/>
          </p:nvPr>
        </p:nvSpPr>
        <p:spPr>
          <a:xfrm>
            <a:off x="499530" y="4457454"/>
            <a:ext cx="1524003" cy="1152958"/>
          </a:xfrm>
        </p:spPr>
        <p:txBody>
          <a:bodyPr>
            <a:normAutofit/>
          </a:bodyPr>
          <a:lstStyle>
            <a:lvl1pPr algn="r">
              <a:defRPr sz="4000" b="0" i="0">
                <a:solidFill>
                  <a:srgbClr val="CF2034"/>
                </a:solidFill>
                <a:latin typeface="Source Sans Pro"/>
                <a:cs typeface="Source Sans Pro Light"/>
              </a:defRPr>
            </a:lvl1pPr>
          </a:lstStyle>
          <a:p>
            <a:pPr lvl="0"/>
            <a:r>
              <a:rPr lang="en-US" dirty="0" smtClean="0"/>
              <a:t>100%</a:t>
            </a:r>
          </a:p>
        </p:txBody>
      </p:sp>
      <p:cxnSp>
        <p:nvCxnSpPr>
          <p:cNvPr id="33" name="Straight Connector 32"/>
          <p:cNvCxnSpPr/>
          <p:nvPr userDrawn="1"/>
        </p:nvCxnSpPr>
        <p:spPr>
          <a:xfrm>
            <a:off x="2218268" y="1209241"/>
            <a:ext cx="0" cy="1152958"/>
          </a:xfrm>
          <a:prstGeom prst="line">
            <a:avLst/>
          </a:prstGeom>
          <a:ln w="6350" cmpd="sng">
            <a:solidFill>
              <a:srgbClr val="D3D1CC"/>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2226736" y="2834842"/>
            <a:ext cx="0" cy="1152958"/>
          </a:xfrm>
          <a:prstGeom prst="line">
            <a:avLst/>
          </a:prstGeom>
          <a:ln w="6350" cmpd="sng">
            <a:solidFill>
              <a:srgbClr val="D3D1CC"/>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2226736" y="4457454"/>
            <a:ext cx="0" cy="1152958"/>
          </a:xfrm>
          <a:prstGeom prst="line">
            <a:avLst/>
          </a:prstGeom>
          <a:ln w="6350" cmpd="sng">
            <a:solidFill>
              <a:srgbClr val="D3D1CC"/>
            </a:solidFill>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21"/>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4145857876"/>
      </p:ext>
    </p:extLst>
  </p:cSld>
  <p:clrMapOvr>
    <a:masterClrMapping/>
  </p:clrMapOvr>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er_Body">
    <p:spTree>
      <p:nvGrpSpPr>
        <p:cNvPr id="1" name=""/>
        <p:cNvGrpSpPr/>
        <p:nvPr/>
      </p:nvGrpSpPr>
      <p:grpSpPr>
        <a:xfrm>
          <a:off x="0" y="0"/>
          <a:ext cx="0" cy="0"/>
          <a:chOff x="0" y="0"/>
          <a:chExt cx="0" cy="0"/>
        </a:xfrm>
      </p:grpSpPr>
      <p:sp>
        <p:nvSpPr>
          <p:cNvPr id="15" name="Text Placeholder 14"/>
          <p:cNvSpPr>
            <a:spLocks noGrp="1"/>
          </p:cNvSpPr>
          <p:nvPr>
            <p:ph type="body" sz="quarter" idx="10"/>
          </p:nvPr>
        </p:nvSpPr>
        <p:spPr>
          <a:xfrm>
            <a:off x="956733" y="897467"/>
            <a:ext cx="7433732" cy="931333"/>
          </a:xfrm>
        </p:spPr>
        <p:txBody>
          <a:bodyPr numCol="1" spcCol="228600">
            <a:normAutofit/>
          </a:bodyPr>
          <a:lstStyle>
            <a:lvl1pPr marL="0" marR="0" indent="0" algn="l" defTabSz="457200" rtl="0" eaLnBrk="1" fontAlgn="auto" latinLnBrk="0" hangingPunct="1">
              <a:lnSpc>
                <a:spcPct val="100000"/>
              </a:lnSpc>
              <a:spcBef>
                <a:spcPct val="20000"/>
              </a:spcBef>
              <a:spcAft>
                <a:spcPts val="0"/>
              </a:spcAft>
              <a:buClr>
                <a:srgbClr val="CF2034"/>
              </a:buClr>
              <a:buSzTx/>
              <a:buFont typeface="Arial"/>
              <a:buNone/>
              <a:tabLst/>
              <a:defRPr sz="4000" b="0" i="0" baseline="0">
                <a:solidFill>
                  <a:srgbClr val="CF2034"/>
                </a:solidFill>
                <a:latin typeface="Source Sans Pro"/>
              </a:defRPr>
            </a:lvl1pPr>
          </a:lstStyle>
          <a:p>
            <a:pPr marL="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Click to edit Master text styles</a:t>
            </a:r>
          </a:p>
          <a:p>
            <a:pPr lvl="0"/>
            <a:endParaRPr lang="en-US" dirty="0" smtClean="0"/>
          </a:p>
          <a:p>
            <a:pPr lvl="0"/>
            <a:endParaRPr lang="en-US" dirty="0" smtClean="0"/>
          </a:p>
        </p:txBody>
      </p:sp>
      <p:sp>
        <p:nvSpPr>
          <p:cNvPr id="3" name="Slide Number Placeholder 2"/>
          <p:cNvSpPr>
            <a:spLocks noGrp="1"/>
          </p:cNvSpPr>
          <p:nvPr>
            <p:ph type="sldNum" sz="quarter" idx="11"/>
          </p:nvPr>
        </p:nvSpPr>
        <p:spPr/>
        <p:txBody>
          <a:bodyPr/>
          <a:lstStyle/>
          <a:p>
            <a:fld id="{EB5B16B7-1A62-864A-BAD0-E4CC29AA3FC8}" type="slidenum">
              <a:rPr lang="en-US" smtClean="0"/>
              <a:pPr/>
              <a:t>‹#›</a:t>
            </a:fld>
            <a:endParaRPr lang="en-US" dirty="0"/>
          </a:p>
        </p:txBody>
      </p:sp>
      <p:sp>
        <p:nvSpPr>
          <p:cNvPr id="7" name="Text Placeholder 14"/>
          <p:cNvSpPr>
            <a:spLocks noGrp="1"/>
          </p:cNvSpPr>
          <p:nvPr>
            <p:ph type="body" sz="quarter" idx="12" hasCustomPrompt="1"/>
          </p:nvPr>
        </p:nvSpPr>
        <p:spPr>
          <a:xfrm>
            <a:off x="956734" y="2184401"/>
            <a:ext cx="7433732" cy="3462866"/>
          </a:xfrm>
        </p:spPr>
        <p:txBody>
          <a:bodyPr numCol="1" spcCol="228600">
            <a:normAutofit/>
          </a:bodyPr>
          <a:lstStyle>
            <a:lvl1pPr marL="0" indent="0">
              <a:buNone/>
              <a:defRPr sz="2800" baseline="0"/>
            </a:lvl1pPr>
          </a:lstStyle>
          <a:p>
            <a:pPr lvl="0"/>
            <a:r>
              <a:rPr lang="en-US" dirty="0" smtClean="0"/>
              <a:t>Text-only</a:t>
            </a:r>
          </a:p>
          <a:p>
            <a:pPr lvl="0"/>
            <a:endParaRPr lang="en-US" dirty="0" smtClean="0"/>
          </a:p>
        </p:txBody>
      </p:sp>
    </p:spTree>
    <p:extLst>
      <p:ext uri="{BB962C8B-B14F-4D97-AF65-F5344CB8AC3E}">
        <p14:creationId xmlns:p14="http://schemas.microsoft.com/office/powerpoint/2010/main" val="31819186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Header_Body">
    <p:spTree>
      <p:nvGrpSpPr>
        <p:cNvPr id="1" name=""/>
        <p:cNvGrpSpPr/>
        <p:nvPr/>
      </p:nvGrpSpPr>
      <p:grpSpPr>
        <a:xfrm>
          <a:off x="0" y="0"/>
          <a:ext cx="0" cy="0"/>
          <a:chOff x="0" y="0"/>
          <a:chExt cx="0" cy="0"/>
        </a:xfrm>
      </p:grpSpPr>
      <p:sp>
        <p:nvSpPr>
          <p:cNvPr id="15" name="Text Placeholder 14"/>
          <p:cNvSpPr>
            <a:spLocks noGrp="1"/>
          </p:cNvSpPr>
          <p:nvPr>
            <p:ph type="body" sz="quarter" idx="10"/>
          </p:nvPr>
        </p:nvSpPr>
        <p:spPr>
          <a:xfrm>
            <a:off x="645911" y="431800"/>
            <a:ext cx="8040888" cy="931333"/>
          </a:xfrm>
        </p:spPr>
        <p:txBody>
          <a:bodyPr numCol="1" spcCol="228600">
            <a:normAutofit/>
          </a:bodyPr>
          <a:lstStyle>
            <a:lvl1pPr marL="0" marR="0" indent="0" algn="l" defTabSz="457200" rtl="0" eaLnBrk="1" fontAlgn="auto" latinLnBrk="0" hangingPunct="1">
              <a:lnSpc>
                <a:spcPct val="100000"/>
              </a:lnSpc>
              <a:spcBef>
                <a:spcPct val="20000"/>
              </a:spcBef>
              <a:spcAft>
                <a:spcPts val="0"/>
              </a:spcAft>
              <a:buClr>
                <a:srgbClr val="CF2034"/>
              </a:buClr>
              <a:buSzTx/>
              <a:buFont typeface="Arial"/>
              <a:buNone/>
              <a:tabLst/>
              <a:defRPr sz="4000" b="0" i="0" baseline="0">
                <a:solidFill>
                  <a:srgbClr val="CF2034"/>
                </a:solidFill>
                <a:latin typeface="Source Sans Pro"/>
              </a:defRPr>
            </a:lvl1pPr>
          </a:lstStyle>
          <a:p>
            <a:pPr marL="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Click to edit Master text styles</a:t>
            </a:r>
          </a:p>
          <a:p>
            <a:pPr lvl="0"/>
            <a:endParaRPr lang="en-US" dirty="0" smtClean="0"/>
          </a:p>
        </p:txBody>
      </p:sp>
      <p:sp>
        <p:nvSpPr>
          <p:cNvPr id="3" name="Slide Number Placeholder 2"/>
          <p:cNvSpPr>
            <a:spLocks noGrp="1"/>
          </p:cNvSpPr>
          <p:nvPr>
            <p:ph type="sldNum" sz="quarter" idx="11"/>
          </p:nvPr>
        </p:nvSpPr>
        <p:spPr/>
        <p:txBody>
          <a:bodyPr/>
          <a:lstStyle/>
          <a:p>
            <a:fld id="{EB5B16B7-1A62-864A-BAD0-E4CC29AA3FC8}" type="slidenum">
              <a:rPr lang="en-US" smtClean="0"/>
              <a:pPr/>
              <a:t>‹#›</a:t>
            </a:fld>
            <a:endParaRPr lang="en-US" dirty="0"/>
          </a:p>
        </p:txBody>
      </p:sp>
      <p:sp>
        <p:nvSpPr>
          <p:cNvPr id="7" name="Text Placeholder 14"/>
          <p:cNvSpPr>
            <a:spLocks noGrp="1"/>
          </p:cNvSpPr>
          <p:nvPr>
            <p:ph type="body" sz="quarter" idx="12" hasCustomPrompt="1"/>
          </p:nvPr>
        </p:nvSpPr>
        <p:spPr>
          <a:xfrm>
            <a:off x="645911" y="1363132"/>
            <a:ext cx="8040888" cy="4993217"/>
          </a:xfrm>
        </p:spPr>
        <p:txBody>
          <a:bodyPr numCol="1" spcCol="228600">
            <a:normAutofit/>
          </a:bodyPr>
          <a:lstStyle>
            <a:lvl1pPr marL="0" indent="0">
              <a:buNone/>
              <a:defRPr sz="2800" baseline="0"/>
            </a:lvl1pPr>
          </a:lstStyle>
          <a:p>
            <a:pPr lvl="0"/>
            <a:r>
              <a:rPr lang="en-US" dirty="0" smtClean="0"/>
              <a:t>Text-only</a:t>
            </a:r>
          </a:p>
          <a:p>
            <a:pPr lvl="0"/>
            <a:endParaRPr lang="en-US" dirty="0" smtClean="0"/>
          </a:p>
        </p:txBody>
      </p:sp>
    </p:spTree>
    <p:extLst>
      <p:ext uri="{BB962C8B-B14F-4D97-AF65-F5344CB8AC3E}">
        <p14:creationId xmlns:p14="http://schemas.microsoft.com/office/powerpoint/2010/main" val="841471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ue_Title">
    <p:bg>
      <p:bgPr>
        <a:solidFill>
          <a:srgbClr val="A2D1E3"/>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920069" y="2436813"/>
            <a:ext cx="7606772" cy="867467"/>
          </a:xfrm>
        </p:spPr>
        <p:txBody>
          <a:bodyPr>
            <a:normAutofit/>
          </a:bodyPr>
          <a:lstStyle>
            <a:lvl1pPr marL="0" indent="0" algn="l">
              <a:buNone/>
              <a:defRPr sz="4000" b="1" i="0">
                <a:solidFill>
                  <a:schemeClr val="bg1"/>
                </a:solidFill>
                <a:latin typeface="Source Sans Pro"/>
              </a:defRPr>
            </a:lvl1pPr>
          </a:lstStyle>
          <a:p>
            <a:pPr lvl="0"/>
            <a:r>
              <a:rPr lang="en-US" dirty="0" smtClean="0"/>
              <a:t>Click to edit Master text styles</a:t>
            </a:r>
          </a:p>
        </p:txBody>
      </p:sp>
      <p:sp>
        <p:nvSpPr>
          <p:cNvPr id="14" name="Text Placeholder 13"/>
          <p:cNvSpPr>
            <a:spLocks noGrp="1"/>
          </p:cNvSpPr>
          <p:nvPr>
            <p:ph type="body" sz="quarter" idx="11"/>
          </p:nvPr>
        </p:nvSpPr>
        <p:spPr>
          <a:xfrm>
            <a:off x="920069" y="3303588"/>
            <a:ext cx="7606772" cy="575685"/>
          </a:xfrm>
        </p:spPr>
        <p:txBody>
          <a:bodyPr>
            <a:normAutofit/>
          </a:bodyPr>
          <a:lstStyle>
            <a:lvl1pPr marL="0" indent="0" algn="l">
              <a:buNone/>
              <a:defRPr sz="1800" baseline="0">
                <a:solidFill>
                  <a:schemeClr val="tx1">
                    <a:lumMod val="65000"/>
                    <a:lumOff val="35000"/>
                  </a:schemeClr>
                </a:solidFill>
              </a:defRPr>
            </a:lvl1pPr>
          </a:lstStyle>
          <a:p>
            <a:pPr lvl="0"/>
            <a:r>
              <a:rPr lang="en-US" dirty="0" smtClean="0"/>
              <a:t>Click to edit Master text styles</a:t>
            </a:r>
          </a:p>
        </p:txBody>
      </p:sp>
      <p:sp>
        <p:nvSpPr>
          <p:cNvPr id="3" name="Slide Number Placeholder 2"/>
          <p:cNvSpPr>
            <a:spLocks noGrp="1"/>
          </p:cNvSpPr>
          <p:nvPr>
            <p:ph type="sldNum" sz="quarter" idx="12"/>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39816725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Quote_Picture">
    <p:spTree>
      <p:nvGrpSpPr>
        <p:cNvPr id="1" name=""/>
        <p:cNvGrpSpPr/>
        <p:nvPr/>
      </p:nvGrpSpPr>
      <p:grpSpPr>
        <a:xfrm>
          <a:off x="0" y="0"/>
          <a:ext cx="0" cy="0"/>
          <a:chOff x="0" y="0"/>
          <a:chExt cx="0" cy="0"/>
        </a:xfrm>
      </p:grpSpPr>
      <p:sp>
        <p:nvSpPr>
          <p:cNvPr id="5" name="Text Placeholder 14"/>
          <p:cNvSpPr>
            <a:spLocks noGrp="1"/>
          </p:cNvSpPr>
          <p:nvPr>
            <p:ph type="body" sz="quarter" idx="12" hasCustomPrompt="1"/>
          </p:nvPr>
        </p:nvSpPr>
        <p:spPr>
          <a:xfrm>
            <a:off x="499533" y="1983392"/>
            <a:ext cx="3759200" cy="3107267"/>
          </a:xfrm>
        </p:spPr>
        <p:txBody>
          <a:bodyPr numCol="1" spcCol="228600">
            <a:normAutofit/>
          </a:bodyPr>
          <a:lstStyle>
            <a:lvl1pPr marL="0" indent="0">
              <a:buNone/>
              <a:defRPr sz="2400" i="1" baseline="0">
                <a:solidFill>
                  <a:srgbClr val="CF2034"/>
                </a:solidFill>
              </a:defRPr>
            </a:lvl1pPr>
          </a:lstStyle>
          <a:p>
            <a:pPr lvl="0"/>
            <a:r>
              <a:rPr lang="en-US" dirty="0" smtClean="0"/>
              <a:t>Quote here</a:t>
            </a:r>
          </a:p>
          <a:p>
            <a:pPr lvl="0"/>
            <a:endParaRPr lang="en-US" dirty="0" smtClean="0"/>
          </a:p>
        </p:txBody>
      </p:sp>
      <p:sp>
        <p:nvSpPr>
          <p:cNvPr id="6" name="Picture Placeholder 2"/>
          <p:cNvSpPr>
            <a:spLocks noGrp="1"/>
          </p:cNvSpPr>
          <p:nvPr>
            <p:ph type="pic" sz="quarter" idx="13"/>
          </p:nvPr>
        </p:nvSpPr>
        <p:spPr>
          <a:xfrm>
            <a:off x="4436213" y="0"/>
            <a:ext cx="4707787" cy="6858000"/>
          </a:xfrm>
        </p:spPr>
        <p:txBody>
          <a:bodyPr/>
          <a:lstStyle>
            <a:lvl1pPr marL="0" indent="0">
              <a:buFontTx/>
              <a:buNone/>
              <a:defRPr/>
            </a:lvl1pPr>
          </a:lstStyle>
          <a:p>
            <a:endParaRPr lang="en-US" dirty="0"/>
          </a:p>
        </p:txBody>
      </p:sp>
      <p:pic>
        <p:nvPicPr>
          <p:cNvPr id="8" name="Picture 7" descr="quote-taupe01-01-01.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79228"/>
            <a:ext cx="1538031" cy="1538031"/>
          </a:xfrm>
          <a:prstGeom prst="rect">
            <a:avLst/>
          </a:prstGeom>
        </p:spPr>
      </p:pic>
      <p:sp>
        <p:nvSpPr>
          <p:cNvPr id="3" name="Slide Number Placeholder 2"/>
          <p:cNvSpPr>
            <a:spLocks noGrp="1"/>
          </p:cNvSpPr>
          <p:nvPr>
            <p:ph type="sldNum" sz="quarter" idx="14"/>
          </p:nvPr>
        </p:nvSpPr>
        <p:spPr/>
        <p:txBody>
          <a:bodyPr/>
          <a:lstStyle/>
          <a:p>
            <a:fld id="{EB5B16B7-1A62-864A-BAD0-E4CC29AA3FC8}" type="slidenum">
              <a:rPr lang="en-US" smtClean="0"/>
              <a:pPr/>
              <a:t>‹#›</a:t>
            </a:fld>
            <a:endParaRPr lang="en-US" dirty="0"/>
          </a:p>
        </p:txBody>
      </p:sp>
      <p:sp>
        <p:nvSpPr>
          <p:cNvPr id="10" name="Text Placeholder 14"/>
          <p:cNvSpPr>
            <a:spLocks noGrp="1"/>
          </p:cNvSpPr>
          <p:nvPr>
            <p:ph type="body" sz="quarter" idx="15" hasCustomPrompt="1"/>
          </p:nvPr>
        </p:nvSpPr>
        <p:spPr>
          <a:xfrm>
            <a:off x="499533" y="5090659"/>
            <a:ext cx="3759200" cy="524932"/>
          </a:xfrm>
        </p:spPr>
        <p:txBody>
          <a:bodyPr numCol="1" spcCol="228600">
            <a:normAutofit/>
          </a:bodyPr>
          <a:lstStyle>
            <a:lvl1pPr marL="0" indent="0" algn="r">
              <a:buNone/>
              <a:defRPr sz="1800" i="1" baseline="0"/>
            </a:lvl1pPr>
          </a:lstStyle>
          <a:p>
            <a:pPr lvl="0"/>
            <a:r>
              <a:rPr lang="en-US" dirty="0" smtClean="0"/>
              <a:t>Name on topic</a:t>
            </a:r>
          </a:p>
          <a:p>
            <a:pPr lvl="0"/>
            <a:endParaRPr lang="en-US" dirty="0" smtClean="0"/>
          </a:p>
        </p:txBody>
      </p:sp>
    </p:spTree>
    <p:extLst>
      <p:ext uri="{BB962C8B-B14F-4D97-AF65-F5344CB8AC3E}">
        <p14:creationId xmlns:p14="http://schemas.microsoft.com/office/powerpoint/2010/main" val="22789908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_page">
    <p:spTree>
      <p:nvGrpSpPr>
        <p:cNvPr id="1" name=""/>
        <p:cNvGrpSpPr/>
        <p:nvPr/>
      </p:nvGrpSpPr>
      <p:grpSpPr>
        <a:xfrm>
          <a:off x="0" y="0"/>
          <a:ext cx="0" cy="0"/>
          <a:chOff x="0" y="0"/>
          <a:chExt cx="0" cy="0"/>
        </a:xfrm>
      </p:grpSpPr>
      <p:sp>
        <p:nvSpPr>
          <p:cNvPr id="5" name="Text Placeholder 14"/>
          <p:cNvSpPr>
            <a:spLocks noGrp="1"/>
          </p:cNvSpPr>
          <p:nvPr>
            <p:ph type="body" sz="quarter" idx="12" hasCustomPrompt="1"/>
          </p:nvPr>
        </p:nvSpPr>
        <p:spPr>
          <a:xfrm>
            <a:off x="643464" y="1578859"/>
            <a:ext cx="7653868" cy="3543471"/>
          </a:xfrm>
        </p:spPr>
        <p:txBody>
          <a:bodyPr numCol="1" spcCol="228600">
            <a:normAutofit/>
          </a:bodyPr>
          <a:lstStyle>
            <a:lvl1pPr marL="0" indent="0">
              <a:buNone/>
              <a:defRPr sz="2800" i="1" baseline="0">
                <a:solidFill>
                  <a:srgbClr val="CF2034"/>
                </a:solidFill>
              </a:defRPr>
            </a:lvl1pPr>
          </a:lstStyle>
          <a:p>
            <a:pPr lvl="0"/>
            <a:r>
              <a:rPr lang="en-US" dirty="0" smtClean="0"/>
              <a:t>Quote here</a:t>
            </a:r>
          </a:p>
        </p:txBody>
      </p:sp>
      <p:pic>
        <p:nvPicPr>
          <p:cNvPr id="8" name="Picture 7" descr="quote-taupe01-01-01.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3113" y="386095"/>
            <a:ext cx="1538031" cy="1538031"/>
          </a:xfrm>
          <a:prstGeom prst="rect">
            <a:avLst/>
          </a:prstGeom>
        </p:spPr>
      </p:pic>
      <p:sp>
        <p:nvSpPr>
          <p:cNvPr id="3" name="Slide Number Placeholder 2"/>
          <p:cNvSpPr>
            <a:spLocks noGrp="1"/>
          </p:cNvSpPr>
          <p:nvPr>
            <p:ph type="sldNum" sz="quarter" idx="13"/>
          </p:nvPr>
        </p:nvSpPr>
        <p:spPr/>
        <p:txBody>
          <a:bodyPr/>
          <a:lstStyle/>
          <a:p>
            <a:fld id="{EB5B16B7-1A62-864A-BAD0-E4CC29AA3FC8}" type="slidenum">
              <a:rPr lang="en-US" smtClean="0"/>
              <a:pPr/>
              <a:t>‹#›</a:t>
            </a:fld>
            <a:endParaRPr lang="en-US" dirty="0"/>
          </a:p>
        </p:txBody>
      </p:sp>
      <p:sp>
        <p:nvSpPr>
          <p:cNvPr id="10" name="Text Placeholder 14"/>
          <p:cNvSpPr>
            <a:spLocks noGrp="1"/>
          </p:cNvSpPr>
          <p:nvPr>
            <p:ph type="body" sz="quarter" idx="14" hasCustomPrompt="1"/>
          </p:nvPr>
        </p:nvSpPr>
        <p:spPr>
          <a:xfrm>
            <a:off x="643464" y="5130791"/>
            <a:ext cx="7653868" cy="524932"/>
          </a:xfrm>
        </p:spPr>
        <p:txBody>
          <a:bodyPr numCol="1" spcCol="228600">
            <a:normAutofit/>
          </a:bodyPr>
          <a:lstStyle>
            <a:lvl1pPr marL="0" indent="0" algn="r">
              <a:buNone/>
              <a:defRPr sz="1800" i="1" baseline="0"/>
            </a:lvl1pPr>
          </a:lstStyle>
          <a:p>
            <a:pPr lvl="0"/>
            <a:r>
              <a:rPr lang="en-US" dirty="0" smtClean="0"/>
              <a:t>Name on topic</a:t>
            </a:r>
          </a:p>
        </p:txBody>
      </p:sp>
    </p:spTree>
    <p:extLst>
      <p:ext uri="{BB962C8B-B14F-4D97-AF65-F5344CB8AC3E}">
        <p14:creationId xmlns:p14="http://schemas.microsoft.com/office/powerpoint/2010/main" val="2649280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_analysis">
    <p:spTree>
      <p:nvGrpSpPr>
        <p:cNvPr id="1" name=""/>
        <p:cNvGrpSpPr/>
        <p:nvPr/>
      </p:nvGrpSpPr>
      <p:grpSpPr>
        <a:xfrm>
          <a:off x="0" y="0"/>
          <a:ext cx="0" cy="0"/>
          <a:chOff x="0" y="0"/>
          <a:chExt cx="0" cy="0"/>
        </a:xfrm>
      </p:grpSpPr>
      <p:sp>
        <p:nvSpPr>
          <p:cNvPr id="3" name="Chart Placeholder 2"/>
          <p:cNvSpPr>
            <a:spLocks noGrp="1"/>
          </p:cNvSpPr>
          <p:nvPr>
            <p:ph type="chart" sz="quarter" idx="11"/>
          </p:nvPr>
        </p:nvSpPr>
        <p:spPr>
          <a:xfrm>
            <a:off x="457633" y="911322"/>
            <a:ext cx="3895725" cy="4837546"/>
          </a:xfrm>
        </p:spPr>
        <p:txBody>
          <a:bodyPr>
            <a:normAutofit/>
          </a:bodyPr>
          <a:lstStyle>
            <a:lvl1pPr marL="0" indent="0">
              <a:buFontTx/>
              <a:buNone/>
              <a:defRPr sz="2100"/>
            </a:lvl1pPr>
          </a:lstStyle>
          <a:p>
            <a:endParaRPr lang="en-US" dirty="0"/>
          </a:p>
        </p:txBody>
      </p:sp>
      <p:sp>
        <p:nvSpPr>
          <p:cNvPr id="7" name="Content Placeholder 4"/>
          <p:cNvSpPr>
            <a:spLocks noGrp="1"/>
          </p:cNvSpPr>
          <p:nvPr>
            <p:ph sz="quarter" idx="13" hasCustomPrompt="1"/>
          </p:nvPr>
        </p:nvSpPr>
        <p:spPr>
          <a:xfrm>
            <a:off x="4561322" y="911322"/>
            <a:ext cx="4121293" cy="600364"/>
          </a:xfrm>
        </p:spPr>
        <p:txBody>
          <a:bodyPr lIns="0" rIns="365760" anchor="t" anchorCtr="0"/>
          <a:lstStyle>
            <a:lvl1pPr marL="457200" indent="0">
              <a:buNone/>
              <a:defRPr sz="2800" b="0" i="0" baseline="0">
                <a:solidFill>
                  <a:srgbClr val="CF2034"/>
                </a:solidFill>
                <a:latin typeface="Source Sans Pro"/>
              </a:defRPr>
            </a:lvl1pPr>
          </a:lstStyle>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Title</a:t>
            </a:r>
          </a:p>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endParaRPr lang="en-US" dirty="0" smtClean="0"/>
          </a:p>
        </p:txBody>
      </p:sp>
      <p:sp>
        <p:nvSpPr>
          <p:cNvPr id="8" name="Content Placeholder 4"/>
          <p:cNvSpPr>
            <a:spLocks noGrp="1"/>
          </p:cNvSpPr>
          <p:nvPr>
            <p:ph sz="quarter" idx="14" hasCustomPrompt="1"/>
          </p:nvPr>
        </p:nvSpPr>
        <p:spPr>
          <a:xfrm>
            <a:off x="4561755" y="1761067"/>
            <a:ext cx="4120860" cy="3987801"/>
          </a:xfrm>
        </p:spPr>
        <p:txBody>
          <a:bodyPr lIns="0" rIns="365760"/>
          <a:lstStyle>
            <a:lvl1pPr marL="457200" marR="0" indent="0" algn="l" defTabSz="457200" rtl="0" eaLnBrk="1" fontAlgn="auto" latinLnBrk="0" hangingPunct="1">
              <a:lnSpc>
                <a:spcPct val="100000"/>
              </a:lnSpc>
              <a:spcBef>
                <a:spcPct val="20000"/>
              </a:spcBef>
              <a:spcAft>
                <a:spcPts val="0"/>
              </a:spcAft>
              <a:buClr>
                <a:srgbClr val="CF2034"/>
              </a:buClr>
              <a:buSzTx/>
              <a:buFont typeface="Arial"/>
              <a:buNone/>
              <a:tabLst/>
              <a:defRPr sz="1600" i="0" baseline="0"/>
            </a:lvl1pPr>
          </a:lstStyle>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err="1" smtClean="0"/>
              <a:t>Duis</a:t>
            </a:r>
            <a:r>
              <a:rPr lang="en-US" dirty="0" smtClean="0"/>
              <a:t> </a:t>
            </a:r>
            <a:r>
              <a:rPr lang="en-US" dirty="0" err="1" smtClean="0"/>
              <a:t>soluta</a:t>
            </a:r>
            <a:r>
              <a:rPr lang="en-US" dirty="0" smtClean="0"/>
              <a:t> et </a:t>
            </a:r>
            <a:r>
              <a:rPr lang="en-US" dirty="0" err="1" smtClean="0"/>
              <a:t>vel</a:t>
            </a:r>
            <a:r>
              <a:rPr lang="en-US" dirty="0" smtClean="0"/>
              <a:t>, </a:t>
            </a:r>
            <a:r>
              <a:rPr lang="en-US" dirty="0" err="1" smtClean="0"/>
              <a:t>habeo</a:t>
            </a:r>
            <a:r>
              <a:rPr lang="en-US" dirty="0" smtClean="0"/>
              <a:t> </a:t>
            </a:r>
            <a:r>
              <a:rPr lang="en-US" dirty="0" err="1" smtClean="0"/>
              <a:t>veritus</a:t>
            </a:r>
            <a:r>
              <a:rPr lang="en-US" dirty="0" smtClean="0"/>
              <a:t> </a:t>
            </a:r>
            <a:r>
              <a:rPr lang="en-US" dirty="0" err="1" smtClean="0"/>
              <a:t>mediocrem</a:t>
            </a:r>
            <a:r>
              <a:rPr lang="en-US" dirty="0" smtClean="0"/>
              <a:t> cu sed. </a:t>
            </a:r>
            <a:r>
              <a:rPr lang="en-US" dirty="0" err="1" smtClean="0"/>
              <a:t>Constituto</a:t>
            </a:r>
            <a:r>
              <a:rPr lang="en-US" dirty="0" smtClean="0"/>
              <a:t> </a:t>
            </a:r>
            <a:r>
              <a:rPr lang="en-US" dirty="0" err="1" smtClean="0"/>
              <a:t>persequeris</a:t>
            </a:r>
            <a:r>
              <a:rPr lang="en-US" dirty="0" smtClean="0"/>
              <a:t> </a:t>
            </a:r>
            <a:r>
              <a:rPr lang="en-US" dirty="0" err="1" smtClean="0"/>
              <a:t>ei</a:t>
            </a:r>
            <a:r>
              <a:rPr lang="en-US" dirty="0" smtClean="0"/>
              <a:t> </a:t>
            </a:r>
            <a:r>
              <a:rPr lang="en-US" dirty="0" err="1" smtClean="0"/>
              <a:t>vix</a:t>
            </a:r>
            <a:r>
              <a:rPr lang="en-US" dirty="0" smtClean="0"/>
              <a:t>, </a:t>
            </a:r>
            <a:r>
              <a:rPr lang="en-US" dirty="0" err="1" smtClean="0"/>
              <a:t>dicat</a:t>
            </a:r>
            <a:r>
              <a:rPr lang="en-US" dirty="0" smtClean="0"/>
              <a:t> </a:t>
            </a:r>
            <a:r>
              <a:rPr lang="en-US" dirty="0" err="1" smtClean="0"/>
              <a:t>essent</a:t>
            </a:r>
            <a:r>
              <a:rPr lang="en-US" dirty="0" smtClean="0"/>
              <a:t> </a:t>
            </a:r>
            <a:r>
              <a:rPr lang="en-US" dirty="0" err="1" smtClean="0"/>
              <a:t>eligendi</a:t>
            </a:r>
            <a:r>
              <a:rPr lang="en-US" dirty="0" smtClean="0"/>
              <a:t> </a:t>
            </a:r>
            <a:r>
              <a:rPr lang="en-US" dirty="0" err="1" smtClean="0"/>
              <a:t>eos</a:t>
            </a:r>
            <a:r>
              <a:rPr lang="en-US" dirty="0" smtClean="0"/>
              <a:t> ex. </a:t>
            </a:r>
            <a:r>
              <a:rPr lang="en-US" dirty="0" err="1" smtClean="0"/>
              <a:t>Zril</a:t>
            </a:r>
            <a:r>
              <a:rPr lang="en-US" dirty="0" smtClean="0"/>
              <a:t> </a:t>
            </a:r>
            <a:r>
              <a:rPr lang="en-US" dirty="0" err="1" smtClean="0"/>
              <a:t>diceret</a:t>
            </a:r>
            <a:r>
              <a:rPr lang="en-US" dirty="0" smtClean="0"/>
              <a:t> </a:t>
            </a:r>
            <a:r>
              <a:rPr lang="en-US" dirty="0" err="1" smtClean="0"/>
              <a:t>eleifend</a:t>
            </a:r>
            <a:r>
              <a:rPr lang="en-US" dirty="0" smtClean="0"/>
              <a:t> an quo, qui id </a:t>
            </a:r>
            <a:r>
              <a:rPr lang="en-US" dirty="0" err="1" smtClean="0"/>
              <a:t>paulo</a:t>
            </a:r>
            <a:r>
              <a:rPr lang="en-US" dirty="0" smtClean="0"/>
              <a:t> </a:t>
            </a:r>
            <a:r>
              <a:rPr lang="en-US" dirty="0" err="1" smtClean="0"/>
              <a:t>tollit</a:t>
            </a:r>
            <a:r>
              <a:rPr lang="en-US" dirty="0" smtClean="0"/>
              <a:t> </a:t>
            </a:r>
            <a:r>
              <a:rPr lang="en-US" dirty="0" err="1" smtClean="0"/>
              <a:t>platonem</a:t>
            </a:r>
            <a:r>
              <a:rPr lang="en-US" dirty="0" smtClean="0"/>
              <a:t>. Has an </a:t>
            </a:r>
            <a:r>
              <a:rPr lang="en-US" dirty="0" err="1" smtClean="0"/>
              <a:t>paulo</a:t>
            </a:r>
            <a:r>
              <a:rPr lang="en-US" dirty="0" smtClean="0"/>
              <a:t> </a:t>
            </a:r>
            <a:r>
              <a:rPr lang="en-US" dirty="0" err="1" smtClean="0"/>
              <a:t>cetero</a:t>
            </a:r>
            <a:r>
              <a:rPr lang="en-US" dirty="0" smtClean="0"/>
              <a:t> </a:t>
            </a:r>
            <a:r>
              <a:rPr lang="en-US" dirty="0" err="1" smtClean="0"/>
              <a:t>salutandi</a:t>
            </a:r>
            <a:r>
              <a:rPr lang="en-US" dirty="0" smtClean="0"/>
              <a:t>, </a:t>
            </a:r>
            <a:r>
              <a:rPr lang="en-US" dirty="0" err="1" smtClean="0"/>
              <a:t>te</a:t>
            </a:r>
            <a:r>
              <a:rPr lang="en-US" dirty="0" smtClean="0"/>
              <a:t> </a:t>
            </a:r>
            <a:r>
              <a:rPr lang="en-US" dirty="0" err="1" smtClean="0"/>
              <a:t>nemore</a:t>
            </a:r>
            <a:r>
              <a:rPr lang="en-US" dirty="0" smtClean="0"/>
              <a:t> </a:t>
            </a:r>
            <a:r>
              <a:rPr lang="en-US" dirty="0" err="1" smtClean="0"/>
              <a:t>salutatus</a:t>
            </a:r>
            <a:r>
              <a:rPr lang="en-US" dirty="0" smtClean="0"/>
              <a:t> per. </a:t>
            </a:r>
            <a:r>
              <a:rPr lang="en-US" dirty="0" err="1" smtClean="0"/>
              <a:t>Pri</a:t>
            </a:r>
            <a:r>
              <a:rPr lang="en-US" dirty="0" smtClean="0"/>
              <a:t> ne </a:t>
            </a:r>
            <a:r>
              <a:rPr lang="en-US" dirty="0" err="1" smtClean="0"/>
              <a:t>munere</a:t>
            </a:r>
            <a:r>
              <a:rPr lang="en-US" dirty="0" smtClean="0"/>
              <a:t> </a:t>
            </a:r>
            <a:r>
              <a:rPr lang="en-US" dirty="0" err="1" smtClean="0"/>
              <a:t>epicuri</a:t>
            </a:r>
            <a:r>
              <a:rPr lang="en-US" dirty="0" smtClean="0"/>
              <a:t> </a:t>
            </a:r>
            <a:r>
              <a:rPr lang="en-US" dirty="0" err="1" smtClean="0"/>
              <a:t>honestatis</a:t>
            </a:r>
            <a:r>
              <a:rPr lang="en-US" dirty="0" smtClean="0"/>
              <a:t>, ad </a:t>
            </a:r>
            <a:r>
              <a:rPr lang="en-US" dirty="0" err="1" smtClean="0"/>
              <a:t>mei</a:t>
            </a:r>
            <a:r>
              <a:rPr lang="en-US" dirty="0" smtClean="0"/>
              <a:t> </a:t>
            </a:r>
            <a:r>
              <a:rPr lang="en-US" dirty="0" err="1" smtClean="0"/>
              <a:t>sensibus</a:t>
            </a:r>
            <a:r>
              <a:rPr lang="en-US" dirty="0" smtClean="0"/>
              <a:t> </a:t>
            </a:r>
            <a:r>
              <a:rPr lang="en-US" dirty="0" err="1" smtClean="0"/>
              <a:t>mnesarchum</a:t>
            </a:r>
            <a:r>
              <a:rPr lang="en-US" dirty="0" smtClean="0"/>
              <a:t> </a:t>
            </a:r>
            <a:r>
              <a:rPr lang="en-US" dirty="0" err="1" smtClean="0"/>
              <a:t>referrentur</a:t>
            </a:r>
            <a:r>
              <a:rPr lang="en-US" dirty="0" smtClean="0"/>
              <a:t>.</a:t>
            </a:r>
          </a:p>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
            </a:r>
            <a:br>
              <a:rPr lang="en-US" dirty="0" smtClean="0"/>
            </a:br>
            <a:r>
              <a:rPr lang="en-US" dirty="0" err="1" smtClean="0"/>
              <a:t>Tota</a:t>
            </a:r>
            <a:r>
              <a:rPr lang="en-US" dirty="0" smtClean="0"/>
              <a:t> </a:t>
            </a:r>
            <a:r>
              <a:rPr lang="en-US" dirty="0" err="1" smtClean="0"/>
              <a:t>ponderum</a:t>
            </a:r>
            <a:r>
              <a:rPr lang="en-US" dirty="0" smtClean="0"/>
              <a:t> </a:t>
            </a:r>
            <a:r>
              <a:rPr lang="en-US" dirty="0" err="1" smtClean="0"/>
              <a:t>convenire</a:t>
            </a:r>
            <a:r>
              <a:rPr lang="en-US" dirty="0" smtClean="0"/>
              <a:t> no pro. Fugit </a:t>
            </a:r>
            <a:r>
              <a:rPr lang="en-US" dirty="0" err="1" smtClean="0"/>
              <a:t>scripta</a:t>
            </a:r>
            <a:r>
              <a:rPr lang="en-US" dirty="0" smtClean="0"/>
              <a:t> </a:t>
            </a:r>
            <a:r>
              <a:rPr lang="en-US" dirty="0" err="1" smtClean="0"/>
              <a:t>eu</a:t>
            </a:r>
            <a:r>
              <a:rPr lang="en-US" dirty="0" smtClean="0"/>
              <a:t> </a:t>
            </a:r>
            <a:r>
              <a:rPr lang="en-US" dirty="0" err="1" smtClean="0"/>
              <a:t>nam</a:t>
            </a:r>
            <a:r>
              <a:rPr lang="en-US" dirty="0" smtClean="0"/>
              <a:t>, option </a:t>
            </a:r>
            <a:r>
              <a:rPr lang="en-US" dirty="0" err="1" smtClean="0"/>
              <a:t>utroque</a:t>
            </a:r>
            <a:r>
              <a:rPr lang="en-US" dirty="0" smtClean="0"/>
              <a:t> mea </a:t>
            </a:r>
            <a:r>
              <a:rPr lang="en-US" dirty="0" err="1" smtClean="0"/>
              <a:t>ei</a:t>
            </a:r>
            <a:r>
              <a:rPr lang="en-US" dirty="0" smtClean="0"/>
              <a:t>, his </a:t>
            </a:r>
            <a:r>
              <a:rPr lang="en-US" dirty="0" err="1" smtClean="0"/>
              <a:t>atqui</a:t>
            </a:r>
            <a:r>
              <a:rPr lang="en-US" dirty="0" smtClean="0"/>
              <a:t> </a:t>
            </a:r>
            <a:r>
              <a:rPr lang="en-US" dirty="0" err="1" smtClean="0"/>
              <a:t>accusata</a:t>
            </a:r>
            <a:r>
              <a:rPr lang="en-US" dirty="0" smtClean="0"/>
              <a:t> </a:t>
            </a:r>
            <a:r>
              <a:rPr lang="en-US" dirty="0" err="1" smtClean="0"/>
              <a:t>atomorum</a:t>
            </a:r>
            <a:r>
              <a:rPr lang="en-US" dirty="0" smtClean="0"/>
              <a:t> no. No vim </a:t>
            </a:r>
            <a:r>
              <a:rPr lang="en-US" dirty="0" err="1" smtClean="0"/>
              <a:t>maluisset</a:t>
            </a:r>
            <a:r>
              <a:rPr lang="en-US" dirty="0" smtClean="0"/>
              <a:t> </a:t>
            </a:r>
            <a:r>
              <a:rPr lang="en-US" dirty="0" err="1" smtClean="0"/>
              <a:t>vituperatoribus</a:t>
            </a:r>
            <a:r>
              <a:rPr lang="en-US" dirty="0" smtClean="0"/>
              <a:t>, brute </a:t>
            </a:r>
            <a:r>
              <a:rPr lang="en-US" dirty="0" err="1" smtClean="0"/>
              <a:t>facilisi</a:t>
            </a:r>
            <a:r>
              <a:rPr lang="en-US" dirty="0" smtClean="0"/>
              <a:t> sea cu. Sea mundi </a:t>
            </a:r>
            <a:r>
              <a:rPr lang="en-US" dirty="0" err="1" smtClean="0"/>
              <a:t>decore</a:t>
            </a:r>
            <a:r>
              <a:rPr lang="en-US" dirty="0" smtClean="0"/>
              <a:t> </a:t>
            </a:r>
            <a:r>
              <a:rPr lang="en-US" dirty="0" err="1" smtClean="0"/>
              <a:t>incorrupte</a:t>
            </a:r>
            <a:r>
              <a:rPr lang="en-US" dirty="0" smtClean="0"/>
              <a:t> ex, vim </a:t>
            </a:r>
            <a:r>
              <a:rPr lang="en-US" dirty="0" err="1" smtClean="0"/>
              <a:t>ea</a:t>
            </a:r>
            <a:r>
              <a:rPr lang="en-US" dirty="0" smtClean="0"/>
              <a:t> </a:t>
            </a:r>
            <a:r>
              <a:rPr lang="en-US" dirty="0" err="1" smtClean="0"/>
              <a:t>agam</a:t>
            </a:r>
            <a:r>
              <a:rPr lang="en-US" dirty="0" smtClean="0"/>
              <a:t> </a:t>
            </a:r>
            <a:r>
              <a:rPr lang="en-US" dirty="0" err="1" smtClean="0"/>
              <a:t>nihil</a:t>
            </a:r>
            <a:r>
              <a:rPr lang="en-US" dirty="0" smtClean="0"/>
              <a:t> </a:t>
            </a:r>
            <a:r>
              <a:rPr lang="en-US" dirty="0" err="1" smtClean="0"/>
              <a:t>tollit</a:t>
            </a:r>
            <a:r>
              <a:rPr lang="en-US" dirty="0" smtClean="0"/>
              <a:t>, </a:t>
            </a:r>
            <a:r>
              <a:rPr lang="en-US" dirty="0" err="1" smtClean="0"/>
              <a:t>mei</a:t>
            </a:r>
            <a:r>
              <a:rPr lang="en-US" dirty="0" smtClean="0"/>
              <a:t> ne </a:t>
            </a:r>
            <a:r>
              <a:rPr lang="en-US" dirty="0" err="1" smtClean="0"/>
              <a:t>illum</a:t>
            </a:r>
            <a:r>
              <a:rPr lang="en-US" dirty="0" smtClean="0"/>
              <a:t> </a:t>
            </a:r>
            <a:r>
              <a:rPr lang="en-US" dirty="0" err="1" smtClean="0"/>
              <a:t>veniam</a:t>
            </a:r>
            <a:r>
              <a:rPr lang="en-US" dirty="0" smtClean="0"/>
              <a:t> </a:t>
            </a:r>
            <a:r>
              <a:rPr lang="en-US" dirty="0" err="1" smtClean="0"/>
              <a:t>diceret</a:t>
            </a:r>
            <a:r>
              <a:rPr lang="en-US" dirty="0" smtClean="0"/>
              <a:t>.</a:t>
            </a:r>
          </a:p>
        </p:txBody>
      </p:sp>
      <p:sp>
        <p:nvSpPr>
          <p:cNvPr id="5" name="Slide Number Placeholder 4"/>
          <p:cNvSpPr>
            <a:spLocks noGrp="1"/>
          </p:cNvSpPr>
          <p:nvPr>
            <p:ph type="sldNum" sz="quarter" idx="15"/>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28336189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hart_analysis">
    <p:spTree>
      <p:nvGrpSpPr>
        <p:cNvPr id="1" name=""/>
        <p:cNvGrpSpPr/>
        <p:nvPr/>
      </p:nvGrpSpPr>
      <p:grpSpPr>
        <a:xfrm>
          <a:off x="0" y="0"/>
          <a:ext cx="0" cy="0"/>
          <a:chOff x="0" y="0"/>
          <a:chExt cx="0" cy="0"/>
        </a:xfrm>
      </p:grpSpPr>
      <p:sp>
        <p:nvSpPr>
          <p:cNvPr id="3" name="Chart Placeholder 2"/>
          <p:cNvSpPr>
            <a:spLocks noGrp="1"/>
          </p:cNvSpPr>
          <p:nvPr>
            <p:ph type="chart" sz="quarter" idx="11"/>
          </p:nvPr>
        </p:nvSpPr>
        <p:spPr>
          <a:xfrm>
            <a:off x="0" y="1518804"/>
            <a:ext cx="9144000" cy="4837546"/>
          </a:xfrm>
        </p:spPr>
        <p:txBody>
          <a:bodyPr>
            <a:normAutofit/>
          </a:bodyPr>
          <a:lstStyle>
            <a:lvl1pPr marL="0" indent="0">
              <a:buFontTx/>
              <a:buNone/>
              <a:defRPr sz="2100"/>
            </a:lvl1pPr>
          </a:lstStyle>
          <a:p>
            <a:endParaRPr lang="en-US" dirty="0"/>
          </a:p>
        </p:txBody>
      </p:sp>
      <p:sp>
        <p:nvSpPr>
          <p:cNvPr id="7" name="Content Placeholder 4"/>
          <p:cNvSpPr>
            <a:spLocks noGrp="1"/>
          </p:cNvSpPr>
          <p:nvPr>
            <p:ph sz="quarter" idx="13" hasCustomPrompt="1"/>
          </p:nvPr>
        </p:nvSpPr>
        <p:spPr>
          <a:xfrm>
            <a:off x="457633" y="310958"/>
            <a:ext cx="8224982" cy="549888"/>
          </a:xfrm>
        </p:spPr>
        <p:txBody>
          <a:bodyPr lIns="0" rIns="365760" anchor="t" anchorCtr="0"/>
          <a:lstStyle>
            <a:lvl1pPr marL="457200" indent="0">
              <a:buNone/>
              <a:defRPr sz="2800" b="0" i="0" baseline="0">
                <a:solidFill>
                  <a:srgbClr val="CF2034"/>
                </a:solidFill>
                <a:latin typeface="Source Sans Pro"/>
              </a:defRPr>
            </a:lvl1pPr>
          </a:lstStyle>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Title</a:t>
            </a:r>
          </a:p>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endParaRPr lang="en-US" dirty="0" smtClean="0"/>
          </a:p>
        </p:txBody>
      </p:sp>
      <p:sp>
        <p:nvSpPr>
          <p:cNvPr id="5" name="Slide Number Placeholder 4"/>
          <p:cNvSpPr>
            <a:spLocks noGrp="1"/>
          </p:cNvSpPr>
          <p:nvPr>
            <p:ph type="sldNum" sz="quarter" idx="15"/>
          </p:nvPr>
        </p:nvSpPr>
        <p:spPr/>
        <p:txBody>
          <a:bodyPr/>
          <a:lstStyle/>
          <a:p>
            <a:fld id="{EB5B16B7-1A62-864A-BAD0-E4CC29AA3FC8}" type="slidenum">
              <a:rPr lang="en-US" smtClean="0"/>
              <a:pPr/>
              <a:t>‹#›</a:t>
            </a:fld>
            <a:endParaRPr lang="en-US" dirty="0"/>
          </a:p>
        </p:txBody>
      </p:sp>
      <p:sp>
        <p:nvSpPr>
          <p:cNvPr id="6" name="Text Placeholder 2"/>
          <p:cNvSpPr>
            <a:spLocks noGrp="1"/>
          </p:cNvSpPr>
          <p:nvPr>
            <p:ph idx="1" hasCustomPrompt="1"/>
          </p:nvPr>
        </p:nvSpPr>
        <p:spPr>
          <a:xfrm>
            <a:off x="457633" y="860846"/>
            <a:ext cx="8224982" cy="657958"/>
          </a:xfrm>
          <a:prstGeom prst="rect">
            <a:avLst/>
          </a:prstGeom>
        </p:spPr>
        <p:txBody>
          <a:bodyPr vert="horz" lIns="91440" tIns="45720" rIns="91440" bIns="45720" rtlCol="0">
            <a:noAutofit/>
          </a:bodyPr>
          <a:lstStyle>
            <a:lvl2pPr>
              <a:defRPr sz="1600"/>
            </a:lvl2pPr>
            <a:lvl3pPr>
              <a:defRPr sz="1600"/>
            </a:lvl3pPr>
          </a:lstStyle>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3405279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able_Page">
    <p:spTree>
      <p:nvGrpSpPr>
        <p:cNvPr id="1" name=""/>
        <p:cNvGrpSpPr/>
        <p:nvPr/>
      </p:nvGrpSpPr>
      <p:grpSpPr>
        <a:xfrm>
          <a:off x="0" y="0"/>
          <a:ext cx="0" cy="0"/>
          <a:chOff x="0" y="0"/>
          <a:chExt cx="0" cy="0"/>
        </a:xfrm>
      </p:grpSpPr>
      <p:sp>
        <p:nvSpPr>
          <p:cNvPr id="7" name="Table Placeholder 6"/>
          <p:cNvSpPr>
            <a:spLocks noGrp="1"/>
          </p:cNvSpPr>
          <p:nvPr>
            <p:ph type="tbl" sz="quarter" idx="10"/>
          </p:nvPr>
        </p:nvSpPr>
        <p:spPr>
          <a:xfrm>
            <a:off x="762000" y="889001"/>
            <a:ext cx="7620000" cy="4953000"/>
          </a:xfrm>
        </p:spPr>
        <p:txBody>
          <a:bodyPr>
            <a:normAutofit/>
          </a:bodyPr>
          <a:lstStyle>
            <a:lvl1pPr marL="0" indent="0">
              <a:buNone/>
              <a:defRPr sz="2100"/>
            </a:lvl1pPr>
          </a:lstStyle>
          <a:p>
            <a:endParaRPr lang="en-US" dirty="0"/>
          </a:p>
        </p:txBody>
      </p:sp>
      <p:sp>
        <p:nvSpPr>
          <p:cNvPr id="4" name="Slide Number Placeholder 3"/>
          <p:cNvSpPr>
            <a:spLocks noGrp="1"/>
          </p:cNvSpPr>
          <p:nvPr>
            <p:ph type="sldNum" sz="quarter" idx="11"/>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14738550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able_Page">
    <p:spTree>
      <p:nvGrpSpPr>
        <p:cNvPr id="1" name=""/>
        <p:cNvGrpSpPr/>
        <p:nvPr/>
      </p:nvGrpSpPr>
      <p:grpSpPr>
        <a:xfrm>
          <a:off x="0" y="0"/>
          <a:ext cx="0" cy="0"/>
          <a:chOff x="0" y="0"/>
          <a:chExt cx="0" cy="0"/>
        </a:xfrm>
      </p:grpSpPr>
      <p:sp>
        <p:nvSpPr>
          <p:cNvPr id="7" name="Table Placeholder 6"/>
          <p:cNvSpPr>
            <a:spLocks noGrp="1"/>
          </p:cNvSpPr>
          <p:nvPr>
            <p:ph type="tbl" sz="quarter" idx="10"/>
          </p:nvPr>
        </p:nvSpPr>
        <p:spPr>
          <a:xfrm>
            <a:off x="645911" y="1363133"/>
            <a:ext cx="8040888" cy="4953000"/>
          </a:xfrm>
        </p:spPr>
        <p:txBody>
          <a:bodyPr>
            <a:normAutofit/>
          </a:bodyPr>
          <a:lstStyle>
            <a:lvl1pPr marL="0" indent="0">
              <a:buNone/>
              <a:defRPr sz="2100"/>
            </a:lvl1pPr>
          </a:lstStyle>
          <a:p>
            <a:endParaRPr lang="en-US" dirty="0"/>
          </a:p>
        </p:txBody>
      </p:sp>
      <p:sp>
        <p:nvSpPr>
          <p:cNvPr id="4" name="Slide Number Placeholder 3"/>
          <p:cNvSpPr>
            <a:spLocks noGrp="1"/>
          </p:cNvSpPr>
          <p:nvPr>
            <p:ph type="sldNum" sz="quarter" idx="11"/>
          </p:nvPr>
        </p:nvSpPr>
        <p:spPr/>
        <p:txBody>
          <a:bodyPr/>
          <a:lstStyle/>
          <a:p>
            <a:fld id="{EB5B16B7-1A62-864A-BAD0-E4CC29AA3FC8}" type="slidenum">
              <a:rPr lang="en-US" smtClean="0"/>
              <a:pPr/>
              <a:t>‹#›</a:t>
            </a:fld>
            <a:endParaRPr lang="en-US" dirty="0"/>
          </a:p>
        </p:txBody>
      </p:sp>
      <p:sp>
        <p:nvSpPr>
          <p:cNvPr id="5" name="Text Placeholder 14"/>
          <p:cNvSpPr>
            <a:spLocks noGrp="1"/>
          </p:cNvSpPr>
          <p:nvPr>
            <p:ph type="body" sz="quarter" idx="12"/>
          </p:nvPr>
        </p:nvSpPr>
        <p:spPr>
          <a:xfrm>
            <a:off x="645911" y="431800"/>
            <a:ext cx="8040888" cy="931333"/>
          </a:xfrm>
        </p:spPr>
        <p:txBody>
          <a:bodyPr numCol="1" spcCol="228600">
            <a:normAutofit/>
          </a:bodyPr>
          <a:lstStyle>
            <a:lvl1pPr marL="0" marR="0" indent="0" algn="l" defTabSz="457200" rtl="0" eaLnBrk="1" fontAlgn="auto" latinLnBrk="0" hangingPunct="1">
              <a:lnSpc>
                <a:spcPct val="100000"/>
              </a:lnSpc>
              <a:spcBef>
                <a:spcPct val="20000"/>
              </a:spcBef>
              <a:spcAft>
                <a:spcPts val="0"/>
              </a:spcAft>
              <a:buClr>
                <a:srgbClr val="CF2034"/>
              </a:buClr>
              <a:buSzTx/>
              <a:buFont typeface="Arial"/>
              <a:buNone/>
              <a:tabLst/>
              <a:defRPr sz="4000" b="0" i="0" baseline="0">
                <a:solidFill>
                  <a:srgbClr val="CF2034"/>
                </a:solidFill>
                <a:latin typeface="Source Sans Pro"/>
              </a:defRPr>
            </a:lvl1pPr>
          </a:lstStyle>
          <a:p>
            <a:pPr marL="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Click to edit Master text styles</a:t>
            </a:r>
          </a:p>
          <a:p>
            <a:pPr lvl="0"/>
            <a:endParaRPr lang="en-US" dirty="0" smtClean="0"/>
          </a:p>
        </p:txBody>
      </p:sp>
    </p:spTree>
    <p:extLst>
      <p:ext uri="{BB962C8B-B14F-4D97-AF65-F5344CB8AC3E}">
        <p14:creationId xmlns:p14="http://schemas.microsoft.com/office/powerpoint/2010/main" val="28195951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ourPicture_Description">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9654" y="821302"/>
            <a:ext cx="1837213" cy="1659431"/>
          </a:xfrm>
        </p:spPr>
        <p:txBody>
          <a:bodyPr/>
          <a:lstStyle>
            <a:lvl1pPr marL="0" indent="0">
              <a:buNone/>
              <a:defRPr/>
            </a:lvl1pPr>
          </a:lstStyle>
          <a:p>
            <a:endParaRPr lang="en-US" dirty="0"/>
          </a:p>
        </p:txBody>
      </p:sp>
      <p:sp>
        <p:nvSpPr>
          <p:cNvPr id="16" name="Content Placeholder 15"/>
          <p:cNvSpPr>
            <a:spLocks noGrp="1"/>
          </p:cNvSpPr>
          <p:nvPr>
            <p:ph sz="quarter" idx="13" hasCustomPrompt="1"/>
          </p:nvPr>
        </p:nvSpPr>
        <p:spPr>
          <a:xfrm>
            <a:off x="609628" y="2669072"/>
            <a:ext cx="1837240" cy="670307"/>
          </a:xfrm>
        </p:spPr>
        <p:txBody>
          <a:bodyPr>
            <a:normAutofit/>
          </a:bodyPr>
          <a:lstStyle>
            <a:lvl1pPr marL="0" indent="0">
              <a:buNone/>
              <a:defRPr sz="1400">
                <a:solidFill>
                  <a:srgbClr val="CF2034"/>
                </a:solidFill>
                <a:latin typeface="Source Sans Pro"/>
              </a:defRPr>
            </a:lvl1pPr>
          </a:lstStyle>
          <a:p>
            <a:pPr lvl="0"/>
            <a:r>
              <a:rPr lang="en-US" dirty="0" smtClean="0"/>
              <a:t>Click her</a:t>
            </a:r>
            <a:endParaRPr lang="en-US" dirty="0"/>
          </a:p>
        </p:txBody>
      </p:sp>
      <p:sp>
        <p:nvSpPr>
          <p:cNvPr id="18" name="Content Placeholder 15"/>
          <p:cNvSpPr>
            <a:spLocks noGrp="1"/>
          </p:cNvSpPr>
          <p:nvPr>
            <p:ph sz="quarter" idx="14"/>
          </p:nvPr>
        </p:nvSpPr>
        <p:spPr>
          <a:xfrm>
            <a:off x="2658587" y="2669072"/>
            <a:ext cx="1837213" cy="670307"/>
          </a:xfrm>
        </p:spPr>
        <p:txBody>
          <a:bodyPr>
            <a:normAutofit/>
          </a:bodyPr>
          <a:lstStyle>
            <a:lvl1pPr marL="0" indent="0">
              <a:buNone/>
              <a:defRPr sz="1400">
                <a:solidFill>
                  <a:srgbClr val="CF2034"/>
                </a:solidFill>
                <a:latin typeface="Source Sans Pro"/>
              </a:defRPr>
            </a:lvl1pPr>
          </a:lstStyle>
          <a:p>
            <a:pPr lvl="0"/>
            <a:endParaRPr lang="en-US" dirty="0"/>
          </a:p>
        </p:txBody>
      </p:sp>
      <p:sp>
        <p:nvSpPr>
          <p:cNvPr id="19" name="Content Placeholder 15"/>
          <p:cNvSpPr>
            <a:spLocks noGrp="1"/>
          </p:cNvSpPr>
          <p:nvPr>
            <p:ph sz="quarter" idx="15"/>
          </p:nvPr>
        </p:nvSpPr>
        <p:spPr>
          <a:xfrm>
            <a:off x="4690587" y="2669072"/>
            <a:ext cx="1837213" cy="670307"/>
          </a:xfrm>
        </p:spPr>
        <p:txBody>
          <a:bodyPr>
            <a:normAutofit/>
          </a:bodyPr>
          <a:lstStyle>
            <a:lvl1pPr marL="0" indent="0">
              <a:buNone/>
              <a:defRPr sz="1400">
                <a:solidFill>
                  <a:srgbClr val="CF2034"/>
                </a:solidFill>
                <a:latin typeface="Source Sans Pro"/>
              </a:defRPr>
            </a:lvl1pPr>
          </a:lstStyle>
          <a:p>
            <a:pPr lvl="0"/>
            <a:endParaRPr lang="en-US" dirty="0"/>
          </a:p>
        </p:txBody>
      </p:sp>
      <p:sp>
        <p:nvSpPr>
          <p:cNvPr id="4" name="Slide Number Placeholder 3"/>
          <p:cNvSpPr>
            <a:spLocks noGrp="1"/>
          </p:cNvSpPr>
          <p:nvPr>
            <p:ph type="sldNum" sz="quarter" idx="16"/>
          </p:nvPr>
        </p:nvSpPr>
        <p:spPr/>
        <p:txBody>
          <a:bodyPr/>
          <a:lstStyle/>
          <a:p>
            <a:fld id="{EB5B16B7-1A62-864A-BAD0-E4CC29AA3FC8}" type="slidenum">
              <a:rPr lang="en-US" smtClean="0"/>
              <a:pPr/>
              <a:t>‹#›</a:t>
            </a:fld>
            <a:endParaRPr lang="en-US" dirty="0"/>
          </a:p>
        </p:txBody>
      </p:sp>
      <p:sp>
        <p:nvSpPr>
          <p:cNvPr id="17" name="Picture Placeholder 7"/>
          <p:cNvSpPr>
            <a:spLocks noGrp="1"/>
          </p:cNvSpPr>
          <p:nvPr>
            <p:ph type="pic" sz="quarter" idx="17"/>
          </p:nvPr>
        </p:nvSpPr>
        <p:spPr>
          <a:xfrm>
            <a:off x="2658587" y="821302"/>
            <a:ext cx="1837213" cy="1659431"/>
          </a:xfrm>
        </p:spPr>
        <p:txBody>
          <a:bodyPr/>
          <a:lstStyle>
            <a:lvl1pPr marL="0" indent="0">
              <a:buNone/>
              <a:defRPr/>
            </a:lvl1pPr>
          </a:lstStyle>
          <a:p>
            <a:endParaRPr lang="en-US" dirty="0"/>
          </a:p>
        </p:txBody>
      </p:sp>
      <p:sp>
        <p:nvSpPr>
          <p:cNvPr id="21" name="Picture Placeholder 7"/>
          <p:cNvSpPr>
            <a:spLocks noGrp="1"/>
          </p:cNvSpPr>
          <p:nvPr>
            <p:ph type="pic" sz="quarter" idx="18"/>
          </p:nvPr>
        </p:nvSpPr>
        <p:spPr>
          <a:xfrm>
            <a:off x="4690587" y="821302"/>
            <a:ext cx="1837213" cy="1659431"/>
          </a:xfrm>
        </p:spPr>
        <p:txBody>
          <a:bodyPr/>
          <a:lstStyle>
            <a:lvl1pPr marL="0" indent="0">
              <a:buNone/>
              <a:defRPr/>
            </a:lvl1pPr>
          </a:lstStyle>
          <a:p>
            <a:endParaRPr lang="en-US" dirty="0"/>
          </a:p>
        </p:txBody>
      </p:sp>
      <p:sp>
        <p:nvSpPr>
          <p:cNvPr id="22" name="Picture Placeholder 7"/>
          <p:cNvSpPr>
            <a:spLocks noGrp="1"/>
          </p:cNvSpPr>
          <p:nvPr>
            <p:ph type="pic" sz="quarter" idx="19"/>
          </p:nvPr>
        </p:nvSpPr>
        <p:spPr>
          <a:xfrm>
            <a:off x="6703503" y="821302"/>
            <a:ext cx="1837213" cy="1659431"/>
          </a:xfrm>
        </p:spPr>
        <p:txBody>
          <a:bodyPr/>
          <a:lstStyle>
            <a:lvl1pPr marL="0" indent="0">
              <a:buNone/>
              <a:defRPr/>
            </a:lvl1pPr>
          </a:lstStyle>
          <a:p>
            <a:endParaRPr lang="en-US" dirty="0"/>
          </a:p>
        </p:txBody>
      </p:sp>
      <p:sp>
        <p:nvSpPr>
          <p:cNvPr id="23" name="Content Placeholder 15"/>
          <p:cNvSpPr>
            <a:spLocks noGrp="1"/>
          </p:cNvSpPr>
          <p:nvPr>
            <p:ph sz="quarter" idx="20"/>
          </p:nvPr>
        </p:nvSpPr>
        <p:spPr>
          <a:xfrm>
            <a:off x="6703503" y="2669072"/>
            <a:ext cx="1837213" cy="670307"/>
          </a:xfrm>
        </p:spPr>
        <p:txBody>
          <a:bodyPr>
            <a:normAutofit/>
          </a:bodyPr>
          <a:lstStyle>
            <a:lvl1pPr marL="0" indent="0">
              <a:buNone/>
              <a:defRPr sz="1400">
                <a:solidFill>
                  <a:srgbClr val="CF2034"/>
                </a:solidFill>
                <a:latin typeface="Source Sans Pro"/>
              </a:defRPr>
            </a:lvl1pPr>
          </a:lstStyle>
          <a:p>
            <a:pPr lvl="0"/>
            <a:endParaRPr lang="en-US" dirty="0"/>
          </a:p>
        </p:txBody>
      </p:sp>
      <p:sp>
        <p:nvSpPr>
          <p:cNvPr id="24" name="Content Placeholder 15"/>
          <p:cNvSpPr>
            <a:spLocks noGrp="1"/>
          </p:cNvSpPr>
          <p:nvPr>
            <p:ph sz="quarter" idx="21"/>
          </p:nvPr>
        </p:nvSpPr>
        <p:spPr>
          <a:xfrm>
            <a:off x="609627" y="3339379"/>
            <a:ext cx="1837240" cy="2360128"/>
          </a:xfrm>
        </p:spPr>
        <p:txBody>
          <a:bodyPr>
            <a:normAutofit/>
          </a:bodyPr>
          <a:lstStyle>
            <a:lvl1pPr marL="0" indent="0">
              <a:buNone/>
              <a:defRPr sz="1400"/>
            </a:lvl1pPr>
          </a:lstStyle>
          <a:p>
            <a:pPr lvl="0"/>
            <a:endParaRPr lang="en-US" dirty="0"/>
          </a:p>
        </p:txBody>
      </p:sp>
      <p:sp>
        <p:nvSpPr>
          <p:cNvPr id="25" name="Content Placeholder 15"/>
          <p:cNvSpPr>
            <a:spLocks noGrp="1"/>
          </p:cNvSpPr>
          <p:nvPr>
            <p:ph sz="quarter" idx="22"/>
          </p:nvPr>
        </p:nvSpPr>
        <p:spPr>
          <a:xfrm>
            <a:off x="2658613" y="3339379"/>
            <a:ext cx="1837213" cy="2360128"/>
          </a:xfrm>
        </p:spPr>
        <p:txBody>
          <a:bodyPr>
            <a:normAutofit/>
          </a:bodyPr>
          <a:lstStyle>
            <a:lvl1pPr marL="0" indent="0">
              <a:buNone/>
              <a:defRPr sz="1400"/>
            </a:lvl1pPr>
          </a:lstStyle>
          <a:p>
            <a:pPr lvl="0"/>
            <a:endParaRPr lang="en-US" dirty="0"/>
          </a:p>
        </p:txBody>
      </p:sp>
      <p:sp>
        <p:nvSpPr>
          <p:cNvPr id="26" name="Content Placeholder 15"/>
          <p:cNvSpPr>
            <a:spLocks noGrp="1"/>
          </p:cNvSpPr>
          <p:nvPr>
            <p:ph sz="quarter" idx="23"/>
          </p:nvPr>
        </p:nvSpPr>
        <p:spPr>
          <a:xfrm>
            <a:off x="4690587" y="3339379"/>
            <a:ext cx="1837213" cy="2360128"/>
          </a:xfrm>
        </p:spPr>
        <p:txBody>
          <a:bodyPr>
            <a:normAutofit/>
          </a:bodyPr>
          <a:lstStyle>
            <a:lvl1pPr marL="0" indent="0">
              <a:buNone/>
              <a:defRPr sz="1400"/>
            </a:lvl1pPr>
          </a:lstStyle>
          <a:p>
            <a:pPr lvl="0"/>
            <a:endParaRPr lang="en-US" dirty="0"/>
          </a:p>
        </p:txBody>
      </p:sp>
      <p:sp>
        <p:nvSpPr>
          <p:cNvPr id="27" name="Content Placeholder 15"/>
          <p:cNvSpPr>
            <a:spLocks noGrp="1"/>
          </p:cNvSpPr>
          <p:nvPr>
            <p:ph sz="quarter" idx="24"/>
          </p:nvPr>
        </p:nvSpPr>
        <p:spPr>
          <a:xfrm>
            <a:off x="6703529" y="3349918"/>
            <a:ext cx="1837213" cy="2360128"/>
          </a:xfrm>
        </p:spPr>
        <p:txBody>
          <a:bodyPr>
            <a:normAutofit/>
          </a:bodyPr>
          <a:lstStyle>
            <a:lvl1pPr marL="0" indent="0">
              <a:buNone/>
              <a:defRPr sz="1400"/>
            </a:lvl1pPr>
          </a:lstStyle>
          <a:p>
            <a:pPr lvl="0"/>
            <a:endParaRPr lang="en-US" dirty="0"/>
          </a:p>
        </p:txBody>
      </p:sp>
    </p:spTree>
    <p:extLst>
      <p:ext uri="{BB962C8B-B14F-4D97-AF65-F5344CB8AC3E}">
        <p14:creationId xmlns:p14="http://schemas.microsoft.com/office/powerpoint/2010/main" val="1297519021"/>
      </p:ext>
    </p:extLst>
  </p:cSld>
  <p:clrMapOvr>
    <a:masterClrMapping/>
  </p:clrMapOvr>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ull_Pictur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3999" cy="6155267"/>
          </a:xfrm>
        </p:spPr>
        <p:txBody>
          <a:bodyPr/>
          <a:lstStyle>
            <a:lvl1pPr marL="0" indent="0">
              <a:buFontTx/>
              <a:buNone/>
              <a:defRPr/>
            </a:lvl1pPr>
          </a:lstStyle>
          <a:p>
            <a:endParaRPr lang="en-US" dirty="0"/>
          </a:p>
        </p:txBody>
      </p:sp>
      <p:sp>
        <p:nvSpPr>
          <p:cNvPr id="7" name="Slide Number Placeholder 6"/>
          <p:cNvSpPr>
            <a:spLocks noGrp="1"/>
          </p:cNvSpPr>
          <p:nvPr>
            <p:ph type="sldNum" sz="quarter" idx="11"/>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3511153241"/>
      </p:ext>
    </p:extLst>
  </p:cSld>
  <p:clrMapOvr>
    <a:masterClrMapping/>
  </p:clrMapOvr>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icture_Description">
    <p:spTree>
      <p:nvGrpSpPr>
        <p:cNvPr id="1" name=""/>
        <p:cNvGrpSpPr/>
        <p:nvPr/>
      </p:nvGrpSpPr>
      <p:grpSpPr>
        <a:xfrm>
          <a:off x="0" y="0"/>
          <a:ext cx="0" cy="0"/>
          <a:chOff x="0" y="0"/>
          <a:chExt cx="0" cy="0"/>
        </a:xfrm>
      </p:grpSpPr>
      <p:sp>
        <p:nvSpPr>
          <p:cNvPr id="6" name="Picture Placeholder 2"/>
          <p:cNvSpPr>
            <a:spLocks noGrp="1"/>
          </p:cNvSpPr>
          <p:nvPr>
            <p:ph type="pic" sz="quarter" idx="11"/>
          </p:nvPr>
        </p:nvSpPr>
        <p:spPr>
          <a:xfrm>
            <a:off x="0" y="0"/>
            <a:ext cx="4538133" cy="6858000"/>
          </a:xfrm>
        </p:spPr>
        <p:txBody>
          <a:bodyPr/>
          <a:lstStyle>
            <a:lvl1pPr marL="0" indent="0">
              <a:buFontTx/>
              <a:buNone/>
              <a:defRPr/>
            </a:lvl1pPr>
          </a:lstStyle>
          <a:p>
            <a:endParaRPr lang="en-US" dirty="0"/>
          </a:p>
        </p:txBody>
      </p:sp>
      <p:sp>
        <p:nvSpPr>
          <p:cNvPr id="9" name="Content Placeholder 4"/>
          <p:cNvSpPr>
            <a:spLocks noGrp="1"/>
          </p:cNvSpPr>
          <p:nvPr>
            <p:ph sz="quarter" idx="13" hasCustomPrompt="1"/>
          </p:nvPr>
        </p:nvSpPr>
        <p:spPr>
          <a:xfrm>
            <a:off x="4987187" y="690421"/>
            <a:ext cx="3458808" cy="842046"/>
          </a:xfrm>
        </p:spPr>
        <p:txBody>
          <a:bodyPr lIns="0" rIns="365760" anchor="t" anchorCtr="0"/>
          <a:lstStyle>
            <a:lvl1pPr marL="457200" indent="0">
              <a:lnSpc>
                <a:spcPct val="100000"/>
              </a:lnSpc>
              <a:spcAft>
                <a:spcPts val="0"/>
              </a:spcAft>
              <a:buNone/>
              <a:defRPr sz="2800" i="0" baseline="0">
                <a:solidFill>
                  <a:srgbClr val="CF2034"/>
                </a:solidFill>
                <a:latin typeface="Source Sans Pro"/>
              </a:defRPr>
            </a:lvl1pPr>
          </a:lstStyle>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Title</a:t>
            </a:r>
          </a:p>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endParaRPr lang="en-US" dirty="0" smtClean="0"/>
          </a:p>
        </p:txBody>
      </p:sp>
      <p:sp>
        <p:nvSpPr>
          <p:cNvPr id="10" name="Content Placeholder 4"/>
          <p:cNvSpPr>
            <a:spLocks noGrp="1"/>
          </p:cNvSpPr>
          <p:nvPr>
            <p:ph sz="quarter" idx="14" hasCustomPrompt="1"/>
          </p:nvPr>
        </p:nvSpPr>
        <p:spPr>
          <a:xfrm>
            <a:off x="4987619" y="1532467"/>
            <a:ext cx="3458376" cy="4387271"/>
          </a:xfrm>
        </p:spPr>
        <p:txBody>
          <a:bodyPr lIns="0" rIns="365760"/>
          <a:lstStyle>
            <a:lvl1pPr marL="457200" marR="0" indent="0" algn="l" defTabSz="457200" rtl="0" eaLnBrk="1" fontAlgn="auto" latinLnBrk="0" hangingPunct="1">
              <a:lnSpc>
                <a:spcPct val="100000"/>
              </a:lnSpc>
              <a:spcBef>
                <a:spcPct val="20000"/>
              </a:spcBef>
              <a:spcAft>
                <a:spcPts val="0"/>
              </a:spcAft>
              <a:buClr>
                <a:srgbClr val="CF2034"/>
              </a:buClr>
              <a:buSzTx/>
              <a:buFont typeface="Arial"/>
              <a:buNone/>
              <a:tabLst/>
              <a:defRPr sz="1600" i="0" baseline="0"/>
            </a:lvl1pPr>
          </a:lstStyle>
          <a:p>
            <a:pPr marL="45720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Edit text here</a:t>
            </a:r>
          </a:p>
        </p:txBody>
      </p:sp>
      <p:sp>
        <p:nvSpPr>
          <p:cNvPr id="3" name="Slide Number Placeholder 2"/>
          <p:cNvSpPr>
            <a:spLocks noGrp="1"/>
          </p:cNvSpPr>
          <p:nvPr>
            <p:ph type="sldNum" sz="quarter" idx="15"/>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3149937845"/>
      </p:ext>
    </p:extLst>
  </p:cSld>
  <p:clrMapOvr>
    <a:masterClrMapping/>
  </p:clrMapOvr>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ngle_Android">
    <p:spTree>
      <p:nvGrpSpPr>
        <p:cNvPr id="1" name=""/>
        <p:cNvGrpSpPr/>
        <p:nvPr/>
      </p:nvGrpSpPr>
      <p:grpSpPr>
        <a:xfrm>
          <a:off x="0" y="0"/>
          <a:ext cx="0" cy="0"/>
          <a:chOff x="0" y="0"/>
          <a:chExt cx="0" cy="0"/>
        </a:xfrm>
      </p:grpSpPr>
      <p:sp>
        <p:nvSpPr>
          <p:cNvPr id="6" name="Text Placeholder 5"/>
          <p:cNvSpPr>
            <a:spLocks noGrp="1"/>
          </p:cNvSpPr>
          <p:nvPr>
            <p:ph type="body" sz="quarter" idx="17"/>
          </p:nvPr>
        </p:nvSpPr>
        <p:spPr>
          <a:xfrm>
            <a:off x="4461932" y="1160463"/>
            <a:ext cx="4224867" cy="4587875"/>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Slide Number Placeholder 8"/>
          <p:cNvSpPr>
            <a:spLocks noGrp="1"/>
          </p:cNvSpPr>
          <p:nvPr>
            <p:ph type="sldNum" sz="quarter" idx="18"/>
          </p:nvPr>
        </p:nvSpPr>
        <p:spPr/>
        <p:txBody>
          <a:bodyPr/>
          <a:lstStyle/>
          <a:p>
            <a:fld id="{EB5B16B7-1A62-864A-BAD0-E4CC29AA3FC8}" type="slidenum">
              <a:rPr lang="en-US" smtClean="0"/>
              <a:pPr/>
              <a:t>‹#›</a:t>
            </a:fld>
            <a:endParaRPr lang="en-US" dirty="0"/>
          </a:p>
        </p:txBody>
      </p:sp>
      <p:pic>
        <p:nvPicPr>
          <p:cNvPr id="7" name="Picture 6" descr="Nexus 5 - solo - front.ps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3133" y="637289"/>
            <a:ext cx="4064000" cy="5418668"/>
          </a:xfrm>
          <a:prstGeom prst="rect">
            <a:avLst/>
          </a:prstGeom>
        </p:spPr>
      </p:pic>
      <p:sp>
        <p:nvSpPr>
          <p:cNvPr id="8" name="Picture Placeholder 8"/>
          <p:cNvSpPr>
            <a:spLocks noGrp="1"/>
          </p:cNvSpPr>
          <p:nvPr>
            <p:ph type="pic" sz="quarter" idx="16"/>
          </p:nvPr>
        </p:nvSpPr>
        <p:spPr>
          <a:xfrm>
            <a:off x="1064157" y="1438804"/>
            <a:ext cx="2127371" cy="3761610"/>
          </a:xfrm>
        </p:spPr>
        <p:txBody>
          <a:bodyPr/>
          <a:lstStyle/>
          <a:p>
            <a:endParaRPr lang="en-US" dirty="0"/>
          </a:p>
        </p:txBody>
      </p:sp>
    </p:spTree>
    <p:extLst>
      <p:ext uri="{BB962C8B-B14F-4D97-AF65-F5344CB8AC3E}">
        <p14:creationId xmlns:p14="http://schemas.microsoft.com/office/powerpoint/2010/main" val="4175833249"/>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hoto1_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tx1">
              <a:lumMod val="95000"/>
              <a:lumOff val="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ext Placeholder 9"/>
          <p:cNvSpPr>
            <a:spLocks noGrp="1"/>
          </p:cNvSpPr>
          <p:nvPr>
            <p:ph type="body" sz="quarter" idx="10"/>
          </p:nvPr>
        </p:nvSpPr>
        <p:spPr>
          <a:xfrm>
            <a:off x="920069" y="2436813"/>
            <a:ext cx="7606772" cy="867467"/>
          </a:xfrm>
        </p:spPr>
        <p:txBody>
          <a:bodyPr>
            <a:normAutofit/>
          </a:bodyPr>
          <a:lstStyle>
            <a:lvl1pPr marL="0" indent="0" algn="l">
              <a:buNone/>
              <a:defRPr sz="3600" b="1" i="0">
                <a:solidFill>
                  <a:schemeClr val="bg1"/>
                </a:solidFill>
                <a:latin typeface="Source Sans Pro"/>
              </a:defRPr>
            </a:lvl1pPr>
          </a:lstStyle>
          <a:p>
            <a:pPr lvl="0"/>
            <a:r>
              <a:rPr lang="en-US" dirty="0" smtClean="0"/>
              <a:t>Click to edit Master text styles</a:t>
            </a:r>
          </a:p>
        </p:txBody>
      </p:sp>
      <p:sp>
        <p:nvSpPr>
          <p:cNvPr id="14" name="Text Placeholder 13"/>
          <p:cNvSpPr>
            <a:spLocks noGrp="1"/>
          </p:cNvSpPr>
          <p:nvPr>
            <p:ph type="body" sz="quarter" idx="11"/>
          </p:nvPr>
        </p:nvSpPr>
        <p:spPr>
          <a:xfrm>
            <a:off x="920069" y="3303588"/>
            <a:ext cx="7606772" cy="494867"/>
          </a:xfrm>
        </p:spPr>
        <p:txBody>
          <a:bodyPr>
            <a:normAutofit/>
          </a:bodyPr>
          <a:lstStyle>
            <a:lvl1pPr marL="0" indent="0" algn="l">
              <a:buNone/>
              <a:defRPr sz="1800" baseline="0">
                <a:solidFill>
                  <a:schemeClr val="bg1"/>
                </a:solidFill>
              </a:defRPr>
            </a:lvl1pPr>
          </a:lstStyle>
          <a:p>
            <a:pPr lvl="0"/>
            <a:r>
              <a:rPr lang="en-US" dirty="0" smtClean="0"/>
              <a:t>Click to edit Master text styles</a:t>
            </a:r>
          </a:p>
        </p:txBody>
      </p:sp>
      <p:sp>
        <p:nvSpPr>
          <p:cNvPr id="5" name="Slide Number Placeholder 4"/>
          <p:cNvSpPr>
            <a:spLocks noGrp="1"/>
          </p:cNvSpPr>
          <p:nvPr>
            <p:ph type="sldNum" sz="quarter" idx="12"/>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2013997284"/>
      </p:ext>
    </p:extLst>
  </p:cSld>
  <p:clrMapOvr>
    <a:masterClrMapping/>
  </p:clrMapOvr>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ouble_Andriod">
    <p:spTree>
      <p:nvGrpSpPr>
        <p:cNvPr id="1" name=""/>
        <p:cNvGrpSpPr/>
        <p:nvPr/>
      </p:nvGrpSpPr>
      <p:grpSpPr>
        <a:xfrm>
          <a:off x="0" y="0"/>
          <a:ext cx="0" cy="0"/>
          <a:chOff x="0" y="0"/>
          <a:chExt cx="0" cy="0"/>
        </a:xfrm>
      </p:grpSpPr>
      <p:pic>
        <p:nvPicPr>
          <p:cNvPr id="2" name="Picture 1" descr="Nexus 5 - solo - front.ps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3959" y="688618"/>
            <a:ext cx="3833286" cy="5111049"/>
          </a:xfrm>
          <a:prstGeom prst="rect">
            <a:avLst/>
          </a:prstGeom>
        </p:spPr>
      </p:pic>
      <p:sp>
        <p:nvSpPr>
          <p:cNvPr id="9" name="Picture Placeholder 8"/>
          <p:cNvSpPr>
            <a:spLocks noGrp="1"/>
          </p:cNvSpPr>
          <p:nvPr>
            <p:ph type="pic" sz="quarter" idx="16"/>
          </p:nvPr>
        </p:nvSpPr>
        <p:spPr>
          <a:xfrm>
            <a:off x="1745717" y="1447800"/>
            <a:ext cx="2006600" cy="3548063"/>
          </a:xfrm>
        </p:spPr>
        <p:txBody>
          <a:bodyPr/>
          <a:lstStyle/>
          <a:p>
            <a:endParaRPr lang="en-US" dirty="0"/>
          </a:p>
        </p:txBody>
      </p:sp>
      <p:sp>
        <p:nvSpPr>
          <p:cNvPr id="14" name="Slide Number Placeholder 13"/>
          <p:cNvSpPr>
            <a:spLocks noGrp="1"/>
          </p:cNvSpPr>
          <p:nvPr>
            <p:ph type="sldNum" sz="quarter" idx="18"/>
          </p:nvPr>
        </p:nvSpPr>
        <p:spPr/>
        <p:txBody>
          <a:bodyPr/>
          <a:lstStyle/>
          <a:p>
            <a:fld id="{EB5B16B7-1A62-864A-BAD0-E4CC29AA3FC8}" type="slidenum">
              <a:rPr lang="en-US" smtClean="0"/>
              <a:pPr/>
              <a:t>‹#›</a:t>
            </a:fld>
            <a:endParaRPr lang="en-US" dirty="0"/>
          </a:p>
        </p:txBody>
      </p:sp>
      <p:pic>
        <p:nvPicPr>
          <p:cNvPr id="18" name="Picture 17" descr="Nexus 5 - solo - front.psd"/>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99512" y="688618"/>
            <a:ext cx="3833286" cy="5111049"/>
          </a:xfrm>
          <a:prstGeom prst="rect">
            <a:avLst/>
          </a:prstGeom>
        </p:spPr>
      </p:pic>
      <p:sp>
        <p:nvSpPr>
          <p:cNvPr id="19" name="Picture Placeholder 8"/>
          <p:cNvSpPr>
            <a:spLocks noGrp="1"/>
          </p:cNvSpPr>
          <p:nvPr>
            <p:ph type="pic" sz="quarter" idx="19"/>
          </p:nvPr>
        </p:nvSpPr>
        <p:spPr>
          <a:xfrm>
            <a:off x="5511270" y="1447800"/>
            <a:ext cx="2006600" cy="3548063"/>
          </a:xfrm>
        </p:spPr>
        <p:txBody>
          <a:bodyPr/>
          <a:lstStyle/>
          <a:p>
            <a:endParaRPr lang="en-US"/>
          </a:p>
        </p:txBody>
      </p:sp>
      <p:sp>
        <p:nvSpPr>
          <p:cNvPr id="25" name="Text Placeholder 21"/>
          <p:cNvSpPr>
            <a:spLocks noGrp="1"/>
          </p:cNvSpPr>
          <p:nvPr>
            <p:ph type="body" sz="quarter" idx="23"/>
          </p:nvPr>
        </p:nvSpPr>
        <p:spPr>
          <a:xfrm>
            <a:off x="1566334" y="5646738"/>
            <a:ext cx="2252134" cy="466196"/>
          </a:xfrm>
        </p:spPr>
        <p:txBody>
          <a:bodyPr>
            <a:noAutofit/>
          </a:bodyPr>
          <a:lstStyle>
            <a:lvl1pPr algn="ctr">
              <a:defRPr sz="1400"/>
            </a:lvl1pPr>
            <a:lvl2pPr algn="ctr">
              <a:defRPr sz="1400"/>
            </a:lvl2pPr>
            <a:lvl3pPr algn="ctr">
              <a:defRPr sz="1400"/>
            </a:lvl3pPr>
            <a:lvl4pPr algn="ctr">
              <a:defRPr sz="1400"/>
            </a:lvl4pPr>
            <a:lvl5pPr algn="ct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6" name="Text Placeholder 21"/>
          <p:cNvSpPr>
            <a:spLocks noGrp="1"/>
          </p:cNvSpPr>
          <p:nvPr>
            <p:ph type="body" sz="quarter" idx="24"/>
          </p:nvPr>
        </p:nvSpPr>
        <p:spPr>
          <a:xfrm>
            <a:off x="5342467" y="5672138"/>
            <a:ext cx="2345267" cy="466196"/>
          </a:xfrm>
        </p:spPr>
        <p:txBody>
          <a:bodyPr>
            <a:noAutofit/>
          </a:bodyPr>
          <a:lstStyle>
            <a:lvl1pPr>
              <a:defRPr sz="1400"/>
            </a:lvl1pPr>
            <a:lvl2pPr>
              <a:defRPr sz="1400"/>
            </a:lvl2pPr>
            <a:lvl3pPr>
              <a:defRPr sz="14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78079645"/>
      </p:ext>
    </p:extLst>
  </p:cSld>
  <p:clrMapOvr>
    <a:masterClrMapping/>
  </p:clrMapOvr>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riple_Android">
    <p:spTree>
      <p:nvGrpSpPr>
        <p:cNvPr id="1" name=""/>
        <p:cNvGrpSpPr/>
        <p:nvPr/>
      </p:nvGrpSpPr>
      <p:grpSpPr>
        <a:xfrm>
          <a:off x="0" y="0"/>
          <a:ext cx="0" cy="0"/>
          <a:chOff x="0" y="0"/>
          <a:chExt cx="0" cy="0"/>
        </a:xfrm>
      </p:grpSpPr>
      <p:pic>
        <p:nvPicPr>
          <p:cNvPr id="2" name="Picture 1" descr="Nexus 5 - solo - front.ps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00" y="930185"/>
            <a:ext cx="3388788" cy="4518385"/>
          </a:xfrm>
          <a:prstGeom prst="rect">
            <a:avLst/>
          </a:prstGeom>
        </p:spPr>
      </p:pic>
      <p:sp>
        <p:nvSpPr>
          <p:cNvPr id="9" name="Picture Placeholder 8"/>
          <p:cNvSpPr>
            <a:spLocks noGrp="1"/>
          </p:cNvSpPr>
          <p:nvPr>
            <p:ph type="pic" sz="quarter" idx="16"/>
          </p:nvPr>
        </p:nvSpPr>
        <p:spPr>
          <a:xfrm>
            <a:off x="954092" y="1600734"/>
            <a:ext cx="1773920" cy="3136639"/>
          </a:xfrm>
        </p:spPr>
        <p:txBody>
          <a:bodyPr/>
          <a:lstStyle/>
          <a:p>
            <a:endParaRPr lang="en-US"/>
          </a:p>
        </p:txBody>
      </p:sp>
      <p:sp>
        <p:nvSpPr>
          <p:cNvPr id="14" name="Slide Number Placeholder 13"/>
          <p:cNvSpPr>
            <a:spLocks noGrp="1"/>
          </p:cNvSpPr>
          <p:nvPr>
            <p:ph type="sldNum" sz="quarter" idx="18"/>
          </p:nvPr>
        </p:nvSpPr>
        <p:spPr/>
        <p:txBody>
          <a:bodyPr/>
          <a:lstStyle/>
          <a:p>
            <a:fld id="{EB5B16B7-1A62-864A-BAD0-E4CC29AA3FC8}" type="slidenum">
              <a:rPr lang="en-US" smtClean="0"/>
              <a:pPr/>
              <a:t>‹#›</a:t>
            </a:fld>
            <a:endParaRPr lang="en-US" dirty="0"/>
          </a:p>
        </p:txBody>
      </p:sp>
      <p:pic>
        <p:nvPicPr>
          <p:cNvPr id="18" name="Picture 17" descr="Nexus 5 - solo - front.psd"/>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65277" y="921718"/>
            <a:ext cx="3388788" cy="4518385"/>
          </a:xfrm>
          <a:prstGeom prst="rect">
            <a:avLst/>
          </a:prstGeom>
        </p:spPr>
      </p:pic>
      <p:sp>
        <p:nvSpPr>
          <p:cNvPr id="19" name="Picture Placeholder 8"/>
          <p:cNvSpPr>
            <a:spLocks noGrp="1"/>
          </p:cNvSpPr>
          <p:nvPr>
            <p:ph type="pic" sz="quarter" idx="19"/>
          </p:nvPr>
        </p:nvSpPr>
        <p:spPr>
          <a:xfrm>
            <a:off x="3675435" y="1596233"/>
            <a:ext cx="1773920" cy="3136639"/>
          </a:xfrm>
        </p:spPr>
        <p:txBody>
          <a:bodyPr/>
          <a:lstStyle/>
          <a:p>
            <a:endParaRPr lang="en-US"/>
          </a:p>
        </p:txBody>
      </p:sp>
      <p:pic>
        <p:nvPicPr>
          <p:cNvPr id="10" name="Picture 9" descr="Nexus 5 - solo - front.psd"/>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586255" y="913251"/>
            <a:ext cx="3388788" cy="4518385"/>
          </a:xfrm>
          <a:prstGeom prst="rect">
            <a:avLst/>
          </a:prstGeom>
        </p:spPr>
      </p:pic>
      <p:sp>
        <p:nvSpPr>
          <p:cNvPr id="11" name="Picture Placeholder 8"/>
          <p:cNvSpPr>
            <a:spLocks noGrp="1"/>
          </p:cNvSpPr>
          <p:nvPr>
            <p:ph type="pic" sz="quarter" idx="22"/>
          </p:nvPr>
        </p:nvSpPr>
        <p:spPr>
          <a:xfrm>
            <a:off x="6404880" y="1579300"/>
            <a:ext cx="1773920" cy="3136639"/>
          </a:xfrm>
        </p:spPr>
        <p:txBody>
          <a:bodyPr/>
          <a:lstStyle/>
          <a:p>
            <a:endParaRPr lang="en-US"/>
          </a:p>
        </p:txBody>
      </p:sp>
      <p:sp>
        <p:nvSpPr>
          <p:cNvPr id="12" name="Text Placeholder 21"/>
          <p:cNvSpPr>
            <a:spLocks noGrp="1"/>
          </p:cNvSpPr>
          <p:nvPr>
            <p:ph type="body" sz="quarter" idx="21"/>
          </p:nvPr>
        </p:nvSpPr>
        <p:spPr>
          <a:xfrm>
            <a:off x="746949" y="5431636"/>
            <a:ext cx="2190983" cy="364596"/>
          </a:xfrm>
        </p:spPr>
        <p:txBody>
          <a:bodyPr>
            <a:noAutofit/>
          </a:bodyPr>
          <a:lstStyle>
            <a:lvl1pPr algn="ctr">
              <a:defRPr sz="1400"/>
            </a:lvl1pPr>
            <a:lvl2pPr algn="ctr">
              <a:defRPr sz="1400"/>
            </a:lvl2pPr>
            <a:lvl3pPr algn="ctr">
              <a:defRPr sz="1400"/>
            </a:lvl3pPr>
            <a:lvl4pPr algn="ctr">
              <a:defRPr sz="1400"/>
            </a:lvl4pPr>
            <a:lvl5pPr algn="ct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21"/>
          <p:cNvSpPr>
            <a:spLocks noGrp="1"/>
          </p:cNvSpPr>
          <p:nvPr>
            <p:ph type="body" sz="quarter" idx="23"/>
          </p:nvPr>
        </p:nvSpPr>
        <p:spPr>
          <a:xfrm>
            <a:off x="3463008" y="5431636"/>
            <a:ext cx="2190983" cy="364596"/>
          </a:xfrm>
        </p:spPr>
        <p:txBody>
          <a:bodyPr>
            <a:noAutofit/>
          </a:bodyPr>
          <a:lstStyle>
            <a:lvl1pPr algn="ctr">
              <a:defRPr sz="1400"/>
            </a:lvl1pPr>
            <a:lvl2pPr algn="ctr">
              <a:defRPr sz="1400"/>
            </a:lvl2pPr>
            <a:lvl3pPr algn="ctr">
              <a:defRPr sz="1400"/>
            </a:lvl3pPr>
            <a:lvl4pPr algn="ctr">
              <a:defRPr sz="1400"/>
            </a:lvl4pPr>
            <a:lvl5pPr algn="ct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Text Placeholder 21"/>
          <p:cNvSpPr>
            <a:spLocks noGrp="1"/>
          </p:cNvSpPr>
          <p:nvPr>
            <p:ph type="body" sz="quarter" idx="24"/>
          </p:nvPr>
        </p:nvSpPr>
        <p:spPr>
          <a:xfrm>
            <a:off x="6205010" y="5430050"/>
            <a:ext cx="2190983" cy="364596"/>
          </a:xfrm>
        </p:spPr>
        <p:txBody>
          <a:bodyPr>
            <a:noAutofit/>
          </a:bodyPr>
          <a:lstStyle>
            <a:lvl1pPr algn="ctr">
              <a:defRPr sz="1400"/>
            </a:lvl1pPr>
            <a:lvl2pPr algn="ctr">
              <a:defRPr sz="1400"/>
            </a:lvl2pPr>
            <a:lvl3pPr algn="ctr">
              <a:defRPr sz="1400"/>
            </a:lvl3pPr>
            <a:lvl4pPr algn="ctr">
              <a:defRPr sz="1400"/>
            </a:lvl4pPr>
            <a:lvl5pPr algn="ct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763037559"/>
      </p:ext>
    </p:extLst>
  </p:cSld>
  <p:clrMapOvr>
    <a:masterClrMapping/>
  </p:clrMapOvr>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ingle_iphone">
    <p:spTree>
      <p:nvGrpSpPr>
        <p:cNvPr id="1" name=""/>
        <p:cNvGrpSpPr/>
        <p:nvPr/>
      </p:nvGrpSpPr>
      <p:grpSpPr>
        <a:xfrm>
          <a:off x="0" y="0"/>
          <a:ext cx="0" cy="0"/>
          <a:chOff x="0" y="0"/>
          <a:chExt cx="0" cy="0"/>
        </a:xfrm>
      </p:grpSpPr>
      <p:pic>
        <p:nvPicPr>
          <p:cNvPr id="3" name="Picture 2" descr="iPhone_5s_Vert_Slvr_sRGB.ps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15755" y="838200"/>
            <a:ext cx="2699511" cy="5184720"/>
          </a:xfrm>
          <a:prstGeom prst="rect">
            <a:avLst/>
          </a:prstGeom>
        </p:spPr>
      </p:pic>
      <p:sp>
        <p:nvSpPr>
          <p:cNvPr id="10" name="Picture Placeholder 9"/>
          <p:cNvSpPr>
            <a:spLocks noGrp="1"/>
          </p:cNvSpPr>
          <p:nvPr>
            <p:ph type="pic" sz="quarter" idx="16"/>
          </p:nvPr>
        </p:nvSpPr>
        <p:spPr>
          <a:xfrm>
            <a:off x="1337734" y="1753130"/>
            <a:ext cx="1871663" cy="3326870"/>
          </a:xfrm>
        </p:spPr>
        <p:txBody>
          <a:bodyPr/>
          <a:lstStyle/>
          <a:p>
            <a:endParaRPr lang="en-US" dirty="0"/>
          </a:p>
        </p:txBody>
      </p:sp>
      <p:sp>
        <p:nvSpPr>
          <p:cNvPr id="6" name="Text Placeholder 5"/>
          <p:cNvSpPr>
            <a:spLocks noGrp="1"/>
          </p:cNvSpPr>
          <p:nvPr>
            <p:ph type="body" sz="quarter" idx="17"/>
          </p:nvPr>
        </p:nvSpPr>
        <p:spPr>
          <a:xfrm>
            <a:off x="4461932" y="1160463"/>
            <a:ext cx="4224867" cy="4587875"/>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Slide Number Placeholder 8"/>
          <p:cNvSpPr>
            <a:spLocks noGrp="1"/>
          </p:cNvSpPr>
          <p:nvPr>
            <p:ph type="sldNum" sz="quarter" idx="18"/>
          </p:nvPr>
        </p:nvSpPr>
        <p:spPr/>
        <p:txBody>
          <a:body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3122078516"/>
      </p:ext>
    </p:extLst>
  </p:cSld>
  <p:clrMapOvr>
    <a:masterClrMapping/>
  </p:clrMapOvr>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ouble_iphone">
    <p:spTree>
      <p:nvGrpSpPr>
        <p:cNvPr id="1" name=""/>
        <p:cNvGrpSpPr/>
        <p:nvPr/>
      </p:nvGrpSpPr>
      <p:grpSpPr>
        <a:xfrm>
          <a:off x="0" y="0"/>
          <a:ext cx="0" cy="0"/>
          <a:chOff x="0" y="0"/>
          <a:chExt cx="0" cy="0"/>
        </a:xfrm>
      </p:grpSpPr>
      <p:sp>
        <p:nvSpPr>
          <p:cNvPr id="14" name="Slide Number Placeholder 13"/>
          <p:cNvSpPr>
            <a:spLocks noGrp="1"/>
          </p:cNvSpPr>
          <p:nvPr>
            <p:ph type="sldNum" sz="quarter" idx="18"/>
          </p:nvPr>
        </p:nvSpPr>
        <p:spPr/>
        <p:txBody>
          <a:bodyPr/>
          <a:lstStyle/>
          <a:p>
            <a:fld id="{EB5B16B7-1A62-864A-BAD0-E4CC29AA3FC8}" type="slidenum">
              <a:rPr lang="en-US" smtClean="0"/>
              <a:pPr/>
              <a:t>‹#›</a:t>
            </a:fld>
            <a:endParaRPr lang="en-US" dirty="0"/>
          </a:p>
        </p:txBody>
      </p:sp>
      <p:sp>
        <p:nvSpPr>
          <p:cNvPr id="22" name="Text Placeholder 21"/>
          <p:cNvSpPr>
            <a:spLocks noGrp="1"/>
          </p:cNvSpPr>
          <p:nvPr>
            <p:ph type="body" sz="quarter" idx="20"/>
          </p:nvPr>
        </p:nvSpPr>
        <p:spPr>
          <a:xfrm>
            <a:off x="1524000" y="5535613"/>
            <a:ext cx="2353734" cy="534988"/>
          </a:xfrm>
        </p:spPr>
        <p:txBody>
          <a:bodyPr>
            <a:noAutofit/>
          </a:bodyPr>
          <a:lstStyle>
            <a:lvl1pPr algn="ctr">
              <a:defRPr sz="1400"/>
            </a:lvl1pPr>
            <a:lvl2pPr algn="ctr">
              <a:defRPr sz="1400"/>
            </a:lvl2pPr>
            <a:lvl3pPr algn="ctr">
              <a:defRPr sz="1400"/>
            </a:lvl3pPr>
            <a:lvl4pPr algn="ctr">
              <a:defRPr sz="1400"/>
            </a:lvl4pPr>
            <a:lvl5pPr algn="ct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0" name="Picture 9" descr="iPhone_5s_Vert_Slvr_sRGB.ps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96754" y="490536"/>
            <a:ext cx="2699511" cy="5184720"/>
          </a:xfrm>
          <a:prstGeom prst="rect">
            <a:avLst/>
          </a:prstGeom>
        </p:spPr>
      </p:pic>
      <p:sp>
        <p:nvSpPr>
          <p:cNvPr id="11" name="Picture Placeholder 9"/>
          <p:cNvSpPr>
            <a:spLocks noGrp="1"/>
          </p:cNvSpPr>
          <p:nvPr>
            <p:ph type="pic" sz="quarter" idx="16"/>
          </p:nvPr>
        </p:nvSpPr>
        <p:spPr>
          <a:xfrm>
            <a:off x="1718733" y="1405466"/>
            <a:ext cx="1871663" cy="3326870"/>
          </a:xfrm>
        </p:spPr>
        <p:txBody>
          <a:bodyPr/>
          <a:lstStyle/>
          <a:p>
            <a:endParaRPr lang="en-US" dirty="0"/>
          </a:p>
        </p:txBody>
      </p:sp>
      <p:pic>
        <p:nvPicPr>
          <p:cNvPr id="12" name="Picture 11" descr="iPhone_5s_Vert_Slvr_sRGB.ps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66021" y="490536"/>
            <a:ext cx="2699511" cy="5184720"/>
          </a:xfrm>
          <a:prstGeom prst="rect">
            <a:avLst/>
          </a:prstGeom>
        </p:spPr>
      </p:pic>
      <p:sp>
        <p:nvSpPr>
          <p:cNvPr id="13" name="Picture Placeholder 9"/>
          <p:cNvSpPr>
            <a:spLocks noGrp="1"/>
          </p:cNvSpPr>
          <p:nvPr>
            <p:ph type="pic" sz="quarter" idx="22"/>
          </p:nvPr>
        </p:nvSpPr>
        <p:spPr>
          <a:xfrm>
            <a:off x="5588000" y="1405466"/>
            <a:ext cx="1871663" cy="3326870"/>
          </a:xfrm>
        </p:spPr>
        <p:txBody>
          <a:bodyPr/>
          <a:lstStyle/>
          <a:p>
            <a:endParaRPr lang="en-US" dirty="0"/>
          </a:p>
        </p:txBody>
      </p:sp>
      <p:sp>
        <p:nvSpPr>
          <p:cNvPr id="16" name="Text Placeholder 21"/>
          <p:cNvSpPr>
            <a:spLocks noGrp="1"/>
          </p:cNvSpPr>
          <p:nvPr>
            <p:ph type="body" sz="quarter" idx="23"/>
          </p:nvPr>
        </p:nvSpPr>
        <p:spPr>
          <a:xfrm>
            <a:off x="5435599" y="5535612"/>
            <a:ext cx="2286001" cy="534989"/>
          </a:xfrm>
        </p:spPr>
        <p:txBody>
          <a:bodyPr>
            <a:noAutofit/>
          </a:bodyPr>
          <a:lstStyle>
            <a:lvl1pPr algn="ctr">
              <a:defRPr sz="1400"/>
            </a:lvl1pPr>
            <a:lvl2pPr algn="ctr">
              <a:defRPr sz="1400"/>
            </a:lvl2pPr>
            <a:lvl3pPr algn="ctr">
              <a:defRPr sz="1400"/>
            </a:lvl3pPr>
            <a:lvl4pPr algn="ctr">
              <a:defRPr sz="1400"/>
            </a:lvl4pPr>
            <a:lvl5pPr algn="ct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68766828"/>
      </p:ext>
    </p:extLst>
  </p:cSld>
  <p:clrMapOvr>
    <a:masterClrMapping/>
  </p:clrMapOvr>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riple_iphone">
    <p:spTree>
      <p:nvGrpSpPr>
        <p:cNvPr id="1" name=""/>
        <p:cNvGrpSpPr/>
        <p:nvPr/>
      </p:nvGrpSpPr>
      <p:grpSpPr>
        <a:xfrm>
          <a:off x="0" y="0"/>
          <a:ext cx="0" cy="0"/>
          <a:chOff x="0" y="0"/>
          <a:chExt cx="0" cy="0"/>
        </a:xfrm>
      </p:grpSpPr>
      <p:sp>
        <p:nvSpPr>
          <p:cNvPr id="9" name="Slide Number Placeholder 8"/>
          <p:cNvSpPr>
            <a:spLocks noGrp="1"/>
          </p:cNvSpPr>
          <p:nvPr>
            <p:ph type="sldNum" sz="quarter" idx="18"/>
          </p:nvPr>
        </p:nvSpPr>
        <p:spPr/>
        <p:txBody>
          <a:bodyPr/>
          <a:lstStyle/>
          <a:p>
            <a:fld id="{EB5B16B7-1A62-864A-BAD0-E4CC29AA3FC8}" type="slidenum">
              <a:rPr lang="en-US" smtClean="0"/>
              <a:pPr/>
              <a:t>‹#›</a:t>
            </a:fld>
            <a:endParaRPr lang="en-US" dirty="0"/>
          </a:p>
        </p:txBody>
      </p:sp>
      <p:pic>
        <p:nvPicPr>
          <p:cNvPr id="7" name="Picture 6" descr="iPhone_5s_Vert_Slvr_sRGB.ps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3220" y="609070"/>
            <a:ext cx="2699511" cy="5184720"/>
          </a:xfrm>
          <a:prstGeom prst="rect">
            <a:avLst/>
          </a:prstGeom>
        </p:spPr>
      </p:pic>
      <p:sp>
        <p:nvSpPr>
          <p:cNvPr id="8" name="Picture Placeholder 9"/>
          <p:cNvSpPr>
            <a:spLocks noGrp="1"/>
          </p:cNvSpPr>
          <p:nvPr>
            <p:ph type="pic" sz="quarter" idx="16"/>
          </p:nvPr>
        </p:nvSpPr>
        <p:spPr>
          <a:xfrm>
            <a:off x="965199" y="1524000"/>
            <a:ext cx="1871663" cy="3326870"/>
          </a:xfrm>
        </p:spPr>
        <p:txBody>
          <a:bodyPr/>
          <a:lstStyle/>
          <a:p>
            <a:endParaRPr lang="en-US" dirty="0"/>
          </a:p>
        </p:txBody>
      </p:sp>
      <p:pic>
        <p:nvPicPr>
          <p:cNvPr id="11" name="Picture 10" descr="iPhone_5s_Vert_Slvr_sRGB.ps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168417" y="609070"/>
            <a:ext cx="2699511" cy="5184720"/>
          </a:xfrm>
          <a:prstGeom prst="rect">
            <a:avLst/>
          </a:prstGeom>
        </p:spPr>
      </p:pic>
      <p:sp>
        <p:nvSpPr>
          <p:cNvPr id="12" name="Picture Placeholder 9"/>
          <p:cNvSpPr>
            <a:spLocks noGrp="1"/>
          </p:cNvSpPr>
          <p:nvPr>
            <p:ph type="pic" sz="quarter" idx="19"/>
          </p:nvPr>
        </p:nvSpPr>
        <p:spPr>
          <a:xfrm>
            <a:off x="3590396" y="1524000"/>
            <a:ext cx="1871663" cy="3326870"/>
          </a:xfrm>
        </p:spPr>
        <p:txBody>
          <a:bodyPr/>
          <a:lstStyle/>
          <a:p>
            <a:endParaRPr lang="en-US" dirty="0"/>
          </a:p>
        </p:txBody>
      </p:sp>
      <p:pic>
        <p:nvPicPr>
          <p:cNvPr id="13" name="Picture 12" descr="iPhone_5s_Vert_Slvr_sRGB.ps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67928" y="609070"/>
            <a:ext cx="2699511" cy="5184720"/>
          </a:xfrm>
          <a:prstGeom prst="rect">
            <a:avLst/>
          </a:prstGeom>
        </p:spPr>
      </p:pic>
      <p:sp>
        <p:nvSpPr>
          <p:cNvPr id="14" name="Picture Placeholder 9"/>
          <p:cNvSpPr>
            <a:spLocks noGrp="1"/>
          </p:cNvSpPr>
          <p:nvPr>
            <p:ph type="pic" sz="quarter" idx="20"/>
          </p:nvPr>
        </p:nvSpPr>
        <p:spPr>
          <a:xfrm>
            <a:off x="6289907" y="1524000"/>
            <a:ext cx="1871663" cy="3326870"/>
          </a:xfrm>
        </p:spPr>
        <p:txBody>
          <a:bodyPr/>
          <a:lstStyle/>
          <a:p>
            <a:endParaRPr lang="en-US" dirty="0"/>
          </a:p>
        </p:txBody>
      </p:sp>
      <p:sp>
        <p:nvSpPr>
          <p:cNvPr id="15" name="Text Placeholder 21"/>
          <p:cNvSpPr>
            <a:spLocks noGrp="1"/>
          </p:cNvSpPr>
          <p:nvPr>
            <p:ph type="body" sz="quarter" idx="21"/>
          </p:nvPr>
        </p:nvSpPr>
        <p:spPr>
          <a:xfrm>
            <a:off x="806216" y="5672138"/>
            <a:ext cx="2190983" cy="364596"/>
          </a:xfrm>
        </p:spPr>
        <p:txBody>
          <a:bodyPr>
            <a:noAutofit/>
          </a:bodyPr>
          <a:lstStyle>
            <a:lvl1pPr algn="ctr">
              <a:defRPr sz="1400"/>
            </a:lvl1pPr>
            <a:lvl2pPr algn="ctr">
              <a:defRPr sz="1400"/>
            </a:lvl2pPr>
            <a:lvl3pPr algn="ctr">
              <a:defRPr sz="1400"/>
            </a:lvl3pPr>
            <a:lvl4pPr algn="ctr">
              <a:defRPr sz="1400"/>
            </a:lvl4pPr>
            <a:lvl5pPr algn="ct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Text Placeholder 21"/>
          <p:cNvSpPr>
            <a:spLocks noGrp="1"/>
          </p:cNvSpPr>
          <p:nvPr>
            <p:ph type="body" sz="quarter" idx="22"/>
          </p:nvPr>
        </p:nvSpPr>
        <p:spPr>
          <a:xfrm>
            <a:off x="3430883" y="5671609"/>
            <a:ext cx="2190983" cy="364596"/>
          </a:xfrm>
        </p:spPr>
        <p:txBody>
          <a:bodyPr>
            <a:noAutofit/>
          </a:bodyPr>
          <a:lstStyle>
            <a:lvl1pPr algn="ctr">
              <a:defRPr sz="1400"/>
            </a:lvl1pPr>
            <a:lvl2pPr algn="ctr">
              <a:defRPr sz="1400"/>
            </a:lvl2pPr>
            <a:lvl3pPr algn="ctr">
              <a:defRPr sz="1400"/>
            </a:lvl3pPr>
            <a:lvl4pPr algn="ctr">
              <a:defRPr sz="1400"/>
            </a:lvl4pPr>
            <a:lvl5pPr algn="ct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Text Placeholder 21"/>
          <p:cNvSpPr>
            <a:spLocks noGrp="1"/>
          </p:cNvSpPr>
          <p:nvPr>
            <p:ph type="body" sz="quarter" idx="23"/>
          </p:nvPr>
        </p:nvSpPr>
        <p:spPr>
          <a:xfrm>
            <a:off x="6174083" y="5672138"/>
            <a:ext cx="2190983" cy="364596"/>
          </a:xfrm>
        </p:spPr>
        <p:txBody>
          <a:bodyPr>
            <a:noAutofit/>
          </a:bodyPr>
          <a:lstStyle>
            <a:lvl1pPr algn="ctr">
              <a:defRPr sz="1400"/>
            </a:lvl1pPr>
            <a:lvl2pPr algn="ctr">
              <a:defRPr sz="1400"/>
            </a:lvl2pPr>
            <a:lvl3pPr algn="ctr">
              <a:defRPr sz="1400"/>
            </a:lvl3pPr>
            <a:lvl4pPr algn="ctr">
              <a:defRPr sz="1400"/>
            </a:lvl4pPr>
            <a:lvl5pPr algn="ct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29183528"/>
      </p:ext>
    </p:extLst>
  </p:cSld>
  <p:clrMapOvr>
    <a:masterClrMapping/>
  </p:clrMapOvr>
  <p:timing>
    <p:tnLst>
      <p:par>
        <p:cTn xmlns:p14="http://schemas.microsoft.com/office/powerpoint/2010/mai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Blueprints">
    <p:spTree>
      <p:nvGrpSpPr>
        <p:cNvPr id="1" name="Shape 151"/>
        <p:cNvGrpSpPr/>
        <p:nvPr/>
      </p:nvGrpSpPr>
      <p:grpSpPr>
        <a:xfrm>
          <a:off x="0" y="0"/>
          <a:ext cx="0" cy="0"/>
          <a:chOff x="0" y="0"/>
          <a:chExt cx="0" cy="0"/>
        </a:xfrm>
      </p:grpSpPr>
      <p:sp>
        <p:nvSpPr>
          <p:cNvPr id="152" name="Shape 152"/>
          <p:cNvSpPr/>
          <p:nvPr/>
        </p:nvSpPr>
        <p:spPr>
          <a:xfrm>
            <a:off x="457201" y="609601"/>
            <a:ext cx="5486399" cy="1422399"/>
          </a:xfrm>
          <a:prstGeom prst="rect">
            <a:avLst/>
          </a:prstGeom>
          <a:noFill/>
          <a:ln w="9525" cap="flat">
            <a:solidFill>
              <a:srgbClr val="B1D9E7"/>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3" name="Shape 153"/>
          <p:cNvSpPr/>
          <p:nvPr/>
        </p:nvSpPr>
        <p:spPr>
          <a:xfrm>
            <a:off x="5943601" y="609601"/>
            <a:ext cx="2743199" cy="1422399"/>
          </a:xfrm>
          <a:prstGeom prst="rect">
            <a:avLst/>
          </a:prstGeom>
          <a:noFill/>
          <a:ln w="9525" cap="flat">
            <a:solidFill>
              <a:srgbClr val="B1D9E7"/>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4" name="Shape 154"/>
          <p:cNvSpPr txBox="1">
            <a:spLocks noGrp="1"/>
          </p:cNvSpPr>
          <p:nvPr>
            <p:ph type="sldNum" idx="12"/>
          </p:nvPr>
        </p:nvSpPr>
        <p:spPr>
          <a:xfrm>
            <a:off x="8556784" y="6333133"/>
            <a:ext cx="548699" cy="524800"/>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
              <a:t>‹#›</a:t>
            </a:fld>
            <a:endParaRPr lang="en"/>
          </a:p>
        </p:txBody>
      </p:sp>
      <p:sp>
        <p:nvSpPr>
          <p:cNvPr id="155" name="Shape 155"/>
          <p:cNvSpPr/>
          <p:nvPr/>
        </p:nvSpPr>
        <p:spPr>
          <a:xfrm>
            <a:off x="457201" y="2032001"/>
            <a:ext cx="5486399" cy="4267199"/>
          </a:xfrm>
          <a:prstGeom prst="rect">
            <a:avLst/>
          </a:prstGeom>
          <a:noFill/>
          <a:ln w="9525" cap="flat">
            <a:solidFill>
              <a:srgbClr val="B1D9E7"/>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6" name="Shape 156"/>
          <p:cNvSpPr/>
          <p:nvPr/>
        </p:nvSpPr>
        <p:spPr>
          <a:xfrm>
            <a:off x="5943601" y="2032001"/>
            <a:ext cx="1371599" cy="4267199"/>
          </a:xfrm>
          <a:prstGeom prst="rect">
            <a:avLst/>
          </a:prstGeom>
          <a:noFill/>
          <a:ln w="9525" cap="flat">
            <a:solidFill>
              <a:srgbClr val="B1D9E7"/>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7" name="Shape 157"/>
          <p:cNvSpPr/>
          <p:nvPr/>
        </p:nvSpPr>
        <p:spPr>
          <a:xfrm>
            <a:off x="7315201" y="2032001"/>
            <a:ext cx="1371599" cy="4267199"/>
          </a:xfrm>
          <a:prstGeom prst="rect">
            <a:avLst/>
          </a:prstGeom>
          <a:noFill/>
          <a:ln w="9525" cap="flat">
            <a:solidFill>
              <a:srgbClr val="B1D9E7"/>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
        <p:nvSpPr>
          <p:cNvPr id="158" name="Shape 158"/>
          <p:cNvSpPr txBox="1">
            <a:spLocks noGrp="1"/>
          </p:cNvSpPr>
          <p:nvPr>
            <p:ph type="title"/>
          </p:nvPr>
        </p:nvSpPr>
        <p:spPr>
          <a:xfrm>
            <a:off x="457201" y="1320801"/>
            <a:ext cx="5486399" cy="711199"/>
          </a:xfrm>
          <a:prstGeom prst="rect">
            <a:avLst/>
          </a:prstGeom>
        </p:spPr>
        <p:txBody>
          <a:bodyPr lIns="91425" tIns="91425" rIns="91425" bIns="91425" anchor="b" anchorCtr="0"/>
          <a:lstStyle>
            <a:lvl1pPr rtl="0">
              <a:spcBef>
                <a:spcPts val="0"/>
              </a:spcBef>
              <a:buNone/>
              <a:defRPr sz="2400" b="1">
                <a:solidFill>
                  <a:srgbClr val="CF2034"/>
                </a:solidFill>
              </a:defRPr>
            </a:lvl1pPr>
            <a:lvl2pPr rtl="0">
              <a:spcBef>
                <a:spcPts val="0"/>
              </a:spcBef>
              <a:buNone/>
              <a:defRPr>
                <a:solidFill>
                  <a:srgbClr val="000000"/>
                </a:solidFill>
              </a:defRPr>
            </a:lvl2pPr>
            <a:lvl3pPr rtl="0">
              <a:spcBef>
                <a:spcPts val="0"/>
              </a:spcBef>
              <a:buNone/>
              <a:defRPr>
                <a:solidFill>
                  <a:srgbClr val="000000"/>
                </a:solidFill>
              </a:defRPr>
            </a:lvl3pPr>
            <a:lvl4pPr rtl="0">
              <a:spcBef>
                <a:spcPts val="0"/>
              </a:spcBef>
              <a:buNone/>
              <a:defRPr>
                <a:solidFill>
                  <a:srgbClr val="000000"/>
                </a:solidFill>
              </a:defRPr>
            </a:lvl4pPr>
            <a:lvl5pPr rtl="0">
              <a:spcBef>
                <a:spcPts val="0"/>
              </a:spcBef>
              <a:buNone/>
              <a:defRPr>
                <a:solidFill>
                  <a:srgbClr val="000000"/>
                </a:solidFill>
              </a:defRPr>
            </a:lvl5pPr>
            <a:lvl6pPr rtl="0">
              <a:spcBef>
                <a:spcPts val="0"/>
              </a:spcBef>
              <a:buNone/>
              <a:defRPr>
                <a:solidFill>
                  <a:srgbClr val="000000"/>
                </a:solidFill>
              </a:defRPr>
            </a:lvl6pPr>
            <a:lvl7pPr rtl="0">
              <a:spcBef>
                <a:spcPts val="0"/>
              </a:spcBef>
              <a:buNone/>
              <a:defRPr>
                <a:solidFill>
                  <a:srgbClr val="000000"/>
                </a:solidFill>
              </a:defRPr>
            </a:lvl7pPr>
            <a:lvl8pPr rtl="0">
              <a:spcBef>
                <a:spcPts val="0"/>
              </a:spcBef>
              <a:buNone/>
              <a:defRPr>
                <a:solidFill>
                  <a:srgbClr val="000000"/>
                </a:solidFill>
              </a:defRPr>
            </a:lvl8pPr>
            <a:lvl9pPr rtl="0">
              <a:spcBef>
                <a:spcPts val="0"/>
              </a:spcBef>
              <a:buNone/>
              <a:defRPr>
                <a:solidFill>
                  <a:srgbClr val="000000"/>
                </a:solidFill>
              </a:defRPr>
            </a:lvl9pPr>
          </a:lstStyle>
          <a:p>
            <a:endParaRPr/>
          </a:p>
        </p:txBody>
      </p:sp>
      <p:sp>
        <p:nvSpPr>
          <p:cNvPr id="159" name="Shape 159"/>
          <p:cNvSpPr txBox="1">
            <a:spLocks noGrp="1"/>
          </p:cNvSpPr>
          <p:nvPr>
            <p:ph type="subTitle" idx="1"/>
          </p:nvPr>
        </p:nvSpPr>
        <p:spPr>
          <a:xfrm>
            <a:off x="457201" y="609601"/>
            <a:ext cx="5486399" cy="711199"/>
          </a:xfrm>
          <a:prstGeom prst="rect">
            <a:avLst/>
          </a:prstGeom>
        </p:spPr>
        <p:txBody>
          <a:bodyPr lIns="91425" tIns="91425" rIns="91425" bIns="91425" anchor="t" anchorCtr="0"/>
          <a:lstStyle>
            <a:lvl1pPr rtl="0">
              <a:lnSpc>
                <a:spcPct val="100000"/>
              </a:lnSpc>
              <a:spcBef>
                <a:spcPts val="0"/>
              </a:spcBef>
              <a:spcAft>
                <a:spcPts val="0"/>
              </a:spcAft>
              <a:buNone/>
              <a:defRPr sz="1200">
                <a:solidFill>
                  <a:srgbClr val="B1D9E7"/>
                </a:solidFill>
              </a:defRPr>
            </a:lvl1pPr>
            <a:lvl2pPr rtl="0">
              <a:lnSpc>
                <a:spcPct val="100000"/>
              </a:lnSpc>
              <a:spcBef>
                <a:spcPts val="0"/>
              </a:spcBef>
              <a:spcAft>
                <a:spcPts val="0"/>
              </a:spcAft>
              <a:buNone/>
              <a:defRPr sz="1200"/>
            </a:lvl2pPr>
            <a:lvl3pPr rtl="0">
              <a:lnSpc>
                <a:spcPct val="100000"/>
              </a:lnSpc>
              <a:spcBef>
                <a:spcPts val="0"/>
              </a:spcBef>
              <a:spcAft>
                <a:spcPts val="0"/>
              </a:spcAft>
              <a:buNone/>
              <a:defRPr sz="1200"/>
            </a:lvl3pPr>
            <a:lvl4pPr rtl="0">
              <a:lnSpc>
                <a:spcPct val="100000"/>
              </a:lnSpc>
              <a:spcBef>
                <a:spcPts val="0"/>
              </a:spcBef>
              <a:spcAft>
                <a:spcPts val="0"/>
              </a:spcAft>
              <a:buNone/>
              <a:defRPr sz="1200"/>
            </a:lvl4pPr>
            <a:lvl5pPr rtl="0">
              <a:lnSpc>
                <a:spcPct val="100000"/>
              </a:lnSpc>
              <a:spcBef>
                <a:spcPts val="0"/>
              </a:spcBef>
              <a:spcAft>
                <a:spcPts val="0"/>
              </a:spcAft>
              <a:buNone/>
              <a:defRPr sz="1200"/>
            </a:lvl5pPr>
            <a:lvl6pPr rtl="0">
              <a:lnSpc>
                <a:spcPct val="100000"/>
              </a:lnSpc>
              <a:spcBef>
                <a:spcPts val="0"/>
              </a:spcBef>
              <a:spcAft>
                <a:spcPts val="0"/>
              </a:spcAft>
              <a:buNone/>
              <a:defRPr sz="1200"/>
            </a:lvl6pPr>
            <a:lvl7pPr rtl="0">
              <a:lnSpc>
                <a:spcPct val="100000"/>
              </a:lnSpc>
              <a:spcBef>
                <a:spcPts val="0"/>
              </a:spcBef>
              <a:spcAft>
                <a:spcPts val="0"/>
              </a:spcAft>
              <a:buNone/>
              <a:defRPr sz="1200"/>
            </a:lvl7pPr>
            <a:lvl8pPr rtl="0">
              <a:lnSpc>
                <a:spcPct val="100000"/>
              </a:lnSpc>
              <a:spcBef>
                <a:spcPts val="0"/>
              </a:spcBef>
              <a:spcAft>
                <a:spcPts val="0"/>
              </a:spcAft>
              <a:buNone/>
              <a:defRPr sz="1200"/>
            </a:lvl8pPr>
            <a:lvl9pPr>
              <a:lnSpc>
                <a:spcPct val="100000"/>
              </a:lnSpc>
              <a:spcBef>
                <a:spcPts val="0"/>
              </a:spcBef>
              <a:spcAft>
                <a:spcPts val="0"/>
              </a:spcAft>
              <a:buNone/>
              <a:defRPr sz="1200"/>
            </a:lvl9pPr>
          </a:lstStyle>
          <a:p>
            <a:endParaRPr/>
          </a:p>
        </p:txBody>
      </p:sp>
      <p:sp>
        <p:nvSpPr>
          <p:cNvPr id="160" name="Shape 160"/>
          <p:cNvSpPr txBox="1">
            <a:spLocks noGrp="1"/>
          </p:cNvSpPr>
          <p:nvPr>
            <p:ph type="subTitle" idx="2"/>
          </p:nvPr>
        </p:nvSpPr>
        <p:spPr>
          <a:xfrm>
            <a:off x="5943601" y="609601"/>
            <a:ext cx="2743199" cy="711199"/>
          </a:xfrm>
          <a:prstGeom prst="rect">
            <a:avLst/>
          </a:prstGeom>
        </p:spPr>
        <p:txBody>
          <a:bodyPr lIns="91425" tIns="91425" rIns="91425" bIns="91425" anchor="t" anchorCtr="0"/>
          <a:lstStyle>
            <a:lvl1pPr rtl="0">
              <a:lnSpc>
                <a:spcPct val="100000"/>
              </a:lnSpc>
              <a:spcBef>
                <a:spcPts val="0"/>
              </a:spcBef>
              <a:spcAft>
                <a:spcPts val="0"/>
              </a:spcAft>
              <a:buNone/>
              <a:defRPr sz="1200">
                <a:solidFill>
                  <a:srgbClr val="B1D9E7"/>
                </a:solidFill>
              </a:defRPr>
            </a:lvl1pPr>
            <a:lvl2pPr rtl="0">
              <a:lnSpc>
                <a:spcPct val="100000"/>
              </a:lnSpc>
              <a:spcBef>
                <a:spcPts val="0"/>
              </a:spcBef>
              <a:spcAft>
                <a:spcPts val="0"/>
              </a:spcAft>
              <a:buNone/>
              <a:defRPr sz="1200"/>
            </a:lvl2pPr>
            <a:lvl3pPr rtl="0">
              <a:lnSpc>
                <a:spcPct val="100000"/>
              </a:lnSpc>
              <a:spcBef>
                <a:spcPts val="0"/>
              </a:spcBef>
              <a:spcAft>
                <a:spcPts val="0"/>
              </a:spcAft>
              <a:buNone/>
              <a:defRPr sz="1200"/>
            </a:lvl3pPr>
            <a:lvl4pPr rtl="0">
              <a:lnSpc>
                <a:spcPct val="100000"/>
              </a:lnSpc>
              <a:spcBef>
                <a:spcPts val="0"/>
              </a:spcBef>
              <a:spcAft>
                <a:spcPts val="0"/>
              </a:spcAft>
              <a:buNone/>
              <a:defRPr sz="1200"/>
            </a:lvl4pPr>
            <a:lvl5pPr rtl="0">
              <a:lnSpc>
                <a:spcPct val="100000"/>
              </a:lnSpc>
              <a:spcBef>
                <a:spcPts val="0"/>
              </a:spcBef>
              <a:spcAft>
                <a:spcPts val="0"/>
              </a:spcAft>
              <a:buNone/>
              <a:defRPr sz="1200"/>
            </a:lvl5pPr>
            <a:lvl6pPr rtl="0">
              <a:lnSpc>
                <a:spcPct val="100000"/>
              </a:lnSpc>
              <a:spcBef>
                <a:spcPts val="0"/>
              </a:spcBef>
              <a:spcAft>
                <a:spcPts val="0"/>
              </a:spcAft>
              <a:buNone/>
              <a:defRPr sz="1200"/>
            </a:lvl6pPr>
            <a:lvl7pPr rtl="0">
              <a:lnSpc>
                <a:spcPct val="100000"/>
              </a:lnSpc>
              <a:spcBef>
                <a:spcPts val="0"/>
              </a:spcBef>
              <a:spcAft>
                <a:spcPts val="0"/>
              </a:spcAft>
              <a:buNone/>
              <a:defRPr sz="1200"/>
            </a:lvl7pPr>
            <a:lvl8pPr rtl="0">
              <a:lnSpc>
                <a:spcPct val="100000"/>
              </a:lnSpc>
              <a:spcBef>
                <a:spcPts val="0"/>
              </a:spcBef>
              <a:spcAft>
                <a:spcPts val="0"/>
              </a:spcAft>
              <a:buNone/>
              <a:defRPr sz="1200"/>
            </a:lvl8pPr>
            <a:lvl9pPr rtl="0">
              <a:lnSpc>
                <a:spcPct val="100000"/>
              </a:lnSpc>
              <a:spcBef>
                <a:spcPts val="0"/>
              </a:spcBef>
              <a:spcAft>
                <a:spcPts val="0"/>
              </a:spcAft>
              <a:buNone/>
              <a:defRPr sz="1200"/>
            </a:lvl9pPr>
          </a:lstStyle>
          <a:p>
            <a:endParaRPr/>
          </a:p>
        </p:txBody>
      </p:sp>
      <p:sp>
        <p:nvSpPr>
          <p:cNvPr id="161" name="Shape 161"/>
          <p:cNvSpPr txBox="1">
            <a:spLocks noGrp="1"/>
          </p:cNvSpPr>
          <p:nvPr>
            <p:ph type="subTitle" idx="3"/>
          </p:nvPr>
        </p:nvSpPr>
        <p:spPr>
          <a:xfrm>
            <a:off x="5943601" y="2032001"/>
            <a:ext cx="1371599" cy="711199"/>
          </a:xfrm>
          <a:prstGeom prst="rect">
            <a:avLst/>
          </a:prstGeom>
        </p:spPr>
        <p:txBody>
          <a:bodyPr lIns="91425" tIns="91425" rIns="91425" bIns="91425" anchor="t" anchorCtr="0"/>
          <a:lstStyle>
            <a:lvl1pPr rtl="0">
              <a:lnSpc>
                <a:spcPct val="100000"/>
              </a:lnSpc>
              <a:spcBef>
                <a:spcPts val="0"/>
              </a:spcBef>
              <a:spcAft>
                <a:spcPts val="0"/>
              </a:spcAft>
              <a:buNone/>
              <a:defRPr sz="1200">
                <a:solidFill>
                  <a:srgbClr val="B1D9E7"/>
                </a:solidFill>
              </a:defRPr>
            </a:lvl1pPr>
            <a:lvl2pPr rtl="0">
              <a:lnSpc>
                <a:spcPct val="100000"/>
              </a:lnSpc>
              <a:spcBef>
                <a:spcPts val="0"/>
              </a:spcBef>
              <a:spcAft>
                <a:spcPts val="0"/>
              </a:spcAft>
              <a:buNone/>
              <a:defRPr sz="1200"/>
            </a:lvl2pPr>
            <a:lvl3pPr rtl="0">
              <a:lnSpc>
                <a:spcPct val="100000"/>
              </a:lnSpc>
              <a:spcBef>
                <a:spcPts val="0"/>
              </a:spcBef>
              <a:spcAft>
                <a:spcPts val="0"/>
              </a:spcAft>
              <a:buNone/>
              <a:defRPr sz="1200"/>
            </a:lvl3pPr>
            <a:lvl4pPr rtl="0">
              <a:lnSpc>
                <a:spcPct val="100000"/>
              </a:lnSpc>
              <a:spcBef>
                <a:spcPts val="0"/>
              </a:spcBef>
              <a:spcAft>
                <a:spcPts val="0"/>
              </a:spcAft>
              <a:buNone/>
              <a:defRPr sz="1200"/>
            </a:lvl4pPr>
            <a:lvl5pPr rtl="0">
              <a:lnSpc>
                <a:spcPct val="100000"/>
              </a:lnSpc>
              <a:spcBef>
                <a:spcPts val="0"/>
              </a:spcBef>
              <a:spcAft>
                <a:spcPts val="0"/>
              </a:spcAft>
              <a:buNone/>
              <a:defRPr sz="1200"/>
            </a:lvl5pPr>
            <a:lvl6pPr rtl="0">
              <a:lnSpc>
                <a:spcPct val="100000"/>
              </a:lnSpc>
              <a:spcBef>
                <a:spcPts val="0"/>
              </a:spcBef>
              <a:spcAft>
                <a:spcPts val="0"/>
              </a:spcAft>
              <a:buNone/>
              <a:defRPr sz="1200"/>
            </a:lvl6pPr>
            <a:lvl7pPr rtl="0">
              <a:lnSpc>
                <a:spcPct val="100000"/>
              </a:lnSpc>
              <a:spcBef>
                <a:spcPts val="0"/>
              </a:spcBef>
              <a:spcAft>
                <a:spcPts val="0"/>
              </a:spcAft>
              <a:buNone/>
              <a:defRPr sz="1200"/>
            </a:lvl7pPr>
            <a:lvl8pPr rtl="0">
              <a:lnSpc>
                <a:spcPct val="100000"/>
              </a:lnSpc>
              <a:spcBef>
                <a:spcPts val="0"/>
              </a:spcBef>
              <a:spcAft>
                <a:spcPts val="0"/>
              </a:spcAft>
              <a:buNone/>
              <a:defRPr sz="1200"/>
            </a:lvl8pPr>
            <a:lvl9pPr rtl="0">
              <a:lnSpc>
                <a:spcPct val="100000"/>
              </a:lnSpc>
              <a:spcBef>
                <a:spcPts val="0"/>
              </a:spcBef>
              <a:spcAft>
                <a:spcPts val="0"/>
              </a:spcAft>
              <a:buNone/>
              <a:defRPr sz="1200"/>
            </a:lvl9pPr>
          </a:lstStyle>
          <a:p>
            <a:endParaRPr/>
          </a:p>
        </p:txBody>
      </p:sp>
      <p:sp>
        <p:nvSpPr>
          <p:cNvPr id="162" name="Shape 162"/>
          <p:cNvSpPr txBox="1">
            <a:spLocks noGrp="1"/>
          </p:cNvSpPr>
          <p:nvPr>
            <p:ph type="subTitle" idx="4"/>
          </p:nvPr>
        </p:nvSpPr>
        <p:spPr>
          <a:xfrm>
            <a:off x="7315201" y="2032001"/>
            <a:ext cx="1371599" cy="711199"/>
          </a:xfrm>
          <a:prstGeom prst="rect">
            <a:avLst/>
          </a:prstGeom>
        </p:spPr>
        <p:txBody>
          <a:bodyPr lIns="91425" tIns="91425" rIns="91425" bIns="91425" anchor="t" anchorCtr="0"/>
          <a:lstStyle>
            <a:lvl1pPr rtl="0">
              <a:lnSpc>
                <a:spcPct val="100000"/>
              </a:lnSpc>
              <a:spcBef>
                <a:spcPts val="0"/>
              </a:spcBef>
              <a:spcAft>
                <a:spcPts val="0"/>
              </a:spcAft>
              <a:buNone/>
              <a:defRPr sz="1200">
                <a:solidFill>
                  <a:srgbClr val="B1D9E7"/>
                </a:solidFill>
              </a:defRPr>
            </a:lvl1pPr>
            <a:lvl2pPr rtl="0">
              <a:lnSpc>
                <a:spcPct val="100000"/>
              </a:lnSpc>
              <a:spcBef>
                <a:spcPts val="0"/>
              </a:spcBef>
              <a:spcAft>
                <a:spcPts val="0"/>
              </a:spcAft>
              <a:buNone/>
              <a:defRPr sz="1200"/>
            </a:lvl2pPr>
            <a:lvl3pPr rtl="0">
              <a:lnSpc>
                <a:spcPct val="100000"/>
              </a:lnSpc>
              <a:spcBef>
                <a:spcPts val="0"/>
              </a:spcBef>
              <a:spcAft>
                <a:spcPts val="0"/>
              </a:spcAft>
              <a:buNone/>
              <a:defRPr sz="1200"/>
            </a:lvl3pPr>
            <a:lvl4pPr rtl="0">
              <a:lnSpc>
                <a:spcPct val="100000"/>
              </a:lnSpc>
              <a:spcBef>
                <a:spcPts val="0"/>
              </a:spcBef>
              <a:spcAft>
                <a:spcPts val="0"/>
              </a:spcAft>
              <a:buNone/>
              <a:defRPr sz="1200"/>
            </a:lvl4pPr>
            <a:lvl5pPr rtl="0">
              <a:lnSpc>
                <a:spcPct val="100000"/>
              </a:lnSpc>
              <a:spcBef>
                <a:spcPts val="0"/>
              </a:spcBef>
              <a:spcAft>
                <a:spcPts val="0"/>
              </a:spcAft>
              <a:buNone/>
              <a:defRPr sz="1200"/>
            </a:lvl5pPr>
            <a:lvl6pPr rtl="0">
              <a:lnSpc>
                <a:spcPct val="100000"/>
              </a:lnSpc>
              <a:spcBef>
                <a:spcPts val="0"/>
              </a:spcBef>
              <a:spcAft>
                <a:spcPts val="0"/>
              </a:spcAft>
              <a:buNone/>
              <a:defRPr sz="1200"/>
            </a:lvl6pPr>
            <a:lvl7pPr rtl="0">
              <a:lnSpc>
                <a:spcPct val="100000"/>
              </a:lnSpc>
              <a:spcBef>
                <a:spcPts val="0"/>
              </a:spcBef>
              <a:spcAft>
                <a:spcPts val="0"/>
              </a:spcAft>
              <a:buNone/>
              <a:defRPr sz="1200"/>
            </a:lvl7pPr>
            <a:lvl8pPr rtl="0">
              <a:lnSpc>
                <a:spcPct val="100000"/>
              </a:lnSpc>
              <a:spcBef>
                <a:spcPts val="0"/>
              </a:spcBef>
              <a:spcAft>
                <a:spcPts val="0"/>
              </a:spcAft>
              <a:buNone/>
              <a:defRPr sz="1200"/>
            </a:lvl8pPr>
            <a:lvl9pPr rtl="0">
              <a:lnSpc>
                <a:spcPct val="100000"/>
              </a:lnSpc>
              <a:spcBef>
                <a:spcPts val="0"/>
              </a:spcBef>
              <a:spcAft>
                <a:spcPts val="0"/>
              </a:spcAft>
              <a:buNone/>
              <a:defRPr sz="1200"/>
            </a:lvl9pPr>
          </a:lstStyle>
          <a:p>
            <a:endParaRPr/>
          </a:p>
        </p:txBody>
      </p:sp>
      <p:sp>
        <p:nvSpPr>
          <p:cNvPr id="163" name="Shape 163"/>
          <p:cNvSpPr txBox="1">
            <a:spLocks noGrp="1"/>
          </p:cNvSpPr>
          <p:nvPr>
            <p:ph type="subTitle" idx="5"/>
          </p:nvPr>
        </p:nvSpPr>
        <p:spPr>
          <a:xfrm>
            <a:off x="457201" y="2032001"/>
            <a:ext cx="5486399" cy="711199"/>
          </a:xfrm>
          <a:prstGeom prst="rect">
            <a:avLst/>
          </a:prstGeom>
        </p:spPr>
        <p:txBody>
          <a:bodyPr lIns="91425" tIns="91425" rIns="91425" bIns="91425" anchor="t" anchorCtr="0"/>
          <a:lstStyle>
            <a:lvl1pPr rtl="0">
              <a:lnSpc>
                <a:spcPct val="100000"/>
              </a:lnSpc>
              <a:spcBef>
                <a:spcPts val="0"/>
              </a:spcBef>
              <a:spcAft>
                <a:spcPts val="0"/>
              </a:spcAft>
              <a:buNone/>
              <a:defRPr sz="1200">
                <a:solidFill>
                  <a:srgbClr val="B1D9E7"/>
                </a:solidFill>
              </a:defRPr>
            </a:lvl1pPr>
            <a:lvl2pPr rtl="0">
              <a:lnSpc>
                <a:spcPct val="100000"/>
              </a:lnSpc>
              <a:spcBef>
                <a:spcPts val="0"/>
              </a:spcBef>
              <a:spcAft>
                <a:spcPts val="0"/>
              </a:spcAft>
              <a:buNone/>
              <a:defRPr sz="1200"/>
            </a:lvl2pPr>
            <a:lvl3pPr rtl="0">
              <a:lnSpc>
                <a:spcPct val="100000"/>
              </a:lnSpc>
              <a:spcBef>
                <a:spcPts val="0"/>
              </a:spcBef>
              <a:spcAft>
                <a:spcPts val="0"/>
              </a:spcAft>
              <a:buNone/>
              <a:defRPr sz="1200"/>
            </a:lvl3pPr>
            <a:lvl4pPr rtl="0">
              <a:lnSpc>
                <a:spcPct val="100000"/>
              </a:lnSpc>
              <a:spcBef>
                <a:spcPts val="0"/>
              </a:spcBef>
              <a:spcAft>
                <a:spcPts val="0"/>
              </a:spcAft>
              <a:buNone/>
              <a:defRPr sz="1200"/>
            </a:lvl4pPr>
            <a:lvl5pPr rtl="0">
              <a:lnSpc>
                <a:spcPct val="100000"/>
              </a:lnSpc>
              <a:spcBef>
                <a:spcPts val="0"/>
              </a:spcBef>
              <a:spcAft>
                <a:spcPts val="0"/>
              </a:spcAft>
              <a:buNone/>
              <a:defRPr sz="1200"/>
            </a:lvl5pPr>
            <a:lvl6pPr rtl="0">
              <a:lnSpc>
                <a:spcPct val="100000"/>
              </a:lnSpc>
              <a:spcBef>
                <a:spcPts val="0"/>
              </a:spcBef>
              <a:spcAft>
                <a:spcPts val="0"/>
              </a:spcAft>
              <a:buNone/>
              <a:defRPr sz="1200"/>
            </a:lvl6pPr>
            <a:lvl7pPr rtl="0">
              <a:lnSpc>
                <a:spcPct val="100000"/>
              </a:lnSpc>
              <a:spcBef>
                <a:spcPts val="0"/>
              </a:spcBef>
              <a:spcAft>
                <a:spcPts val="0"/>
              </a:spcAft>
              <a:buNone/>
              <a:defRPr sz="1200"/>
            </a:lvl7pPr>
            <a:lvl8pPr rtl="0">
              <a:lnSpc>
                <a:spcPct val="100000"/>
              </a:lnSpc>
              <a:spcBef>
                <a:spcPts val="0"/>
              </a:spcBef>
              <a:spcAft>
                <a:spcPts val="0"/>
              </a:spcAft>
              <a:buNone/>
              <a:defRPr sz="1200"/>
            </a:lvl8pPr>
            <a:lvl9pPr rtl="0">
              <a:lnSpc>
                <a:spcPct val="100000"/>
              </a:lnSpc>
              <a:spcBef>
                <a:spcPts val="0"/>
              </a:spcBef>
              <a:spcAft>
                <a:spcPts val="0"/>
              </a:spcAft>
              <a:buNone/>
              <a:defRPr sz="1200"/>
            </a:lvl9pPr>
          </a:lstStyle>
          <a:p>
            <a:endParaRPr/>
          </a:p>
        </p:txBody>
      </p:sp>
      <p:sp>
        <p:nvSpPr>
          <p:cNvPr id="164" name="Shape 164"/>
          <p:cNvSpPr txBox="1">
            <a:spLocks noGrp="1"/>
          </p:cNvSpPr>
          <p:nvPr>
            <p:ph type="body" idx="6"/>
          </p:nvPr>
        </p:nvSpPr>
        <p:spPr>
          <a:xfrm>
            <a:off x="457201" y="2743201"/>
            <a:ext cx="5486399" cy="3555999"/>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a:spcBef>
                <a:spcPts val="0"/>
              </a:spcBef>
              <a:defRPr/>
            </a:lvl9pPr>
          </a:lstStyle>
          <a:p>
            <a:endParaRPr/>
          </a:p>
        </p:txBody>
      </p:sp>
      <p:sp>
        <p:nvSpPr>
          <p:cNvPr id="165" name="Shape 165"/>
          <p:cNvSpPr txBox="1">
            <a:spLocks noGrp="1"/>
          </p:cNvSpPr>
          <p:nvPr>
            <p:ph type="body" idx="7"/>
          </p:nvPr>
        </p:nvSpPr>
        <p:spPr>
          <a:xfrm>
            <a:off x="5943601" y="2743201"/>
            <a:ext cx="1371599" cy="3555999"/>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166" name="Shape 166"/>
          <p:cNvSpPr txBox="1">
            <a:spLocks noGrp="1"/>
          </p:cNvSpPr>
          <p:nvPr>
            <p:ph type="body" idx="8"/>
          </p:nvPr>
        </p:nvSpPr>
        <p:spPr>
          <a:xfrm>
            <a:off x="7315201" y="2743201"/>
            <a:ext cx="1371599" cy="3555999"/>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167" name="Shape 167"/>
          <p:cNvSpPr txBox="1">
            <a:spLocks noGrp="1"/>
          </p:cNvSpPr>
          <p:nvPr>
            <p:ph type="title" idx="9"/>
          </p:nvPr>
        </p:nvSpPr>
        <p:spPr>
          <a:xfrm>
            <a:off x="5943601" y="1320801"/>
            <a:ext cx="2743199" cy="711199"/>
          </a:xfrm>
          <a:prstGeom prst="rect">
            <a:avLst/>
          </a:prstGeom>
        </p:spPr>
        <p:txBody>
          <a:bodyPr lIns="91425" tIns="91425" rIns="91425" bIns="91425" anchor="b" anchorCtr="0"/>
          <a:lstStyle>
            <a:lvl1pPr rtl="0">
              <a:spcBef>
                <a:spcPts val="0"/>
              </a:spcBef>
              <a:buNone/>
              <a:defRPr sz="2400">
                <a:solidFill>
                  <a:srgbClr val="595959"/>
                </a:solidFill>
              </a:defRPr>
            </a:lvl1pPr>
            <a:lvl2pPr rtl="0">
              <a:spcBef>
                <a:spcPts val="0"/>
              </a:spcBef>
              <a:buNone/>
              <a:defRPr>
                <a:solidFill>
                  <a:srgbClr val="000000"/>
                </a:solidFill>
              </a:defRPr>
            </a:lvl2pPr>
            <a:lvl3pPr rtl="0">
              <a:spcBef>
                <a:spcPts val="0"/>
              </a:spcBef>
              <a:buNone/>
              <a:defRPr>
                <a:solidFill>
                  <a:srgbClr val="000000"/>
                </a:solidFill>
              </a:defRPr>
            </a:lvl3pPr>
            <a:lvl4pPr rtl="0">
              <a:spcBef>
                <a:spcPts val="0"/>
              </a:spcBef>
              <a:buNone/>
              <a:defRPr>
                <a:solidFill>
                  <a:srgbClr val="000000"/>
                </a:solidFill>
              </a:defRPr>
            </a:lvl4pPr>
            <a:lvl5pPr rtl="0">
              <a:spcBef>
                <a:spcPts val="0"/>
              </a:spcBef>
              <a:buNone/>
              <a:defRPr>
                <a:solidFill>
                  <a:srgbClr val="000000"/>
                </a:solidFill>
              </a:defRPr>
            </a:lvl5pPr>
            <a:lvl6pPr rtl="0">
              <a:spcBef>
                <a:spcPts val="0"/>
              </a:spcBef>
              <a:buNone/>
              <a:defRPr>
                <a:solidFill>
                  <a:srgbClr val="000000"/>
                </a:solidFill>
              </a:defRPr>
            </a:lvl6pPr>
            <a:lvl7pPr rtl="0">
              <a:spcBef>
                <a:spcPts val="0"/>
              </a:spcBef>
              <a:buNone/>
              <a:defRPr>
                <a:solidFill>
                  <a:srgbClr val="000000"/>
                </a:solidFill>
              </a:defRPr>
            </a:lvl7pPr>
            <a:lvl8pPr rtl="0">
              <a:spcBef>
                <a:spcPts val="0"/>
              </a:spcBef>
              <a:buNone/>
              <a:defRPr>
                <a:solidFill>
                  <a:srgbClr val="000000"/>
                </a:solidFill>
              </a:defRPr>
            </a:lvl8pPr>
            <a:lvl9pPr rtl="0">
              <a:spcBef>
                <a:spcPts val="0"/>
              </a:spcBef>
              <a:buNone/>
              <a:defRPr>
                <a:solidFill>
                  <a:srgbClr val="000000"/>
                </a:solidFill>
              </a:defRPr>
            </a:lvl9pPr>
          </a:lstStyle>
          <a:p>
            <a:endParaRPr/>
          </a:p>
        </p:txBody>
      </p:sp>
    </p:spTree>
    <p:extLst>
      <p:ext uri="{BB962C8B-B14F-4D97-AF65-F5344CB8AC3E}">
        <p14:creationId xmlns:p14="http://schemas.microsoft.com/office/powerpoint/2010/main" val="304662963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74637"/>
            <a:ext cx="8229600" cy="11432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6" name="Shape 26"/>
          <p:cNvSpPr txBox="1">
            <a:spLocks noGrp="1"/>
          </p:cNvSpPr>
          <p:nvPr>
            <p:ph type="body" idx="1"/>
          </p:nvPr>
        </p:nvSpPr>
        <p:spPr>
          <a:xfrm>
            <a:off x="457200" y="1600201"/>
            <a:ext cx="8229600" cy="4967599"/>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7" name="Shape 27"/>
          <p:cNvSpPr txBox="1">
            <a:spLocks noGrp="1"/>
          </p:cNvSpPr>
          <p:nvPr>
            <p:ph type="sldNum" idx="12"/>
          </p:nvPr>
        </p:nvSpPr>
        <p:spPr>
          <a:xfrm>
            <a:off x="8556792" y="6333133"/>
            <a:ext cx="548699" cy="524800"/>
          </a:xfrm>
          <a:prstGeom prst="rect">
            <a:avLst/>
          </a:prstGeom>
        </p:spPr>
        <p:txBody>
          <a:bodyPr lIns="91425" tIns="91425" rIns="91425" bIns="91425" anchor="ctr" anchorCtr="0">
            <a:noAutofit/>
          </a:bodyPr>
          <a:lstStyle>
            <a:lvl1pPr rtl="0">
              <a:spcBef>
                <a:spcPts val="0"/>
              </a:spcBef>
              <a:buNone/>
              <a:defRPr/>
            </a:lvl1p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663317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hoto2_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tx1">
              <a:lumMod val="95000"/>
              <a:lumOff val="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ext Placeholder 9"/>
          <p:cNvSpPr>
            <a:spLocks noGrp="1"/>
          </p:cNvSpPr>
          <p:nvPr>
            <p:ph type="body" sz="quarter" idx="10"/>
          </p:nvPr>
        </p:nvSpPr>
        <p:spPr>
          <a:xfrm>
            <a:off x="920069" y="2436813"/>
            <a:ext cx="7606772" cy="867467"/>
          </a:xfrm>
        </p:spPr>
        <p:txBody>
          <a:bodyPr>
            <a:normAutofit/>
          </a:bodyPr>
          <a:lstStyle>
            <a:lvl1pPr marL="0" indent="0" algn="l">
              <a:buNone/>
              <a:defRPr sz="3600" b="1" i="0">
                <a:solidFill>
                  <a:schemeClr val="bg1"/>
                </a:solidFill>
                <a:latin typeface="Source Sans Pro"/>
              </a:defRPr>
            </a:lvl1pPr>
          </a:lstStyle>
          <a:p>
            <a:pPr lvl="0"/>
            <a:r>
              <a:rPr lang="en-US" dirty="0" smtClean="0"/>
              <a:t>Click to edit Master text styles</a:t>
            </a:r>
          </a:p>
        </p:txBody>
      </p:sp>
      <p:sp>
        <p:nvSpPr>
          <p:cNvPr id="14" name="Text Placeholder 13"/>
          <p:cNvSpPr>
            <a:spLocks noGrp="1"/>
          </p:cNvSpPr>
          <p:nvPr>
            <p:ph type="body" sz="quarter" idx="11"/>
          </p:nvPr>
        </p:nvSpPr>
        <p:spPr>
          <a:xfrm>
            <a:off x="920069" y="3303588"/>
            <a:ext cx="7606772" cy="494867"/>
          </a:xfrm>
        </p:spPr>
        <p:txBody>
          <a:bodyPr>
            <a:normAutofit/>
          </a:bodyPr>
          <a:lstStyle>
            <a:lvl1pPr marL="0" indent="0" algn="l">
              <a:buNone/>
              <a:defRPr sz="1800" baseline="0">
                <a:solidFill>
                  <a:schemeClr val="bg1"/>
                </a:solidFill>
              </a:defRPr>
            </a:lvl1pPr>
          </a:lstStyle>
          <a:p>
            <a:pPr lvl="0"/>
            <a:r>
              <a:rPr lang="en-US" dirty="0" smtClean="0"/>
              <a:t>Click to edit Master text styles</a:t>
            </a:r>
          </a:p>
        </p:txBody>
      </p:sp>
    </p:spTree>
    <p:extLst>
      <p:ext uri="{BB962C8B-B14F-4D97-AF65-F5344CB8AC3E}">
        <p14:creationId xmlns:p14="http://schemas.microsoft.com/office/powerpoint/2010/main" val="1124803155"/>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3_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tx1">
              <a:lumMod val="95000"/>
              <a:lumOff val="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ext Placeholder 9"/>
          <p:cNvSpPr>
            <a:spLocks noGrp="1"/>
          </p:cNvSpPr>
          <p:nvPr>
            <p:ph type="body" sz="quarter" idx="10"/>
          </p:nvPr>
        </p:nvSpPr>
        <p:spPr>
          <a:xfrm>
            <a:off x="920069" y="2436813"/>
            <a:ext cx="7606772" cy="867467"/>
          </a:xfrm>
        </p:spPr>
        <p:txBody>
          <a:bodyPr>
            <a:normAutofit/>
          </a:bodyPr>
          <a:lstStyle>
            <a:lvl1pPr marL="0" indent="0" algn="l">
              <a:buNone/>
              <a:defRPr sz="3600" b="1" i="0">
                <a:solidFill>
                  <a:schemeClr val="bg1"/>
                </a:solidFill>
                <a:latin typeface="Source Sans Pro"/>
              </a:defRPr>
            </a:lvl1pPr>
          </a:lstStyle>
          <a:p>
            <a:pPr lvl="0"/>
            <a:r>
              <a:rPr lang="en-US" dirty="0" smtClean="0"/>
              <a:t>Click to edit Master text styles</a:t>
            </a:r>
          </a:p>
        </p:txBody>
      </p:sp>
      <p:sp>
        <p:nvSpPr>
          <p:cNvPr id="14" name="Text Placeholder 13"/>
          <p:cNvSpPr>
            <a:spLocks noGrp="1"/>
          </p:cNvSpPr>
          <p:nvPr>
            <p:ph type="body" sz="quarter" idx="11"/>
          </p:nvPr>
        </p:nvSpPr>
        <p:spPr>
          <a:xfrm>
            <a:off x="920069" y="3303588"/>
            <a:ext cx="7606772" cy="494867"/>
          </a:xfrm>
        </p:spPr>
        <p:txBody>
          <a:bodyPr>
            <a:normAutofit/>
          </a:bodyPr>
          <a:lstStyle>
            <a:lvl1pPr marL="0" indent="0" algn="l">
              <a:buNone/>
              <a:defRPr sz="1800" baseline="0">
                <a:solidFill>
                  <a:schemeClr val="bg1"/>
                </a:solidFill>
              </a:defRPr>
            </a:lvl1pPr>
          </a:lstStyle>
          <a:p>
            <a:pPr lvl="0"/>
            <a:r>
              <a:rPr lang="en-US" dirty="0" smtClean="0"/>
              <a:t>Click to edit Master text styles</a:t>
            </a:r>
          </a:p>
        </p:txBody>
      </p:sp>
    </p:spTree>
    <p:extLst>
      <p:ext uri="{BB962C8B-B14F-4D97-AF65-F5344CB8AC3E}">
        <p14:creationId xmlns:p14="http://schemas.microsoft.com/office/powerpoint/2010/main" val="1078294798"/>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hoto4_Titl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solidFill>
            <a:schemeClr val="tx1">
              <a:lumMod val="95000"/>
              <a:lumOff val="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ext Placeholder 9"/>
          <p:cNvSpPr>
            <a:spLocks noGrp="1"/>
          </p:cNvSpPr>
          <p:nvPr>
            <p:ph type="body" sz="quarter" idx="10"/>
          </p:nvPr>
        </p:nvSpPr>
        <p:spPr>
          <a:xfrm>
            <a:off x="920069" y="2436813"/>
            <a:ext cx="7606772" cy="867467"/>
          </a:xfrm>
        </p:spPr>
        <p:txBody>
          <a:bodyPr>
            <a:normAutofit/>
          </a:bodyPr>
          <a:lstStyle>
            <a:lvl1pPr marL="0" indent="0" algn="l">
              <a:buNone/>
              <a:defRPr sz="3600" b="1" i="0">
                <a:solidFill>
                  <a:schemeClr val="bg1"/>
                </a:solidFill>
                <a:latin typeface="Source Sans Pro"/>
              </a:defRPr>
            </a:lvl1pPr>
          </a:lstStyle>
          <a:p>
            <a:pPr lvl="0"/>
            <a:r>
              <a:rPr lang="en-US" dirty="0" smtClean="0"/>
              <a:t>Click to edit Master text styles</a:t>
            </a:r>
          </a:p>
        </p:txBody>
      </p:sp>
      <p:sp>
        <p:nvSpPr>
          <p:cNvPr id="14" name="Text Placeholder 13"/>
          <p:cNvSpPr>
            <a:spLocks noGrp="1"/>
          </p:cNvSpPr>
          <p:nvPr>
            <p:ph type="body" sz="quarter" idx="11"/>
          </p:nvPr>
        </p:nvSpPr>
        <p:spPr>
          <a:xfrm>
            <a:off x="920069" y="3303588"/>
            <a:ext cx="7606772" cy="494867"/>
          </a:xfrm>
        </p:spPr>
        <p:txBody>
          <a:bodyPr>
            <a:normAutofit/>
          </a:bodyPr>
          <a:lstStyle>
            <a:lvl1pPr marL="0" indent="0" algn="l">
              <a:buNone/>
              <a:defRPr sz="1800" baseline="0">
                <a:solidFill>
                  <a:schemeClr val="bg1"/>
                </a:solidFill>
              </a:defRPr>
            </a:lvl1pPr>
          </a:lstStyle>
          <a:p>
            <a:pPr lvl="0"/>
            <a:r>
              <a:rPr lang="en-US" dirty="0" smtClean="0"/>
              <a:t>Click to edit Master text styles</a:t>
            </a:r>
          </a:p>
        </p:txBody>
      </p:sp>
    </p:spTree>
    <p:extLst>
      <p:ext uri="{BB962C8B-B14F-4D97-AF65-F5344CB8AC3E}">
        <p14:creationId xmlns:p14="http://schemas.microsoft.com/office/powerpoint/2010/main" val="619156279"/>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End_Thankyou">
    <p:bg>
      <p:bgPr>
        <a:blipFill rotWithShape="1">
          <a:blip r:embed="rId2"/>
          <a:stretch>
            <a:fillRect/>
          </a:stretch>
        </a:blipFill>
        <a:effectLst/>
      </p:bgPr>
    </p:bg>
    <p:spTree>
      <p:nvGrpSpPr>
        <p:cNvPr id="1" name=""/>
        <p:cNvGrpSpPr/>
        <p:nvPr/>
      </p:nvGrpSpPr>
      <p:grpSpPr>
        <a:xfrm>
          <a:off x="0" y="0"/>
          <a:ext cx="0" cy="0"/>
          <a:chOff x="0" y="0"/>
          <a:chExt cx="0" cy="0"/>
        </a:xfrm>
      </p:grpSpPr>
      <p:sp>
        <p:nvSpPr>
          <p:cNvPr id="9" name="Rectangle 8"/>
          <p:cNvSpPr/>
          <p:nvPr userDrawn="1"/>
        </p:nvSpPr>
        <p:spPr>
          <a:xfrm>
            <a:off x="16933" y="0"/>
            <a:ext cx="9144000" cy="6858000"/>
          </a:xfrm>
          <a:prstGeom prst="rect">
            <a:avLst/>
          </a:prstGeom>
          <a:solidFill>
            <a:schemeClr val="tx1">
              <a:lumMod val="95000"/>
              <a:lumOff val="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7" name="Picture 6" descr="Logo-single-white.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32366" y="3829129"/>
            <a:ext cx="3479268" cy="2229809"/>
          </a:xfrm>
          <a:prstGeom prst="rect">
            <a:avLst/>
          </a:prstGeom>
        </p:spPr>
      </p:pic>
      <p:pic>
        <p:nvPicPr>
          <p:cNvPr id="5" name="Picture 4" descr="thankyou-white.eps"/>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24436" y="215112"/>
            <a:ext cx="10226739" cy="6136043"/>
          </a:xfrm>
          <a:prstGeom prst="rect">
            <a:avLst/>
          </a:prstGeom>
        </p:spPr>
      </p:pic>
    </p:spTree>
    <p:extLst>
      <p:ext uri="{BB962C8B-B14F-4D97-AF65-F5344CB8AC3E}">
        <p14:creationId xmlns:p14="http://schemas.microsoft.com/office/powerpoint/2010/main" val="33924397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_Cheers">
    <p:bg>
      <p:bgPr>
        <a:blipFill rotWithShape="1">
          <a:blip r:embed="rId2"/>
          <a:stretch>
            <a:fillRect/>
          </a:stretch>
        </a:blip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chemeClr val="tx1">
              <a:lumMod val="95000"/>
              <a:lumOff val="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descr="Logo-single-white.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32366" y="3829129"/>
            <a:ext cx="3479268" cy="2229809"/>
          </a:xfrm>
          <a:prstGeom prst="rect">
            <a:avLst/>
          </a:prstGeom>
        </p:spPr>
      </p:pic>
      <p:pic>
        <p:nvPicPr>
          <p:cNvPr id="3" name="Picture 2" descr="cheers-white.eps"/>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6075" y="410845"/>
            <a:ext cx="8451850" cy="5071110"/>
          </a:xfrm>
          <a:prstGeom prst="rect">
            <a:avLst/>
          </a:prstGeom>
        </p:spPr>
      </p:pic>
    </p:spTree>
    <p:extLst>
      <p:ext uri="{BB962C8B-B14F-4D97-AF65-F5344CB8AC3E}">
        <p14:creationId xmlns:p14="http://schemas.microsoft.com/office/powerpoint/2010/main" val="3483213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Header_Body">
    <p:spTree>
      <p:nvGrpSpPr>
        <p:cNvPr id="1" name=""/>
        <p:cNvGrpSpPr/>
        <p:nvPr/>
      </p:nvGrpSpPr>
      <p:grpSpPr>
        <a:xfrm>
          <a:off x="0" y="0"/>
          <a:ext cx="0" cy="0"/>
          <a:chOff x="0" y="0"/>
          <a:chExt cx="0" cy="0"/>
        </a:xfrm>
      </p:grpSpPr>
      <p:sp>
        <p:nvSpPr>
          <p:cNvPr id="15" name="Text Placeholder 14"/>
          <p:cNvSpPr>
            <a:spLocks noGrp="1"/>
          </p:cNvSpPr>
          <p:nvPr>
            <p:ph type="body" sz="quarter" idx="10"/>
          </p:nvPr>
        </p:nvSpPr>
        <p:spPr>
          <a:xfrm>
            <a:off x="645911" y="431800"/>
            <a:ext cx="8040888" cy="931333"/>
          </a:xfrm>
        </p:spPr>
        <p:txBody>
          <a:bodyPr numCol="1" spcCol="228600">
            <a:normAutofit/>
          </a:bodyPr>
          <a:lstStyle>
            <a:lvl1pPr marL="0" marR="0" indent="0" algn="l" defTabSz="457200" rtl="0" eaLnBrk="1" fontAlgn="auto" latinLnBrk="0" hangingPunct="1">
              <a:lnSpc>
                <a:spcPct val="100000"/>
              </a:lnSpc>
              <a:spcBef>
                <a:spcPct val="20000"/>
              </a:spcBef>
              <a:spcAft>
                <a:spcPts val="0"/>
              </a:spcAft>
              <a:buClr>
                <a:srgbClr val="CF2034"/>
              </a:buClr>
              <a:buSzTx/>
              <a:buFont typeface="Arial"/>
              <a:buNone/>
              <a:tabLst/>
              <a:defRPr sz="4000" b="0" i="0" baseline="0">
                <a:solidFill>
                  <a:srgbClr val="CF2034"/>
                </a:solidFill>
                <a:latin typeface="Source Sans Pro"/>
              </a:defRPr>
            </a:lvl1pPr>
          </a:lstStyle>
          <a:p>
            <a:pPr marL="0" marR="0" lvl="0" indent="0" algn="l" defTabSz="457200" rtl="0" eaLnBrk="1" fontAlgn="auto" latinLnBrk="0" hangingPunct="1">
              <a:lnSpc>
                <a:spcPct val="100000"/>
              </a:lnSpc>
              <a:spcBef>
                <a:spcPct val="20000"/>
              </a:spcBef>
              <a:spcAft>
                <a:spcPts val="0"/>
              </a:spcAft>
              <a:buClr>
                <a:srgbClr val="CF2034"/>
              </a:buClr>
              <a:buSzTx/>
              <a:buFont typeface="Arial"/>
              <a:buNone/>
              <a:tabLst/>
              <a:defRPr/>
            </a:pPr>
            <a:r>
              <a:rPr lang="en-US" dirty="0" smtClean="0"/>
              <a:t>Click to edit Master text styles</a:t>
            </a:r>
          </a:p>
          <a:p>
            <a:pPr lvl="0"/>
            <a:endParaRPr lang="en-US" dirty="0" smtClean="0"/>
          </a:p>
        </p:txBody>
      </p:sp>
      <p:sp>
        <p:nvSpPr>
          <p:cNvPr id="3" name="Slide Number Placeholder 2"/>
          <p:cNvSpPr>
            <a:spLocks noGrp="1"/>
          </p:cNvSpPr>
          <p:nvPr>
            <p:ph type="sldNum" sz="quarter" idx="11"/>
          </p:nvPr>
        </p:nvSpPr>
        <p:spPr/>
        <p:txBody>
          <a:bodyPr/>
          <a:lstStyle/>
          <a:p>
            <a:fld id="{EB5B16B7-1A62-864A-BAD0-E4CC29AA3FC8}" type="slidenum">
              <a:rPr lang="en-US" smtClean="0"/>
              <a:pPr/>
              <a:t>‹#›</a:t>
            </a:fld>
            <a:endParaRPr lang="en-US" dirty="0"/>
          </a:p>
        </p:txBody>
      </p:sp>
      <p:sp>
        <p:nvSpPr>
          <p:cNvPr id="7" name="Text Placeholder 14"/>
          <p:cNvSpPr>
            <a:spLocks noGrp="1"/>
          </p:cNvSpPr>
          <p:nvPr>
            <p:ph type="body" sz="quarter" idx="12" hasCustomPrompt="1"/>
          </p:nvPr>
        </p:nvSpPr>
        <p:spPr>
          <a:xfrm>
            <a:off x="645911" y="1363132"/>
            <a:ext cx="8040888" cy="4993217"/>
          </a:xfrm>
        </p:spPr>
        <p:txBody>
          <a:bodyPr numCol="1" spcCol="228600">
            <a:normAutofit/>
          </a:bodyPr>
          <a:lstStyle>
            <a:lvl1pPr marL="0" indent="0">
              <a:buNone/>
              <a:defRPr sz="2800" baseline="0"/>
            </a:lvl1pPr>
          </a:lstStyle>
          <a:p>
            <a:pPr lvl="0"/>
            <a:r>
              <a:rPr lang="en-US" dirty="0" smtClean="0"/>
              <a:t>Text-only</a:t>
            </a:r>
          </a:p>
          <a:p>
            <a:pPr lvl="0"/>
            <a:endParaRPr lang="en-US" dirty="0" smtClean="0"/>
          </a:p>
        </p:txBody>
      </p:sp>
    </p:spTree>
    <p:extLst>
      <p:ext uri="{BB962C8B-B14F-4D97-AF65-F5344CB8AC3E}">
        <p14:creationId xmlns:p14="http://schemas.microsoft.com/office/powerpoint/2010/main" val="84147118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3.xml"/><Relationship Id="rId20" Type="http://schemas.openxmlformats.org/officeDocument/2006/relationships/slideLayout" Target="../slideLayouts/slideLayout34.xml"/><Relationship Id="rId21" Type="http://schemas.openxmlformats.org/officeDocument/2006/relationships/slideLayout" Target="../slideLayouts/slideLayout35.xml"/><Relationship Id="rId22" Type="http://schemas.openxmlformats.org/officeDocument/2006/relationships/slideLayout" Target="../slideLayouts/slideLayout36.xml"/><Relationship Id="rId23" Type="http://schemas.openxmlformats.org/officeDocument/2006/relationships/theme" Target="../theme/theme2.xml"/><Relationship Id="rId24" Type="http://schemas.openxmlformats.org/officeDocument/2006/relationships/image" Target="../media/image12.emf"/><Relationship Id="rId10" Type="http://schemas.openxmlformats.org/officeDocument/2006/relationships/slideLayout" Target="../slideLayouts/slideLayout24.xml"/><Relationship Id="rId11" Type="http://schemas.openxmlformats.org/officeDocument/2006/relationships/slideLayout" Target="../slideLayouts/slideLayout25.xml"/><Relationship Id="rId12" Type="http://schemas.openxmlformats.org/officeDocument/2006/relationships/slideLayout" Target="../slideLayouts/slideLayout26.xml"/><Relationship Id="rId13" Type="http://schemas.openxmlformats.org/officeDocument/2006/relationships/slideLayout" Target="../slideLayouts/slideLayout27.xml"/><Relationship Id="rId14" Type="http://schemas.openxmlformats.org/officeDocument/2006/relationships/slideLayout" Target="../slideLayouts/slideLayout28.xml"/><Relationship Id="rId15" Type="http://schemas.openxmlformats.org/officeDocument/2006/relationships/slideLayout" Target="../slideLayouts/slideLayout29.xml"/><Relationship Id="rId16" Type="http://schemas.openxmlformats.org/officeDocument/2006/relationships/slideLayout" Target="../slideLayouts/slideLayout30.xml"/><Relationship Id="rId17" Type="http://schemas.openxmlformats.org/officeDocument/2006/relationships/slideLayout" Target="../slideLayouts/slideLayout31.xml"/><Relationship Id="rId18" Type="http://schemas.openxmlformats.org/officeDocument/2006/relationships/slideLayout" Target="../slideLayouts/slideLayout32.xml"/><Relationship Id="rId19" Type="http://schemas.openxmlformats.org/officeDocument/2006/relationships/slideLayout" Target="../slideLayouts/slideLayout33.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3471" y="679035"/>
            <a:ext cx="7670800" cy="899320"/>
          </a:xfrm>
          <a:prstGeom prst="rect">
            <a:avLst/>
          </a:prstGeom>
        </p:spPr>
        <p:txBody>
          <a:bodyPr vert="horz" lIns="91440" tIns="45720" rIns="91440" bIns="45720" rtlCol="0" anchor="b" anchorCtr="0">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83471" y="2128917"/>
            <a:ext cx="7670800" cy="3412901"/>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8" name="TextBox 7"/>
          <p:cNvSpPr txBox="1"/>
          <p:nvPr userDrawn="1"/>
        </p:nvSpPr>
        <p:spPr>
          <a:xfrm>
            <a:off x="4030163" y="2086231"/>
            <a:ext cx="184666" cy="369332"/>
          </a:xfrm>
          <a:prstGeom prst="rect">
            <a:avLst/>
          </a:prstGeom>
          <a:noFill/>
        </p:spPr>
        <p:txBody>
          <a:bodyPr wrap="none" rtlCol="0">
            <a:spAutoFit/>
          </a:bodyPr>
          <a:lstStyle/>
          <a:p>
            <a:endParaRPr lang="en-US" dirty="0"/>
          </a:p>
        </p:txBody>
      </p:sp>
      <p:sp>
        <p:nvSpPr>
          <p:cNvPr id="12" name="Content Placeholder 7"/>
          <p:cNvSpPr txBox="1">
            <a:spLocks/>
          </p:cNvSpPr>
          <p:nvPr userDrawn="1"/>
        </p:nvSpPr>
        <p:spPr>
          <a:xfrm>
            <a:off x="6912874" y="6410326"/>
            <a:ext cx="1441398" cy="269875"/>
          </a:xfrm>
          <a:prstGeom prst="rect">
            <a:avLst/>
          </a:prstGeom>
        </p:spPr>
        <p:txBody>
          <a:bodyPr>
            <a:noAutofit/>
          </a:bodyPr>
          <a:lstStyle>
            <a:lvl1pPr marL="0" indent="0" algn="ctr" defTabSz="457200" rtl="0" eaLnBrk="1" latinLnBrk="0" hangingPunct="1">
              <a:spcBef>
                <a:spcPct val="20000"/>
              </a:spcBef>
              <a:buClr>
                <a:srgbClr val="CF2034"/>
              </a:buClr>
              <a:buFont typeface="Arial"/>
              <a:buNone/>
              <a:defRPr sz="1200" b="0" i="0" kern="1200">
                <a:solidFill>
                  <a:schemeClr val="bg1">
                    <a:lumMod val="50000"/>
                  </a:schemeClr>
                </a:solidFill>
                <a:latin typeface="Source Sans Pro Light"/>
                <a:ea typeface="+mn-ea"/>
                <a:cs typeface="Source Sans Pro Light"/>
              </a:defRPr>
            </a:lvl1pPr>
            <a:lvl2pPr marL="742950" indent="-28575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2pPr>
            <a:lvl3pPr marL="1143000" indent="-22860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3pPr>
            <a:lvl4pPr marL="16002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4pPr>
            <a:lvl5pPr marL="20574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r"/>
            <a:r>
              <a:rPr lang="en-US" sz="1100" dirty="0" smtClean="0"/>
              <a:t>CONFIDENTIAL</a:t>
            </a:r>
            <a:endParaRPr lang="en-US" sz="1100" dirty="0"/>
          </a:p>
        </p:txBody>
      </p:sp>
      <p:sp>
        <p:nvSpPr>
          <p:cNvPr id="14" name="Slide Number Placeholder 13"/>
          <p:cNvSpPr>
            <a:spLocks noGrp="1"/>
          </p:cNvSpPr>
          <p:nvPr>
            <p:ph type="sldNum" sz="quarter" idx="4"/>
          </p:nvPr>
        </p:nvSpPr>
        <p:spPr>
          <a:xfrm>
            <a:off x="8297332" y="6356350"/>
            <a:ext cx="389467" cy="365125"/>
          </a:xfrm>
          <a:prstGeom prst="rect">
            <a:avLst/>
          </a:prstGeom>
        </p:spPr>
        <p:txBody>
          <a:bodyPr vert="horz" lIns="91440" tIns="45720" rIns="91440" bIns="45720" rtlCol="0" anchor="ctr"/>
          <a:lstStyle>
            <a:lvl1pPr algn="r">
              <a:defRPr sz="1200" b="1" i="0">
                <a:solidFill>
                  <a:schemeClr val="tx1">
                    <a:lumMod val="65000"/>
                    <a:lumOff val="35000"/>
                  </a:schemeClr>
                </a:solidFill>
              </a:defRPr>
            </a:lvl1pPr>
          </a:lstStyle>
          <a:p>
            <a:fld id="{EB5B16B7-1A62-864A-BAD0-E4CC29AA3FC8}" type="slidenum">
              <a:rPr lang="en-US" smtClean="0"/>
              <a:pPr/>
              <a:t>‹#›</a:t>
            </a:fld>
            <a:endParaRPr lang="en-US" dirty="0"/>
          </a:p>
        </p:txBody>
      </p:sp>
    </p:spTree>
    <p:extLst>
      <p:ext uri="{BB962C8B-B14F-4D97-AF65-F5344CB8AC3E}">
        <p14:creationId xmlns:p14="http://schemas.microsoft.com/office/powerpoint/2010/main" val="1886617244"/>
      </p:ext>
    </p:extLst>
  </p:cSld>
  <p:clrMap bg1="lt1" tx1="dk1" bg2="lt2" tx2="dk2" accent1="accent1" accent2="accent2" accent3="accent3" accent4="accent4" accent5="accent5" accent6="accent6" hlink="hlink" folHlink="folHlink"/>
  <p:sldLayoutIdLst>
    <p:sldLayoutId id="2147483686" r:id="rId1"/>
    <p:sldLayoutId id="2147483711" r:id="rId2"/>
    <p:sldLayoutId id="2147483691" r:id="rId3"/>
    <p:sldLayoutId id="2147483720" r:id="rId4"/>
    <p:sldLayoutId id="2147483721" r:id="rId5"/>
    <p:sldLayoutId id="2147483722" r:id="rId6"/>
    <p:sldLayoutId id="2147483710" r:id="rId7"/>
    <p:sldLayoutId id="2147483712" r:id="rId8"/>
    <p:sldLayoutId id="2147483755" r:id="rId9"/>
    <p:sldLayoutId id="2147483756" r:id="rId10"/>
    <p:sldLayoutId id="2147483761" r:id="rId11"/>
    <p:sldLayoutId id="2147483757" r:id="rId12"/>
    <p:sldLayoutId id="2147483762" r:id="rId13"/>
    <p:sldLayoutId id="2147483763" r:id="rId14"/>
  </p:sldLayoutIdLst>
  <p:timing>
    <p:tnLst>
      <p:par>
        <p:cTn xmlns:p14="http://schemas.microsoft.com/office/powerpoint/2010/main" id="1" dur="indefinite" restart="never" nodeType="tmRoot"/>
      </p:par>
    </p:tnLst>
  </p:timing>
  <p:hf hdr="0" ftr="0" dt="0"/>
  <p:txStyles>
    <p:titleStyle>
      <a:lvl1pPr algn="l" defTabSz="457200" rtl="0" eaLnBrk="1" latinLnBrk="0" hangingPunct="1">
        <a:spcBef>
          <a:spcPct val="0"/>
        </a:spcBef>
        <a:buNone/>
        <a:defRPr sz="3600" kern="1200" baseline="0">
          <a:solidFill>
            <a:schemeClr val="tx1">
              <a:lumMod val="65000"/>
              <a:lumOff val="35000"/>
            </a:schemeClr>
          </a:solidFill>
          <a:latin typeface="Source Sans Pro Light"/>
          <a:ea typeface="+mj-ea"/>
          <a:cs typeface="Source Sans Pro Light"/>
        </a:defRPr>
      </a:lvl1pPr>
    </p:titleStyle>
    <p:bodyStyle>
      <a:lvl1pPr marL="342900" indent="-34290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1pPr>
      <a:lvl2pPr marL="742950" indent="-28575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2pPr>
      <a:lvl3pPr marL="1143000" indent="-22860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3pPr>
      <a:lvl4pPr marL="16002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4pPr>
      <a:lvl5pPr marL="20574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67238"/>
            <a:ext cx="8229600" cy="407045"/>
          </a:xfrm>
          <a:prstGeom prst="rect">
            <a:avLst/>
          </a:prstGeom>
        </p:spPr>
        <p:txBody>
          <a:bodyPr vert="horz" lIns="91440" tIns="45720" rIns="91440" bIns="45720" rtlCol="0" anchor="b" anchorCtr="0">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26176"/>
            <a:ext cx="8229600" cy="481902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8" name="TextBox 7"/>
          <p:cNvSpPr txBox="1"/>
          <p:nvPr userDrawn="1"/>
        </p:nvSpPr>
        <p:spPr>
          <a:xfrm>
            <a:off x="4030163" y="2086231"/>
            <a:ext cx="184666" cy="369332"/>
          </a:xfrm>
          <a:prstGeom prst="rect">
            <a:avLst/>
          </a:prstGeom>
          <a:noFill/>
        </p:spPr>
        <p:txBody>
          <a:bodyPr wrap="none" rtlCol="0">
            <a:spAutoFit/>
          </a:bodyPr>
          <a:lstStyle/>
          <a:p>
            <a:endParaRPr lang="en-US" dirty="0"/>
          </a:p>
        </p:txBody>
      </p:sp>
      <p:pic>
        <p:nvPicPr>
          <p:cNvPr id="19" name="Picture 18" descr="Logo-single-red.eps"/>
          <p:cNvPicPr>
            <a:picLocks noChangeAspect="1"/>
          </p:cNvPicPr>
          <p:nvPr userDrawn="1"/>
        </p:nvPicPr>
        <p:blipFill>
          <a:blip r:embed="rId24">
            <a:extLst>
              <a:ext uri="{28A0092B-C50C-407E-A947-70E740481C1C}">
                <a14:useLocalDpi xmlns:a14="http://schemas.microsoft.com/office/drawing/2010/main" val="0"/>
              </a:ext>
            </a:extLst>
          </a:blip>
          <a:stretch>
            <a:fillRect/>
          </a:stretch>
        </p:blipFill>
        <p:spPr>
          <a:xfrm>
            <a:off x="220133" y="6356659"/>
            <a:ext cx="897467" cy="317286"/>
          </a:xfrm>
          <a:prstGeom prst="rect">
            <a:avLst/>
          </a:prstGeom>
        </p:spPr>
      </p:pic>
      <p:sp>
        <p:nvSpPr>
          <p:cNvPr id="14" name="Slide Number Placeholder 13"/>
          <p:cNvSpPr>
            <a:spLocks noGrp="1"/>
          </p:cNvSpPr>
          <p:nvPr>
            <p:ph type="sldNum" sz="quarter" idx="4"/>
          </p:nvPr>
        </p:nvSpPr>
        <p:spPr>
          <a:xfrm>
            <a:off x="8297332" y="6356350"/>
            <a:ext cx="389467" cy="365125"/>
          </a:xfrm>
          <a:prstGeom prst="rect">
            <a:avLst/>
          </a:prstGeom>
        </p:spPr>
        <p:txBody>
          <a:bodyPr vert="horz" lIns="91440" tIns="45720" rIns="91440" bIns="45720" rtlCol="0" anchor="ctr"/>
          <a:lstStyle>
            <a:lvl1pPr algn="r">
              <a:defRPr sz="1200" b="1" i="0">
                <a:solidFill>
                  <a:schemeClr val="tx1">
                    <a:lumMod val="65000"/>
                    <a:lumOff val="35000"/>
                  </a:schemeClr>
                </a:solidFill>
              </a:defRPr>
            </a:lvl1pPr>
          </a:lstStyle>
          <a:p>
            <a:fld id="{EB5B16B7-1A62-864A-BAD0-E4CC29AA3FC8}" type="slidenum">
              <a:rPr lang="en-US" smtClean="0"/>
              <a:pPr/>
              <a:t>‹#›</a:t>
            </a:fld>
            <a:endParaRPr lang="en-US" dirty="0"/>
          </a:p>
        </p:txBody>
      </p:sp>
      <p:sp>
        <p:nvSpPr>
          <p:cNvPr id="9" name="Content Placeholder 7"/>
          <p:cNvSpPr txBox="1">
            <a:spLocks/>
          </p:cNvSpPr>
          <p:nvPr userDrawn="1"/>
        </p:nvSpPr>
        <p:spPr>
          <a:xfrm>
            <a:off x="6912874" y="6410326"/>
            <a:ext cx="1441398" cy="269875"/>
          </a:xfrm>
          <a:prstGeom prst="rect">
            <a:avLst/>
          </a:prstGeom>
        </p:spPr>
        <p:txBody>
          <a:bodyPr>
            <a:noAutofit/>
          </a:bodyPr>
          <a:lstStyle>
            <a:lvl1pPr marL="0" indent="0" algn="ctr" defTabSz="457200" rtl="0" eaLnBrk="1" latinLnBrk="0" hangingPunct="1">
              <a:spcBef>
                <a:spcPct val="20000"/>
              </a:spcBef>
              <a:buClr>
                <a:srgbClr val="CF2034"/>
              </a:buClr>
              <a:buFont typeface="Arial"/>
              <a:buNone/>
              <a:defRPr sz="1200" b="0" i="0" kern="1200">
                <a:solidFill>
                  <a:schemeClr val="bg1">
                    <a:lumMod val="50000"/>
                  </a:schemeClr>
                </a:solidFill>
                <a:latin typeface="Source Sans Pro Light"/>
                <a:ea typeface="+mn-ea"/>
                <a:cs typeface="Source Sans Pro Light"/>
              </a:defRPr>
            </a:lvl1pPr>
            <a:lvl2pPr marL="742950" indent="-28575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2pPr>
            <a:lvl3pPr marL="1143000" indent="-22860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3pPr>
            <a:lvl4pPr marL="16002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4pPr>
            <a:lvl5pPr marL="20574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r"/>
            <a:r>
              <a:rPr lang="en-US" sz="1100" dirty="0" smtClean="0"/>
              <a:t>CONFIDENTIAL</a:t>
            </a:r>
            <a:endParaRPr lang="en-US" sz="1100" dirty="0"/>
          </a:p>
        </p:txBody>
      </p:sp>
    </p:spTree>
    <p:extLst>
      <p:ext uri="{BB962C8B-B14F-4D97-AF65-F5344CB8AC3E}">
        <p14:creationId xmlns:p14="http://schemas.microsoft.com/office/powerpoint/2010/main" val="1540091680"/>
      </p:ext>
    </p:extLst>
  </p:cSld>
  <p:clrMap bg1="lt1" tx1="dk1" bg2="lt2" tx2="dk2" accent1="accent1" accent2="accent2" accent3="accent3" accent4="accent4" accent5="accent5" accent6="accent6" hlink="hlink" folHlink="folHlink"/>
  <p:sldLayoutIdLst>
    <p:sldLayoutId id="2147483701" r:id="rId1"/>
    <p:sldLayoutId id="2147483725" r:id="rId2"/>
    <p:sldLayoutId id="2147483718" r:id="rId3"/>
    <p:sldLayoutId id="2147483703" r:id="rId4"/>
    <p:sldLayoutId id="2147483732" r:id="rId5"/>
    <p:sldLayoutId id="2147483717" r:id="rId6"/>
    <p:sldLayoutId id="2147483719" r:id="rId7"/>
    <p:sldLayoutId id="2147483704" r:id="rId8"/>
    <p:sldLayoutId id="2147483731" r:id="rId9"/>
    <p:sldLayoutId id="2147483705" r:id="rId10"/>
    <p:sldLayoutId id="2147483733" r:id="rId11"/>
    <p:sldLayoutId id="2147483716" r:id="rId12"/>
    <p:sldLayoutId id="2147483715" r:id="rId13"/>
    <p:sldLayoutId id="2147483714" r:id="rId14"/>
    <p:sldLayoutId id="2147483730" r:id="rId15"/>
    <p:sldLayoutId id="2147483724" r:id="rId16"/>
    <p:sldLayoutId id="2147483728" r:id="rId17"/>
    <p:sldLayoutId id="2147483723" r:id="rId18"/>
    <p:sldLayoutId id="2147483727" r:id="rId19"/>
    <p:sldLayoutId id="2147483726" r:id="rId20"/>
    <p:sldLayoutId id="2147483735" r:id="rId21"/>
    <p:sldLayoutId id="2147483736" r:id="rId22"/>
  </p:sldLayoutIdLst>
  <p:timing>
    <p:tnLst>
      <p:par>
        <p:cTn xmlns:p14="http://schemas.microsoft.com/office/powerpoint/2010/main" id="1" dur="indefinite" restart="never" nodeType="tmRoot"/>
      </p:par>
    </p:tnLst>
  </p:timing>
  <p:hf hdr="0" ftr="0" dt="0"/>
  <p:txStyles>
    <p:titleStyle>
      <a:lvl1pPr algn="l" defTabSz="457200" rtl="0" eaLnBrk="1" latinLnBrk="0" hangingPunct="1">
        <a:spcBef>
          <a:spcPct val="0"/>
        </a:spcBef>
        <a:buNone/>
        <a:defRPr sz="1800" kern="1200" baseline="0">
          <a:solidFill>
            <a:schemeClr val="tx1">
              <a:lumMod val="65000"/>
              <a:lumOff val="35000"/>
            </a:schemeClr>
          </a:solidFill>
          <a:latin typeface="Source Sans Pro Light"/>
          <a:ea typeface="+mj-ea"/>
          <a:cs typeface="Source Sans Pro Light"/>
        </a:defRPr>
      </a:lvl1pPr>
    </p:titleStyle>
    <p:bodyStyle>
      <a:lvl1pPr marL="0" indent="0" algn="l" defTabSz="457200" rtl="0" eaLnBrk="1" latinLnBrk="0" hangingPunct="1">
        <a:spcBef>
          <a:spcPct val="20000"/>
        </a:spcBef>
        <a:buClr>
          <a:srgbClr val="CF2034"/>
        </a:buClr>
        <a:buFont typeface="Arial"/>
        <a:buNone/>
        <a:defRPr sz="2400" i="0" kern="1200">
          <a:solidFill>
            <a:schemeClr val="tx1">
              <a:lumMod val="65000"/>
              <a:lumOff val="35000"/>
            </a:schemeClr>
          </a:solidFill>
          <a:latin typeface="Source Sans Pro Light"/>
          <a:ea typeface="+mn-ea"/>
          <a:cs typeface="Source Sans Pro Light"/>
        </a:defRPr>
      </a:lvl1pPr>
      <a:lvl2pPr marL="742950" indent="-285750" algn="l" defTabSz="457200" rtl="0" eaLnBrk="1" latinLnBrk="0" hangingPunct="1">
        <a:spcBef>
          <a:spcPct val="20000"/>
        </a:spcBef>
        <a:buClr>
          <a:srgbClr val="CF2034"/>
        </a:buClr>
        <a:buFont typeface="Arial"/>
        <a:buChar char="•"/>
        <a:defRPr sz="2400" i="0" kern="1200">
          <a:solidFill>
            <a:schemeClr val="tx1">
              <a:lumMod val="65000"/>
              <a:lumOff val="35000"/>
            </a:schemeClr>
          </a:solidFill>
          <a:latin typeface="Source Sans Pro Light"/>
          <a:ea typeface="+mn-ea"/>
          <a:cs typeface="Source Sans Pro Light"/>
        </a:defRPr>
      </a:lvl2pPr>
      <a:lvl3pPr marL="1143000" indent="-228600" algn="l" defTabSz="457200" rtl="0" eaLnBrk="1" latinLnBrk="0" hangingPunct="1">
        <a:spcBef>
          <a:spcPct val="20000"/>
        </a:spcBef>
        <a:buClr>
          <a:srgbClr val="CF2034"/>
        </a:buClr>
        <a:buFont typeface="Arial"/>
        <a:buChar char="•"/>
        <a:defRPr sz="2400" i="0" kern="1200">
          <a:solidFill>
            <a:schemeClr val="tx1">
              <a:lumMod val="65000"/>
              <a:lumOff val="35000"/>
            </a:schemeClr>
          </a:solidFill>
          <a:latin typeface="Source Sans Pro Light"/>
          <a:ea typeface="+mn-ea"/>
          <a:cs typeface="Source Sans Pro Light"/>
        </a:defRPr>
      </a:lvl3pPr>
      <a:lvl4pPr marL="16002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4pPr>
      <a:lvl5pPr marL="20574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chart" Target="../charts/char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chart" Target="../charts/char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chart" Target="../charts/char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1.xml"/></Relationships>
</file>

<file path=ppt/slides/_rels/slide24.xml.rels><?xml version="1.0" encoding="UTF-8" standalone="yes"?>
<Relationships xmlns="http://schemas.openxmlformats.org/package/2006/relationships"><Relationship Id="rId46" Type="http://schemas.openxmlformats.org/officeDocument/2006/relationships/tags" Target="../tags/tag46.xml"/><Relationship Id="rId47" Type="http://schemas.openxmlformats.org/officeDocument/2006/relationships/tags" Target="../tags/tag47.xml"/><Relationship Id="rId48" Type="http://schemas.openxmlformats.org/officeDocument/2006/relationships/slideLayout" Target="../slideLayouts/slideLayout10.xml"/><Relationship Id="rId20" Type="http://schemas.openxmlformats.org/officeDocument/2006/relationships/tags" Target="../tags/tag20.xml"/><Relationship Id="rId21" Type="http://schemas.openxmlformats.org/officeDocument/2006/relationships/tags" Target="../tags/tag21.xml"/><Relationship Id="rId22" Type="http://schemas.openxmlformats.org/officeDocument/2006/relationships/tags" Target="../tags/tag22.xml"/><Relationship Id="rId23" Type="http://schemas.openxmlformats.org/officeDocument/2006/relationships/tags" Target="../tags/tag23.xml"/><Relationship Id="rId24" Type="http://schemas.openxmlformats.org/officeDocument/2006/relationships/tags" Target="../tags/tag24.xml"/><Relationship Id="rId25" Type="http://schemas.openxmlformats.org/officeDocument/2006/relationships/tags" Target="../tags/tag25.xml"/><Relationship Id="rId26" Type="http://schemas.openxmlformats.org/officeDocument/2006/relationships/tags" Target="../tags/tag26.xml"/><Relationship Id="rId27" Type="http://schemas.openxmlformats.org/officeDocument/2006/relationships/tags" Target="../tags/tag27.xml"/><Relationship Id="rId28" Type="http://schemas.openxmlformats.org/officeDocument/2006/relationships/tags" Target="../tags/tag28.xml"/><Relationship Id="rId29" Type="http://schemas.openxmlformats.org/officeDocument/2006/relationships/tags" Target="../tags/tag29.xml"/><Relationship Id="rId1" Type="http://schemas.openxmlformats.org/officeDocument/2006/relationships/tags" Target="../tags/tag1.xml"/><Relationship Id="rId2" Type="http://schemas.openxmlformats.org/officeDocument/2006/relationships/tags" Target="../tags/tag2.xml"/><Relationship Id="rId3" Type="http://schemas.openxmlformats.org/officeDocument/2006/relationships/tags" Target="../tags/tag3.xml"/><Relationship Id="rId4" Type="http://schemas.openxmlformats.org/officeDocument/2006/relationships/tags" Target="../tags/tag4.xml"/><Relationship Id="rId5" Type="http://schemas.openxmlformats.org/officeDocument/2006/relationships/tags" Target="../tags/tag5.xml"/><Relationship Id="rId30" Type="http://schemas.openxmlformats.org/officeDocument/2006/relationships/tags" Target="../tags/tag30.xml"/><Relationship Id="rId31" Type="http://schemas.openxmlformats.org/officeDocument/2006/relationships/tags" Target="../tags/tag31.xml"/><Relationship Id="rId32" Type="http://schemas.openxmlformats.org/officeDocument/2006/relationships/tags" Target="../tags/tag32.xml"/><Relationship Id="rId9" Type="http://schemas.openxmlformats.org/officeDocument/2006/relationships/tags" Target="../tags/tag9.xml"/><Relationship Id="rId6" Type="http://schemas.openxmlformats.org/officeDocument/2006/relationships/tags" Target="../tags/tag6.xml"/><Relationship Id="rId7" Type="http://schemas.openxmlformats.org/officeDocument/2006/relationships/tags" Target="../tags/tag7.xml"/><Relationship Id="rId8" Type="http://schemas.openxmlformats.org/officeDocument/2006/relationships/tags" Target="../tags/tag8.xml"/><Relationship Id="rId33" Type="http://schemas.openxmlformats.org/officeDocument/2006/relationships/tags" Target="../tags/tag33.xml"/><Relationship Id="rId34" Type="http://schemas.openxmlformats.org/officeDocument/2006/relationships/tags" Target="../tags/tag34.xml"/><Relationship Id="rId35" Type="http://schemas.openxmlformats.org/officeDocument/2006/relationships/tags" Target="../tags/tag35.xml"/><Relationship Id="rId36" Type="http://schemas.openxmlformats.org/officeDocument/2006/relationships/tags" Target="../tags/tag36.xml"/><Relationship Id="rId10" Type="http://schemas.openxmlformats.org/officeDocument/2006/relationships/tags" Target="../tags/tag10.xml"/><Relationship Id="rId11" Type="http://schemas.openxmlformats.org/officeDocument/2006/relationships/tags" Target="../tags/tag11.xml"/><Relationship Id="rId12" Type="http://schemas.openxmlformats.org/officeDocument/2006/relationships/tags" Target="../tags/tag12.xml"/><Relationship Id="rId13" Type="http://schemas.openxmlformats.org/officeDocument/2006/relationships/tags" Target="../tags/tag13.xml"/><Relationship Id="rId14" Type="http://schemas.openxmlformats.org/officeDocument/2006/relationships/tags" Target="../tags/tag14.xml"/><Relationship Id="rId15" Type="http://schemas.openxmlformats.org/officeDocument/2006/relationships/tags" Target="../tags/tag15.xml"/><Relationship Id="rId16" Type="http://schemas.openxmlformats.org/officeDocument/2006/relationships/tags" Target="../tags/tag16.xml"/><Relationship Id="rId17" Type="http://schemas.openxmlformats.org/officeDocument/2006/relationships/tags" Target="../tags/tag17.xml"/><Relationship Id="rId18" Type="http://schemas.openxmlformats.org/officeDocument/2006/relationships/tags" Target="../tags/tag18.xml"/><Relationship Id="rId19" Type="http://schemas.openxmlformats.org/officeDocument/2006/relationships/tags" Target="../tags/tag19.xml"/><Relationship Id="rId37" Type="http://schemas.openxmlformats.org/officeDocument/2006/relationships/tags" Target="../tags/tag37.xml"/><Relationship Id="rId38" Type="http://schemas.openxmlformats.org/officeDocument/2006/relationships/tags" Target="../tags/tag38.xml"/><Relationship Id="rId39" Type="http://schemas.openxmlformats.org/officeDocument/2006/relationships/tags" Target="../tags/tag39.xml"/><Relationship Id="rId40" Type="http://schemas.openxmlformats.org/officeDocument/2006/relationships/tags" Target="../tags/tag40.xml"/><Relationship Id="rId41" Type="http://schemas.openxmlformats.org/officeDocument/2006/relationships/tags" Target="../tags/tag41.xml"/><Relationship Id="rId42" Type="http://schemas.openxmlformats.org/officeDocument/2006/relationships/tags" Target="../tags/tag42.xml"/><Relationship Id="rId43" Type="http://schemas.openxmlformats.org/officeDocument/2006/relationships/tags" Target="../tags/tag43.xml"/><Relationship Id="rId44" Type="http://schemas.openxmlformats.org/officeDocument/2006/relationships/tags" Target="../tags/tag44.xml"/><Relationship Id="rId45" Type="http://schemas.openxmlformats.org/officeDocument/2006/relationships/tags" Target="../tags/tag4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1" Type="http://schemas.openxmlformats.org/officeDocument/2006/relationships/slideLayout" Target="../slideLayouts/slideLayout10.xml"/><Relationship Id="rId2" Type="http://schemas.openxmlformats.org/officeDocument/2006/relationships/image" Target="../media/image2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2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3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3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5.png"/><Relationship Id="rId3" Type="http://schemas.openxmlformats.org/officeDocument/2006/relationships/image" Target="../media/image2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3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chart" Target="../charts/chart3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3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chart" Target="../charts/char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EB5B16B7-1A62-864A-BAD0-E4CC29AA3FC8}" type="slidenum">
              <a:rPr lang="en-US" smtClean="0"/>
              <a:pPr/>
              <a:t>1</a:t>
            </a:fld>
            <a:endParaRPr lang="en-US" dirty="0"/>
          </a:p>
        </p:txBody>
      </p:sp>
      <p:sp>
        <p:nvSpPr>
          <p:cNvPr id="3" name="5-Point Star 2"/>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4331902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457633" y="310958"/>
            <a:ext cx="8224982" cy="549888"/>
          </a:xfrm>
        </p:spPr>
        <p:txBody>
          <a:bodyPr>
            <a:normAutofit fontScale="92500"/>
          </a:bodyPr>
          <a:lstStyle/>
          <a:p>
            <a:pPr marL="0" indent="0">
              <a:buNone/>
            </a:pPr>
            <a:r>
              <a:rPr lang="en-US" sz="2800" dirty="0" smtClean="0">
                <a:solidFill>
                  <a:srgbClr val="CF2034"/>
                </a:solidFill>
              </a:rPr>
              <a:t>NAM Google Bookings Mix Shift (SEO, PPC, Affiliate)</a:t>
            </a:r>
            <a:endParaRPr lang="en-US" sz="2800" dirty="0">
              <a:solidFill>
                <a:srgbClr val="CF2034"/>
              </a:solidFill>
            </a:endParaRPr>
          </a:p>
        </p:txBody>
      </p:sp>
      <p:sp>
        <p:nvSpPr>
          <p:cNvPr id="4" name="Slide Number Placeholder 3"/>
          <p:cNvSpPr>
            <a:spLocks noGrp="1"/>
          </p:cNvSpPr>
          <p:nvPr>
            <p:ph type="sldNum" sz="quarter" idx="15"/>
          </p:nvPr>
        </p:nvSpPr>
        <p:spPr/>
        <p:txBody>
          <a:bodyPr/>
          <a:lstStyle/>
          <a:p>
            <a:fld id="{EB5B16B7-1A62-864A-BAD0-E4CC29AA3FC8}" type="slidenum">
              <a:rPr lang="en-US" smtClean="0"/>
              <a:pPr/>
              <a:t>10</a:t>
            </a:fld>
            <a:endParaRPr lang="en-US" dirty="0"/>
          </a:p>
        </p:txBody>
      </p:sp>
      <p:sp>
        <p:nvSpPr>
          <p:cNvPr id="5" name="Content Placeholder 4"/>
          <p:cNvSpPr>
            <a:spLocks noGrp="1"/>
          </p:cNvSpPr>
          <p:nvPr>
            <p:ph idx="1"/>
          </p:nvPr>
        </p:nvSpPr>
        <p:spPr>
          <a:xfrm>
            <a:off x="457633" y="860845"/>
            <a:ext cx="8224982" cy="782055"/>
          </a:xfrm>
        </p:spPr>
        <p:txBody>
          <a:bodyPr/>
          <a:lstStyle/>
          <a:p>
            <a:pPr marL="182563" indent="-182563"/>
            <a:r>
              <a:rPr lang="en-US" sz="1400" dirty="0"/>
              <a:t>Google </a:t>
            </a:r>
            <a:r>
              <a:rPr lang="en-US" sz="1400" dirty="0" smtClean="0"/>
              <a:t>bookings grew </a:t>
            </a:r>
            <a:r>
              <a:rPr lang="en-US" sz="1400" dirty="0"/>
              <a:t>3</a:t>
            </a:r>
            <a:r>
              <a:rPr lang="en-US" sz="1400" dirty="0" smtClean="0"/>
              <a:t>3</a:t>
            </a:r>
            <a:r>
              <a:rPr lang="en-US" sz="1400" dirty="0"/>
              <a:t>% YOY (Google SEO, PPC, Affiliate</a:t>
            </a:r>
            <a:r>
              <a:rPr lang="en-US" sz="1400" dirty="0" smtClean="0"/>
              <a:t>), representing 18% of total bookings</a:t>
            </a:r>
          </a:p>
          <a:p>
            <a:pPr marL="182563" indent="-182563"/>
            <a:r>
              <a:rPr lang="en-US" sz="1400" dirty="0"/>
              <a:t>Significant mix shift from Google SEO to Affiliate and PPC given 3-pack launch mid-Nov 2014 and brand PPC ramp-up</a:t>
            </a:r>
          </a:p>
        </p:txBody>
      </p:sp>
      <p:graphicFrame>
        <p:nvGraphicFramePr>
          <p:cNvPr id="13" name="Chart Placeholder 12"/>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3"/>
          </a:graphicData>
        </a:graphic>
      </p:graphicFrame>
      <p:sp>
        <p:nvSpPr>
          <p:cNvPr id="14" name="5-Point Star 13"/>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8745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920069" y="3783045"/>
            <a:ext cx="7606772" cy="1218826"/>
          </a:xfrm>
        </p:spPr>
        <p:txBody>
          <a:bodyPr>
            <a:normAutofit lnSpcReduction="10000"/>
          </a:bodyPr>
          <a:lstStyle/>
          <a:p>
            <a:r>
              <a:rPr lang="en-US" sz="1400" dirty="0"/>
              <a:t> We are seeing strong mobile web traffic growth and a shift in our </a:t>
            </a:r>
            <a:r>
              <a:rPr lang="en-US" sz="1400" dirty="0" smtClean="0"/>
              <a:t>audience from </a:t>
            </a:r>
            <a:r>
              <a:rPr lang="en-US" sz="1400" dirty="0"/>
              <a:t>desktop to mobile but mobile still converts </a:t>
            </a:r>
            <a:r>
              <a:rPr lang="en-US" sz="1400" dirty="0" smtClean="0"/>
              <a:t>lower.</a:t>
            </a:r>
          </a:p>
          <a:p>
            <a:endParaRPr lang="en-US" sz="1400" dirty="0" smtClean="0"/>
          </a:p>
          <a:p>
            <a:r>
              <a:rPr lang="en-US" sz="1400" dirty="0"/>
              <a:t>Linkbuilding (reaching out to other websites to link back to us) is helping us rank better in Google search results.</a:t>
            </a:r>
          </a:p>
        </p:txBody>
      </p:sp>
      <p:sp>
        <p:nvSpPr>
          <p:cNvPr id="3" name="Content Placeholder 2"/>
          <p:cNvSpPr>
            <a:spLocks noGrp="1"/>
          </p:cNvSpPr>
          <p:nvPr>
            <p:ph type="body" sz="quarter" idx="11"/>
          </p:nvPr>
        </p:nvSpPr>
        <p:spPr>
          <a:xfrm>
            <a:off x="920069" y="3074612"/>
            <a:ext cx="7606772" cy="723844"/>
          </a:xfrm>
        </p:spPr>
        <p:txBody>
          <a:bodyPr>
            <a:noAutofit/>
          </a:bodyPr>
          <a:lstStyle/>
          <a:p>
            <a:pPr marL="0" indent="0">
              <a:buNone/>
            </a:pPr>
            <a:r>
              <a:rPr lang="en-US" sz="4000" b="1" dirty="0" smtClean="0">
                <a:solidFill>
                  <a:srgbClr val="CF2034"/>
                </a:solidFill>
              </a:rPr>
              <a:t>SEO</a:t>
            </a:r>
            <a:endParaRPr lang="en-US" sz="4000" b="1" dirty="0">
              <a:solidFill>
                <a:srgbClr val="CF2034"/>
              </a:solidFill>
            </a:endParaRPr>
          </a:p>
        </p:txBody>
      </p:sp>
      <p:sp>
        <p:nvSpPr>
          <p:cNvPr id="4" name="Slide Number Placeholder 3"/>
          <p:cNvSpPr>
            <a:spLocks noGrp="1"/>
          </p:cNvSpPr>
          <p:nvPr>
            <p:ph type="sldNum" sz="quarter" idx="12"/>
          </p:nvPr>
        </p:nvSpPr>
        <p:spPr/>
        <p:txBody>
          <a:bodyPr/>
          <a:lstStyle/>
          <a:p>
            <a:fld id="{EB5B16B7-1A62-864A-BAD0-E4CC29AA3FC8}" type="slidenum">
              <a:rPr lang="en-US" smtClean="0"/>
              <a:pPr/>
              <a:t>11</a:t>
            </a:fld>
            <a:endParaRPr lang="en-US" dirty="0"/>
          </a:p>
        </p:txBody>
      </p:sp>
    </p:spTree>
    <p:extLst>
      <p:ext uri="{BB962C8B-B14F-4D97-AF65-F5344CB8AC3E}">
        <p14:creationId xmlns:p14="http://schemas.microsoft.com/office/powerpoint/2010/main" val="4046162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12</a:t>
            </a:fld>
            <a:endParaRPr lang="en-US" dirty="0"/>
          </a:p>
        </p:txBody>
      </p:sp>
      <p:sp>
        <p:nvSpPr>
          <p:cNvPr id="4" name="Content Placeholder 3"/>
          <p:cNvSpPr>
            <a:spLocks noGrp="1"/>
          </p:cNvSpPr>
          <p:nvPr>
            <p:ph idx="1"/>
          </p:nvPr>
        </p:nvSpPr>
        <p:spPr>
          <a:xfrm>
            <a:off x="457200" y="860846"/>
            <a:ext cx="8686800" cy="657958"/>
          </a:xfrm>
        </p:spPr>
        <p:txBody>
          <a:bodyPr/>
          <a:lstStyle/>
          <a:p>
            <a:pPr marL="182563" indent="-182563"/>
            <a:r>
              <a:rPr lang="en-US" sz="1400" dirty="0" smtClean="0"/>
              <a:t>SEO </a:t>
            </a:r>
            <a:r>
              <a:rPr lang="en-US" sz="1400" dirty="0"/>
              <a:t>traffic up </a:t>
            </a:r>
            <a:r>
              <a:rPr lang="en-US" sz="1400" dirty="0" smtClean="0"/>
              <a:t>YoY </a:t>
            </a:r>
            <a:r>
              <a:rPr lang="en-US" sz="1400" dirty="0"/>
              <a:t>with significant growth in mobile (+64%) even with substantial changes in search results including 3-pack and local listings on </a:t>
            </a:r>
            <a:r>
              <a:rPr lang="en-US" sz="1400" dirty="0" smtClean="0"/>
              <a:t>Google</a:t>
            </a:r>
          </a:p>
          <a:p>
            <a:pPr marL="182563" indent="-182563"/>
            <a:r>
              <a:rPr lang="en-US" sz="1400" dirty="0" smtClean="0"/>
              <a:t>Redesign </a:t>
            </a:r>
            <a:r>
              <a:rPr lang="en-US" sz="1400" dirty="0"/>
              <a:t>launch successful from an SEO point of view, neutral to positive impact on Q1 </a:t>
            </a:r>
            <a:r>
              <a:rPr lang="en-US" sz="1400" dirty="0" smtClean="0"/>
              <a:t>results</a:t>
            </a:r>
            <a:endParaRPr lang="en-US" sz="1400" dirty="0"/>
          </a:p>
        </p:txBody>
      </p:sp>
      <p:sp>
        <p:nvSpPr>
          <p:cNvPr id="5" name="Text Placeholder 4"/>
          <p:cNvSpPr>
            <a:spLocks noGrp="1"/>
          </p:cNvSpPr>
          <p:nvPr>
            <p:ph type="body" sz="quarter" idx="16"/>
          </p:nvPr>
        </p:nvSpPr>
        <p:spPr/>
        <p:txBody>
          <a:bodyPr>
            <a:normAutofit/>
          </a:bodyPr>
          <a:lstStyle/>
          <a:p>
            <a:r>
              <a:rPr lang="en-US" sz="2800" dirty="0" smtClean="0">
                <a:solidFill>
                  <a:srgbClr val="CF2034"/>
                </a:solidFill>
              </a:rPr>
              <a:t>SEO growth despite mix shifts</a:t>
            </a:r>
            <a:endParaRPr lang="en-US" sz="2800" dirty="0">
              <a:solidFill>
                <a:srgbClr val="CF2034"/>
              </a:solidFill>
            </a:endParaRPr>
          </a:p>
        </p:txBody>
      </p:sp>
      <p:graphicFrame>
        <p:nvGraphicFramePr>
          <p:cNvPr id="6" name="Chart Placeholder 5"/>
          <p:cNvGraphicFramePr>
            <a:graphicFrameLocks noGrp="1"/>
          </p:cNvGraphicFramePr>
          <p:nvPr>
            <p:ph type="chart" sz="quarter" idx="11"/>
            <p:extLst>
              <p:ext uri="{D42A27DB-BD31-4B8C-83A1-F6EECF244321}">
                <p14:modId xmlns:p14="http://schemas.microsoft.com/office/powerpoint/2010/main" val="1932378785"/>
              </p:ext>
            </p:extLst>
          </p:nvPr>
        </p:nvGraphicFramePr>
        <p:xfrm>
          <a:off x="0" y="1519237"/>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7" name="5-Point Star 6"/>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396541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13</a:t>
            </a:fld>
            <a:endParaRPr lang="en-US" dirty="0"/>
          </a:p>
        </p:txBody>
      </p:sp>
      <p:sp>
        <p:nvSpPr>
          <p:cNvPr id="4" name="Content Placeholder 3"/>
          <p:cNvSpPr>
            <a:spLocks noGrp="1"/>
          </p:cNvSpPr>
          <p:nvPr>
            <p:ph idx="1"/>
          </p:nvPr>
        </p:nvSpPr>
        <p:spPr>
          <a:xfrm>
            <a:off x="457200" y="860846"/>
            <a:ext cx="8686800" cy="657958"/>
          </a:xfrm>
        </p:spPr>
        <p:txBody>
          <a:bodyPr/>
          <a:lstStyle/>
          <a:p>
            <a:pPr marL="182563" indent="-182563"/>
            <a:r>
              <a:rPr lang="en-US" sz="1600" dirty="0" smtClean="0"/>
              <a:t>Strong mobile web traffic growth and shift in audience to mobile but mobile converts lower</a:t>
            </a:r>
            <a:endParaRPr lang="en-US" sz="1600" dirty="0"/>
          </a:p>
        </p:txBody>
      </p:sp>
      <p:sp>
        <p:nvSpPr>
          <p:cNvPr id="5" name="Text Placeholder 4"/>
          <p:cNvSpPr>
            <a:spLocks noGrp="1"/>
          </p:cNvSpPr>
          <p:nvPr>
            <p:ph type="body" sz="quarter" idx="16"/>
          </p:nvPr>
        </p:nvSpPr>
        <p:spPr/>
        <p:txBody>
          <a:bodyPr>
            <a:normAutofit/>
          </a:bodyPr>
          <a:lstStyle/>
          <a:p>
            <a:r>
              <a:rPr lang="en-US" sz="2800" dirty="0" smtClean="0">
                <a:solidFill>
                  <a:srgbClr val="CF2034"/>
                </a:solidFill>
              </a:rPr>
              <a:t>SEO Desktop vs. Mobile</a:t>
            </a:r>
            <a:endParaRPr lang="en-US" sz="2800" dirty="0">
              <a:solidFill>
                <a:srgbClr val="CF2034"/>
              </a:solidFill>
            </a:endParaRPr>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2412170159"/>
              </p:ext>
            </p:extLst>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556955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14</a:t>
            </a:fld>
            <a:endParaRPr lang="en-US" dirty="0"/>
          </a:p>
        </p:txBody>
      </p:sp>
      <p:sp>
        <p:nvSpPr>
          <p:cNvPr id="4" name="Content Placeholder 3"/>
          <p:cNvSpPr>
            <a:spLocks noGrp="1"/>
          </p:cNvSpPr>
          <p:nvPr>
            <p:ph idx="1"/>
          </p:nvPr>
        </p:nvSpPr>
        <p:spPr>
          <a:xfrm>
            <a:off x="457200" y="860846"/>
            <a:ext cx="8686800" cy="657958"/>
          </a:xfrm>
        </p:spPr>
        <p:txBody>
          <a:bodyPr/>
          <a:lstStyle/>
          <a:p>
            <a:pPr marL="182563" lvl="1" indent="-182563"/>
            <a:r>
              <a:rPr lang="en-US" dirty="0"/>
              <a:t>Continued visibility improvement in key markets per linkbuilding outreach strategy including our first #1 ranking in a major market ("NYC restaurants")</a:t>
            </a:r>
          </a:p>
        </p:txBody>
      </p:sp>
      <p:sp>
        <p:nvSpPr>
          <p:cNvPr id="5" name="Text Placeholder 4"/>
          <p:cNvSpPr>
            <a:spLocks noGrp="1"/>
          </p:cNvSpPr>
          <p:nvPr>
            <p:ph type="body" sz="quarter" idx="16"/>
          </p:nvPr>
        </p:nvSpPr>
        <p:spPr/>
        <p:txBody>
          <a:bodyPr>
            <a:normAutofit/>
          </a:bodyPr>
          <a:lstStyle/>
          <a:p>
            <a:r>
              <a:rPr lang="en-US" sz="2800" dirty="0" smtClean="0">
                <a:solidFill>
                  <a:srgbClr val="CF2034"/>
                </a:solidFill>
              </a:rPr>
              <a:t>Ranking with and without Linkbuilding</a:t>
            </a:r>
            <a:endParaRPr lang="en-US" sz="2800" dirty="0">
              <a:solidFill>
                <a:srgbClr val="CF2034"/>
              </a:solidFill>
            </a:endParaRPr>
          </a:p>
        </p:txBody>
      </p:sp>
      <p:graphicFrame>
        <p:nvGraphicFramePr>
          <p:cNvPr id="8" name="Chart Placeholder 7"/>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1591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920069" y="3798455"/>
            <a:ext cx="7606772" cy="2272790"/>
          </a:xfrm>
        </p:spPr>
        <p:txBody>
          <a:bodyPr>
            <a:noAutofit/>
          </a:bodyPr>
          <a:lstStyle/>
          <a:p>
            <a:r>
              <a:rPr lang="en-US" sz="1400" dirty="0"/>
              <a:t>We continue to see bookings scale while becoming more efficient with our spending across all </a:t>
            </a:r>
            <a:r>
              <a:rPr lang="en-US" sz="1400" dirty="0" smtClean="0"/>
              <a:t>markets.</a:t>
            </a:r>
            <a:br>
              <a:rPr lang="en-US" sz="1400" dirty="0" smtClean="0"/>
            </a:br>
            <a:endParaRPr lang="en-US" sz="1400" dirty="0" smtClean="0"/>
          </a:p>
          <a:p>
            <a:r>
              <a:rPr lang="en-US" sz="1400" dirty="0" smtClean="0"/>
              <a:t>Our </a:t>
            </a:r>
            <a:r>
              <a:rPr lang="en-US" sz="1400" dirty="0"/>
              <a:t>Brand ROI is strong and so we are funding NonBrand and Restaurant PPC off of this </a:t>
            </a:r>
            <a:r>
              <a:rPr lang="en-US" sz="1400" dirty="0" smtClean="0"/>
              <a:t>success. ROI </a:t>
            </a:r>
            <a:r>
              <a:rPr lang="en-US" sz="1400" dirty="0"/>
              <a:t>in NAM is 1.58</a:t>
            </a:r>
            <a:r>
              <a:rPr lang="en-US" sz="1400" dirty="0" smtClean="0"/>
              <a:t>.</a:t>
            </a:r>
          </a:p>
          <a:p>
            <a:endParaRPr lang="en-US" sz="1400" dirty="0" smtClean="0"/>
          </a:p>
          <a:p>
            <a:r>
              <a:rPr lang="en-US" sz="1400" dirty="0" smtClean="0"/>
              <a:t>We’re </a:t>
            </a:r>
            <a:r>
              <a:rPr lang="en-US" sz="1400" dirty="0"/>
              <a:t>currently sending PPC traffic to generic pages for Points Of Interest (POI) landing pages and yet we saw 11,000+ bookings off of less than 250 POIs. Launching 150k optimized POI landing pages and expecting to see good results starting end of May.</a:t>
            </a:r>
          </a:p>
        </p:txBody>
      </p:sp>
      <p:sp>
        <p:nvSpPr>
          <p:cNvPr id="3" name="Content Placeholder 2"/>
          <p:cNvSpPr>
            <a:spLocks noGrp="1"/>
          </p:cNvSpPr>
          <p:nvPr>
            <p:ph type="body" sz="quarter" idx="11"/>
          </p:nvPr>
        </p:nvSpPr>
        <p:spPr>
          <a:xfrm>
            <a:off x="920069" y="3130312"/>
            <a:ext cx="7606772" cy="668144"/>
          </a:xfrm>
        </p:spPr>
        <p:txBody>
          <a:bodyPr>
            <a:noAutofit/>
          </a:bodyPr>
          <a:lstStyle/>
          <a:p>
            <a:pPr marL="0" indent="0">
              <a:buNone/>
            </a:pPr>
            <a:r>
              <a:rPr lang="en-US" sz="4000" b="1" dirty="0" smtClean="0">
                <a:solidFill>
                  <a:srgbClr val="CF2034"/>
                </a:solidFill>
              </a:rPr>
              <a:t>PPC</a:t>
            </a:r>
            <a:endParaRPr lang="en-US" sz="4000" b="1" dirty="0">
              <a:solidFill>
                <a:srgbClr val="CF2034"/>
              </a:solidFill>
            </a:endParaRPr>
          </a:p>
        </p:txBody>
      </p:sp>
      <p:sp>
        <p:nvSpPr>
          <p:cNvPr id="4" name="Slide Number Placeholder 3"/>
          <p:cNvSpPr>
            <a:spLocks noGrp="1"/>
          </p:cNvSpPr>
          <p:nvPr>
            <p:ph type="sldNum" sz="quarter" idx="4294967295"/>
          </p:nvPr>
        </p:nvSpPr>
        <p:spPr>
          <a:xfrm>
            <a:off x="8755063" y="6356350"/>
            <a:ext cx="388937" cy="365125"/>
          </a:xfrm>
        </p:spPr>
        <p:txBody>
          <a:bodyPr/>
          <a:lstStyle/>
          <a:p>
            <a:fld id="{EB5B16B7-1A62-864A-BAD0-E4CC29AA3FC8}" type="slidenum">
              <a:rPr lang="en-US" smtClean="0"/>
              <a:pPr/>
              <a:t>15</a:t>
            </a:fld>
            <a:endParaRPr lang="en-US" dirty="0"/>
          </a:p>
        </p:txBody>
      </p:sp>
    </p:spTree>
    <p:extLst>
      <p:ext uri="{BB962C8B-B14F-4D97-AF65-F5344CB8AC3E}">
        <p14:creationId xmlns:p14="http://schemas.microsoft.com/office/powerpoint/2010/main" val="891179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PPC Highlights and Lowlights</a:t>
            </a:r>
            <a:endParaRPr lang="en-US" dirty="0"/>
          </a:p>
        </p:txBody>
      </p:sp>
      <p:sp>
        <p:nvSpPr>
          <p:cNvPr id="3" name="Slide Number Placeholder 2"/>
          <p:cNvSpPr>
            <a:spLocks noGrp="1"/>
          </p:cNvSpPr>
          <p:nvPr>
            <p:ph type="sldNum" sz="quarter" idx="11"/>
          </p:nvPr>
        </p:nvSpPr>
        <p:spPr/>
        <p:txBody>
          <a:bodyPr/>
          <a:lstStyle/>
          <a:p>
            <a:fld id="{EB5B16B7-1A62-864A-BAD0-E4CC29AA3FC8}" type="slidenum">
              <a:rPr lang="en-US" smtClean="0"/>
              <a:pPr/>
              <a:t>16</a:t>
            </a:fld>
            <a:endParaRPr lang="en-US" dirty="0"/>
          </a:p>
        </p:txBody>
      </p:sp>
      <p:sp>
        <p:nvSpPr>
          <p:cNvPr id="4" name="Text Placeholder 3"/>
          <p:cNvSpPr>
            <a:spLocks noGrp="1"/>
          </p:cNvSpPr>
          <p:nvPr>
            <p:ph type="body" sz="quarter" idx="12"/>
          </p:nvPr>
        </p:nvSpPr>
        <p:spPr>
          <a:xfrm>
            <a:off x="645911" y="1363132"/>
            <a:ext cx="8040888" cy="4993217"/>
          </a:xfrm>
        </p:spPr>
        <p:txBody>
          <a:bodyPr>
            <a:normAutofit/>
          </a:bodyPr>
          <a:lstStyle/>
          <a:p>
            <a:r>
              <a:rPr lang="en-US" sz="1800" b="1" dirty="0" smtClean="0"/>
              <a:t>Highlights</a:t>
            </a:r>
          </a:p>
          <a:p>
            <a:pPr marL="342900" indent="-342900">
              <a:buFont typeface="+mj-lt"/>
              <a:buAutoNum type="arabicPeriod"/>
            </a:pPr>
            <a:r>
              <a:rPr lang="en-US" sz="1800" dirty="0" smtClean="0"/>
              <a:t>Restaurant </a:t>
            </a:r>
            <a:r>
              <a:rPr lang="en-US" sz="1800" dirty="0"/>
              <a:t>weeks saw huge NonBrand growth with 30,000 reservations</a:t>
            </a:r>
          </a:p>
          <a:p>
            <a:pPr marL="342900" indent="-342900">
              <a:buFont typeface="+mj-lt"/>
              <a:buAutoNum type="arabicPeriod"/>
            </a:pPr>
            <a:r>
              <a:rPr lang="en-US" sz="1800" dirty="0" smtClean="0"/>
              <a:t>POIs </a:t>
            </a:r>
            <a:r>
              <a:rPr lang="en-US" sz="1800" dirty="0"/>
              <a:t>drove 11,000+ reservations in Q1. Developed a new methodology for importing mass amounts of POIs.</a:t>
            </a:r>
          </a:p>
          <a:p>
            <a:pPr marL="342900" indent="-342900">
              <a:buFont typeface="+mj-lt"/>
              <a:buAutoNum type="arabicPeriod"/>
            </a:pPr>
            <a:r>
              <a:rPr lang="en-US" sz="1800" dirty="0" smtClean="0"/>
              <a:t>Ramped </a:t>
            </a:r>
            <a:r>
              <a:rPr lang="en-US" sz="1800" dirty="0"/>
              <a:t>for </a:t>
            </a:r>
            <a:r>
              <a:rPr lang="en-US" sz="1800" dirty="0" smtClean="0"/>
              <a:t>Holidays, </a:t>
            </a:r>
            <a:r>
              <a:rPr lang="en-US" sz="1800" dirty="0"/>
              <a:t>with Valentine’s </a:t>
            </a:r>
            <a:r>
              <a:rPr lang="en-US" sz="1800" dirty="0" smtClean="0"/>
              <a:t>Day </a:t>
            </a:r>
            <a:r>
              <a:rPr lang="en-US" sz="1800" dirty="0"/>
              <a:t>terms bringing in 30,000+ reservations</a:t>
            </a:r>
          </a:p>
          <a:p>
            <a:pPr marL="342900" indent="-342900">
              <a:buFont typeface="+mj-lt"/>
              <a:buAutoNum type="arabicPeriod"/>
            </a:pPr>
            <a:r>
              <a:rPr lang="en-US" sz="1800" dirty="0" smtClean="0"/>
              <a:t>Built </a:t>
            </a:r>
            <a:r>
              <a:rPr lang="en-US" sz="1800" dirty="0"/>
              <a:t>out all restaurant terms in Germany and </a:t>
            </a:r>
            <a:r>
              <a:rPr lang="en-US" sz="1800" dirty="0" smtClean="0"/>
              <a:t>Japan</a:t>
            </a:r>
          </a:p>
          <a:p>
            <a:pPr marL="342900" indent="-342900">
              <a:buFont typeface="+mj-lt"/>
              <a:buAutoNum type="arabicPeriod"/>
            </a:pPr>
            <a:endParaRPr lang="en-US" sz="1800" dirty="0"/>
          </a:p>
          <a:p>
            <a:r>
              <a:rPr lang="en-US" sz="1800" b="1" dirty="0" smtClean="0"/>
              <a:t>Lowlights</a:t>
            </a:r>
          </a:p>
          <a:p>
            <a:pPr marL="342900" indent="-342900">
              <a:buFont typeface="+mj-lt"/>
              <a:buAutoNum type="arabicPeriod"/>
            </a:pPr>
            <a:r>
              <a:rPr lang="en-US" sz="1800" dirty="0"/>
              <a:t>Data Tracking – pulling in Kenshoo data into Microstrategy</a:t>
            </a:r>
          </a:p>
          <a:p>
            <a:pPr marL="342900" indent="-342900">
              <a:buFont typeface="+mj-lt"/>
              <a:buAutoNum type="arabicPeriod"/>
            </a:pPr>
            <a:r>
              <a:rPr lang="en-US" sz="1800" dirty="0" smtClean="0"/>
              <a:t>3 </a:t>
            </a:r>
            <a:r>
              <a:rPr lang="en-US" sz="1800" dirty="0"/>
              <a:t>pack and other Google changes making CPCs more expensive</a:t>
            </a:r>
          </a:p>
          <a:p>
            <a:pPr marL="342900" indent="-342900">
              <a:buFont typeface="+mj-lt"/>
              <a:buAutoNum type="arabicPeriod"/>
            </a:pPr>
            <a:r>
              <a:rPr lang="en-US" sz="1800" dirty="0" smtClean="0"/>
              <a:t>Landing </a:t>
            </a:r>
            <a:r>
              <a:rPr lang="en-US" sz="1800" dirty="0"/>
              <a:t>Pages </a:t>
            </a:r>
            <a:r>
              <a:rPr lang="en-US" sz="1800" dirty="0" smtClean="0"/>
              <a:t>and </a:t>
            </a:r>
            <a:r>
              <a:rPr lang="en-US" sz="1800" dirty="0"/>
              <a:t>Mapping</a:t>
            </a:r>
          </a:p>
          <a:p>
            <a:pPr marL="342900" indent="-342900">
              <a:buFont typeface="+mj-lt"/>
              <a:buAutoNum type="arabicPeriod"/>
            </a:pPr>
            <a:r>
              <a:rPr lang="en-US" sz="1800" dirty="0" smtClean="0"/>
              <a:t>Mobile </a:t>
            </a:r>
            <a:r>
              <a:rPr lang="en-US" sz="1800" dirty="0"/>
              <a:t>App Tracking – losing visibility to smart app banner</a:t>
            </a:r>
          </a:p>
        </p:txBody>
      </p:sp>
      <p:sp>
        <p:nvSpPr>
          <p:cNvPr id="5" name="5-Point Star 4"/>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97256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sz="3600" dirty="0" smtClean="0"/>
              <a:t>Global PPC ROI at 0.99</a:t>
            </a:r>
            <a:endParaRPr lang="en-US" sz="3600" dirty="0"/>
          </a:p>
        </p:txBody>
      </p:sp>
      <p:sp>
        <p:nvSpPr>
          <p:cNvPr id="3" name="Slide Number Placeholder 2"/>
          <p:cNvSpPr>
            <a:spLocks noGrp="1"/>
          </p:cNvSpPr>
          <p:nvPr>
            <p:ph type="sldNum" sz="quarter" idx="11"/>
          </p:nvPr>
        </p:nvSpPr>
        <p:spPr/>
        <p:txBody>
          <a:bodyPr/>
          <a:lstStyle/>
          <a:p>
            <a:fld id="{EB5B16B7-1A62-864A-BAD0-E4CC29AA3FC8}" type="slidenum">
              <a:rPr lang="en-US" smtClean="0"/>
              <a:pPr/>
              <a:t>17</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016367679"/>
              </p:ext>
            </p:extLst>
          </p:nvPr>
        </p:nvGraphicFramePr>
        <p:xfrm>
          <a:off x="832610" y="2335961"/>
          <a:ext cx="7478780" cy="2492856"/>
        </p:xfrm>
        <a:graphic>
          <a:graphicData uri="http://schemas.openxmlformats.org/drawingml/2006/table">
            <a:tbl>
              <a:tblPr firstRow="1" lastRow="1" bandRow="1">
                <a:tableStyleId>{72833802-FEF1-4C79-8D5D-14CF1EAF98D9}</a:tableStyleId>
              </a:tblPr>
              <a:tblGrid>
                <a:gridCol w="1709438"/>
                <a:gridCol w="1282074"/>
                <a:gridCol w="1495756"/>
                <a:gridCol w="1495756"/>
                <a:gridCol w="1495756"/>
              </a:tblGrid>
              <a:tr h="533464">
                <a:tc>
                  <a:txBody>
                    <a:bodyPr/>
                    <a:lstStyle/>
                    <a:p>
                      <a:pPr algn="ctr" rtl="0" fontAlgn="b"/>
                      <a:r>
                        <a:rPr lang="en-US" sz="1400" b="1" i="0" u="none" strike="noStrike" dirty="0" smtClean="0">
                          <a:solidFill>
                            <a:srgbClr val="FFFFFF"/>
                          </a:solidFill>
                          <a:effectLst/>
                          <a:latin typeface="Source Sans Pro Light"/>
                          <a:cs typeface="Source Sans Pro Light"/>
                        </a:rPr>
                        <a:t>PPC ROIs</a:t>
                      </a:r>
                      <a:endParaRPr lang="en-US" sz="1400" b="1" i="0" u="none" strike="noStrike" dirty="0">
                        <a:solidFill>
                          <a:srgbClr val="FFFFFF"/>
                        </a:solidFill>
                        <a:effectLst/>
                        <a:latin typeface="Source Sans Pro Light"/>
                        <a:cs typeface="Source Sans Pro Light"/>
                      </a:endParaRPr>
                    </a:p>
                  </a:txBody>
                  <a:tcPr marL="12700" marR="12700" marT="25400" marB="25400" anchor="ctr">
                    <a:solidFill>
                      <a:srgbClr val="CD2237"/>
                    </a:solidFill>
                  </a:tcPr>
                </a:tc>
                <a:tc>
                  <a:txBody>
                    <a:bodyPr/>
                    <a:lstStyle/>
                    <a:p>
                      <a:pPr algn="ctr" rtl="0" fontAlgn="b"/>
                      <a:r>
                        <a:rPr lang="en-US" sz="1400" b="1" i="0" u="none" strike="noStrike" dirty="0" smtClean="0">
                          <a:solidFill>
                            <a:srgbClr val="FFFFFF"/>
                          </a:solidFill>
                          <a:effectLst/>
                          <a:latin typeface="Source Sans Pro Light"/>
                          <a:cs typeface="Source Sans Pro Light"/>
                        </a:rPr>
                        <a:t>NAM</a:t>
                      </a:r>
                      <a:endParaRPr lang="en-US" sz="1400" b="1" i="0" u="none" strike="noStrike" dirty="0">
                        <a:solidFill>
                          <a:srgbClr val="FFFFFF"/>
                        </a:solidFill>
                        <a:effectLst/>
                        <a:latin typeface="Source Sans Pro Light"/>
                        <a:cs typeface="Source Sans Pro Light"/>
                      </a:endParaRPr>
                    </a:p>
                  </a:txBody>
                  <a:tcPr marL="12700" marR="12700" marT="25400" marB="25400" anchor="ctr">
                    <a:solidFill>
                      <a:srgbClr val="CD2237"/>
                    </a:solidFill>
                  </a:tcPr>
                </a:tc>
                <a:tc>
                  <a:txBody>
                    <a:bodyPr/>
                    <a:lstStyle/>
                    <a:p>
                      <a:pPr algn="ctr" rtl="0" fontAlgn="b"/>
                      <a:r>
                        <a:rPr lang="en-US" sz="1400" b="1" i="0" u="none" strike="noStrike" dirty="0" smtClean="0">
                          <a:solidFill>
                            <a:srgbClr val="FFFFFF"/>
                          </a:solidFill>
                          <a:effectLst/>
                          <a:latin typeface="Source Sans Pro Light"/>
                          <a:cs typeface="Source Sans Pro Light"/>
                        </a:rPr>
                        <a:t>UK</a:t>
                      </a:r>
                      <a:endParaRPr lang="en-US" sz="1400" b="1" i="0" u="none" strike="noStrike" dirty="0">
                        <a:solidFill>
                          <a:srgbClr val="FFFFFF"/>
                        </a:solidFill>
                        <a:effectLst/>
                        <a:latin typeface="Source Sans Pro Light"/>
                        <a:cs typeface="Source Sans Pro Light"/>
                      </a:endParaRPr>
                    </a:p>
                  </a:txBody>
                  <a:tcPr marL="12700" marR="12700" marT="25400" marB="25400" anchor="ctr">
                    <a:solidFill>
                      <a:srgbClr val="CD2237"/>
                    </a:solidFill>
                  </a:tcPr>
                </a:tc>
                <a:tc>
                  <a:txBody>
                    <a:bodyPr/>
                    <a:lstStyle/>
                    <a:p>
                      <a:pPr algn="ctr" rtl="0" fontAlgn="b"/>
                      <a:r>
                        <a:rPr lang="en-US" sz="1400" b="1" i="0" u="none" strike="noStrike" dirty="0" smtClean="0">
                          <a:solidFill>
                            <a:srgbClr val="FFFFFF"/>
                          </a:solidFill>
                          <a:effectLst/>
                          <a:latin typeface="Source Sans Pro Light"/>
                          <a:cs typeface="Source Sans Pro Light"/>
                        </a:rPr>
                        <a:t>DE</a:t>
                      </a:r>
                      <a:endParaRPr lang="en-US" sz="1400" b="1" i="0" u="none" strike="noStrike" dirty="0">
                        <a:solidFill>
                          <a:srgbClr val="FFFFFF"/>
                        </a:solidFill>
                        <a:effectLst/>
                        <a:latin typeface="Source Sans Pro Light"/>
                        <a:cs typeface="Source Sans Pro Light"/>
                      </a:endParaRPr>
                    </a:p>
                  </a:txBody>
                  <a:tcPr marL="12700" marR="12700" marT="25400" marB="25400" anchor="ctr">
                    <a:solidFill>
                      <a:srgbClr val="CD2237"/>
                    </a:solidFill>
                  </a:tcPr>
                </a:tc>
                <a:tc>
                  <a:txBody>
                    <a:bodyPr/>
                    <a:lstStyle/>
                    <a:p>
                      <a:pPr algn="ctr" rtl="0" fontAlgn="b"/>
                      <a:r>
                        <a:rPr lang="en-US" sz="1400" b="1" i="0" u="none" strike="noStrike" dirty="0" smtClean="0">
                          <a:solidFill>
                            <a:srgbClr val="FFFFFF"/>
                          </a:solidFill>
                          <a:effectLst/>
                          <a:latin typeface="Source Sans Pro Light"/>
                          <a:cs typeface="Source Sans Pro Light"/>
                        </a:rPr>
                        <a:t>JP</a:t>
                      </a:r>
                      <a:endParaRPr lang="en-US" sz="1400" b="1" i="0" u="none" strike="noStrike" dirty="0">
                        <a:solidFill>
                          <a:srgbClr val="FFFFFF"/>
                        </a:solidFill>
                        <a:effectLst/>
                        <a:latin typeface="Source Sans Pro Light"/>
                        <a:cs typeface="Source Sans Pro Light"/>
                      </a:endParaRPr>
                    </a:p>
                  </a:txBody>
                  <a:tcPr marL="12700" marR="12700" marT="25400" marB="25400" anchor="ctr">
                    <a:solidFill>
                      <a:srgbClr val="CD2237"/>
                    </a:solidFill>
                  </a:tcPr>
                </a:tc>
              </a:tr>
              <a:tr h="489848">
                <a:tc>
                  <a:txBody>
                    <a:bodyPr/>
                    <a:lstStyle/>
                    <a:p>
                      <a:pPr algn="ctr" rtl="0" fontAlgn="b"/>
                      <a:r>
                        <a:rPr lang="en-US" sz="1400" b="0" i="0" u="none" strike="noStrike" dirty="0" smtClean="0">
                          <a:solidFill>
                            <a:srgbClr val="000000"/>
                          </a:solidFill>
                          <a:effectLst/>
                          <a:latin typeface="Source Sans Pro Light"/>
                          <a:cs typeface="Source Sans Pro Light"/>
                        </a:rPr>
                        <a:t>Brand</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6.18</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5.03</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7.31</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4.53</a:t>
                      </a:r>
                      <a:endParaRPr lang="en-US" sz="1400" b="0" i="0" u="none" strike="noStrike" dirty="0">
                        <a:solidFill>
                          <a:srgbClr val="000000"/>
                        </a:solidFill>
                        <a:effectLst/>
                        <a:latin typeface="Source Sans Pro Light"/>
                        <a:cs typeface="Source Sans Pro Light"/>
                      </a:endParaRPr>
                    </a:p>
                  </a:txBody>
                  <a:tcPr marL="12700" marR="12700" marT="25400" marB="25400" anchor="ctr"/>
                </a:tc>
              </a:tr>
              <a:tr h="489848">
                <a:tc>
                  <a:txBody>
                    <a:bodyPr/>
                    <a:lstStyle/>
                    <a:p>
                      <a:pPr algn="ctr" rtl="0" fontAlgn="b"/>
                      <a:r>
                        <a:rPr lang="en-US" sz="1400" b="0" i="0" u="none" strike="noStrike" dirty="0" smtClean="0">
                          <a:solidFill>
                            <a:srgbClr val="000000"/>
                          </a:solidFill>
                          <a:effectLst/>
                          <a:latin typeface="Source Sans Pro Light"/>
                          <a:cs typeface="Source Sans Pro Light"/>
                        </a:rPr>
                        <a:t>NonBrand</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0.34</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0.46</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0.23</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0.13</a:t>
                      </a:r>
                      <a:endParaRPr lang="en-US" sz="1400" b="0" i="0" u="none" strike="noStrike" dirty="0">
                        <a:solidFill>
                          <a:srgbClr val="000000"/>
                        </a:solidFill>
                        <a:effectLst/>
                        <a:latin typeface="Source Sans Pro Light"/>
                        <a:cs typeface="Source Sans Pro Light"/>
                      </a:endParaRPr>
                    </a:p>
                  </a:txBody>
                  <a:tcPr marL="12700" marR="12700" marT="25400" marB="25400" anchor="ctr">
                    <a:noFill/>
                  </a:tcPr>
                </a:tc>
              </a:tr>
              <a:tr h="489848">
                <a:tc>
                  <a:txBody>
                    <a:bodyPr/>
                    <a:lstStyle/>
                    <a:p>
                      <a:pPr algn="ctr" rtl="0" fontAlgn="b"/>
                      <a:r>
                        <a:rPr lang="en-US" sz="1400" b="0" i="0" u="none" strike="noStrike" dirty="0" smtClean="0">
                          <a:solidFill>
                            <a:srgbClr val="000000"/>
                          </a:solidFill>
                          <a:effectLst/>
                          <a:latin typeface="Source Sans Pro Light"/>
                          <a:cs typeface="Source Sans Pro Light"/>
                        </a:rPr>
                        <a:t>Restaurant</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NA</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0.66</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0.43</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0.65</a:t>
                      </a:r>
                      <a:endParaRPr lang="en-US" sz="1400" b="0" i="0" u="none" strike="noStrike" dirty="0">
                        <a:solidFill>
                          <a:srgbClr val="000000"/>
                        </a:solidFill>
                        <a:effectLst/>
                        <a:latin typeface="Source Sans Pro Light"/>
                        <a:cs typeface="Source Sans Pro Light"/>
                      </a:endParaRPr>
                    </a:p>
                  </a:txBody>
                  <a:tcPr marL="12700" marR="12700" marT="25400" marB="25400" anchor="ctr"/>
                </a:tc>
              </a:tr>
              <a:tr h="489848">
                <a:tc>
                  <a:txBody>
                    <a:bodyPr/>
                    <a:lstStyle/>
                    <a:p>
                      <a:pPr algn="ctr" rtl="0" fontAlgn="b"/>
                      <a:r>
                        <a:rPr lang="en-US" sz="1400" b="0" i="0" u="none" strike="noStrike" dirty="0" smtClean="0">
                          <a:solidFill>
                            <a:srgbClr val="000000"/>
                          </a:solidFill>
                          <a:effectLst/>
                          <a:latin typeface="Source Sans Pro Light"/>
                          <a:cs typeface="Source Sans Pro Light"/>
                        </a:rPr>
                        <a:t>Total</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1.58</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0.68</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0.43</a:t>
                      </a:r>
                      <a:endParaRPr lang="en-US" sz="1400" b="0" i="0" u="none" strike="noStrike" dirty="0">
                        <a:solidFill>
                          <a:srgbClr val="000000"/>
                        </a:solidFill>
                        <a:effectLst/>
                        <a:latin typeface="Source Sans Pro Light"/>
                        <a:cs typeface="Source Sans Pro Light"/>
                      </a:endParaRPr>
                    </a:p>
                  </a:txBody>
                  <a:tcPr marL="12700" marR="12700" marT="25400" marB="25400" anchor="ctr"/>
                </a:tc>
                <a:tc>
                  <a:txBody>
                    <a:bodyPr/>
                    <a:lstStyle/>
                    <a:p>
                      <a:pPr algn="ctr" rtl="0" fontAlgn="b"/>
                      <a:r>
                        <a:rPr lang="en-US" sz="1400" b="0" i="0" u="none" strike="noStrike" dirty="0" smtClean="0">
                          <a:solidFill>
                            <a:srgbClr val="000000"/>
                          </a:solidFill>
                          <a:effectLst/>
                          <a:latin typeface="Source Sans Pro Light"/>
                          <a:cs typeface="Source Sans Pro Light"/>
                        </a:rPr>
                        <a:t>0.76</a:t>
                      </a:r>
                      <a:endParaRPr lang="en-US" sz="1400" b="0" i="0" u="none" strike="noStrike" dirty="0">
                        <a:solidFill>
                          <a:srgbClr val="000000"/>
                        </a:solidFill>
                        <a:effectLst/>
                        <a:latin typeface="Source Sans Pro Light"/>
                        <a:cs typeface="Source Sans Pro Light"/>
                      </a:endParaRPr>
                    </a:p>
                  </a:txBody>
                  <a:tcPr marL="12700" marR="12700" marT="25400" marB="25400" anchor="ctr"/>
                </a:tc>
              </a:tr>
            </a:tbl>
          </a:graphicData>
        </a:graphic>
      </p:graphicFrame>
      <p:sp>
        <p:nvSpPr>
          <p:cNvPr id="7" name="Content Placeholder 3"/>
          <p:cNvSpPr txBox="1">
            <a:spLocks/>
          </p:cNvSpPr>
          <p:nvPr/>
        </p:nvSpPr>
        <p:spPr>
          <a:xfrm>
            <a:off x="457200" y="1101187"/>
            <a:ext cx="8686800" cy="417616"/>
          </a:xfrm>
          <a:prstGeom prst="rect">
            <a:avLst/>
          </a:prstGeom>
        </p:spPr>
        <p:txBody>
          <a:bodyPr/>
          <a:lstStyle>
            <a:lvl1pPr marL="342900" indent="-34290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1pPr>
            <a:lvl2pPr marL="742950" indent="-28575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2pPr>
            <a:lvl3pPr marL="1143000" indent="-22860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3pPr>
            <a:lvl4pPr marL="16002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4pPr>
            <a:lvl5pPr marL="20574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82563" indent="-182563"/>
            <a:r>
              <a:rPr lang="en-US" sz="1600" dirty="0" smtClean="0"/>
              <a:t>We are </a:t>
            </a:r>
            <a:r>
              <a:rPr lang="en-US" sz="1600" dirty="0"/>
              <a:t>funding growth in </a:t>
            </a:r>
            <a:r>
              <a:rPr lang="en-US" sz="1600" dirty="0" smtClean="0"/>
              <a:t>NonBrand </a:t>
            </a:r>
            <a:r>
              <a:rPr lang="en-US" sz="1600" dirty="0"/>
              <a:t>and </a:t>
            </a:r>
            <a:r>
              <a:rPr lang="en-US" sz="1600" dirty="0" smtClean="0"/>
              <a:t>Restaurant </a:t>
            </a:r>
            <a:r>
              <a:rPr lang="en-US" sz="1600" dirty="0"/>
              <a:t>PPC </a:t>
            </a:r>
            <a:r>
              <a:rPr lang="en-US" sz="1600" dirty="0" smtClean="0"/>
              <a:t>off of the </a:t>
            </a:r>
            <a:r>
              <a:rPr lang="en-US" sz="1600" dirty="0"/>
              <a:t>success of </a:t>
            </a:r>
            <a:r>
              <a:rPr lang="en-US" sz="1600" dirty="0" smtClean="0"/>
              <a:t>Brand PPC</a:t>
            </a:r>
            <a:endParaRPr lang="en-US" sz="1600" dirty="0"/>
          </a:p>
        </p:txBody>
      </p:sp>
      <p:sp>
        <p:nvSpPr>
          <p:cNvPr id="8" name="5-Point Star 7"/>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135155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457633" y="310958"/>
            <a:ext cx="8224982" cy="838392"/>
          </a:xfrm>
        </p:spPr>
        <p:txBody>
          <a:bodyPr>
            <a:noAutofit/>
          </a:bodyPr>
          <a:lstStyle/>
          <a:p>
            <a:r>
              <a:rPr lang="en-US" sz="2400" dirty="0" smtClean="0"/>
              <a:t>Q1 </a:t>
            </a:r>
            <a:r>
              <a:rPr lang="en-US" sz="2400" dirty="0"/>
              <a:t>2015 PPC bookings increased +88% </a:t>
            </a:r>
            <a:r>
              <a:rPr lang="en-US" sz="2400" dirty="0" smtClean="0"/>
              <a:t>YoY</a:t>
            </a:r>
            <a:endParaRPr lang="en-US" sz="2400" dirty="0"/>
          </a:p>
          <a:p>
            <a:endParaRPr lang="en-US" sz="2400" dirty="0"/>
          </a:p>
          <a:p>
            <a:endParaRPr lang="en-US" sz="2400" dirty="0"/>
          </a:p>
        </p:txBody>
      </p:sp>
      <p:sp>
        <p:nvSpPr>
          <p:cNvPr id="4" name="Slide Number Placeholder 3"/>
          <p:cNvSpPr>
            <a:spLocks noGrp="1"/>
          </p:cNvSpPr>
          <p:nvPr>
            <p:ph type="sldNum" sz="quarter" idx="15"/>
          </p:nvPr>
        </p:nvSpPr>
        <p:spPr/>
        <p:txBody>
          <a:bodyPr/>
          <a:lstStyle/>
          <a:p>
            <a:fld id="{EB5B16B7-1A62-864A-BAD0-E4CC29AA3FC8}" type="slidenum">
              <a:rPr lang="en-US" smtClean="0"/>
              <a:pPr/>
              <a:t>18</a:t>
            </a:fld>
            <a:endParaRPr lang="en-US" dirty="0"/>
          </a:p>
        </p:txBody>
      </p:sp>
      <p:graphicFrame>
        <p:nvGraphicFramePr>
          <p:cNvPr id="5" name="Chart Placeholder 4"/>
          <p:cNvGraphicFramePr>
            <a:graphicFrameLocks noGrp="1"/>
          </p:cNvGraphicFramePr>
          <p:nvPr>
            <p:ph type="chart" sz="quarter" idx="11"/>
            <p:extLst>
              <p:ext uri="{D42A27DB-BD31-4B8C-83A1-F6EECF244321}">
                <p14:modId xmlns:p14="http://schemas.microsoft.com/office/powerpoint/2010/main" val="1432523636"/>
              </p:ext>
            </p:extLst>
          </p:nvPr>
        </p:nvGraphicFramePr>
        <p:xfrm>
          <a:off x="0" y="1149349"/>
          <a:ext cx="9144000" cy="5572126"/>
        </p:xfrm>
        <a:graphic>
          <a:graphicData uri="http://schemas.openxmlformats.org/drawingml/2006/chart">
            <c:chart xmlns:c="http://schemas.openxmlformats.org/drawingml/2006/chart" xmlns:r="http://schemas.openxmlformats.org/officeDocument/2006/relationships" r:id="rId2"/>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01712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457633" y="310958"/>
            <a:ext cx="8224982" cy="455651"/>
          </a:xfrm>
        </p:spPr>
        <p:txBody>
          <a:bodyPr>
            <a:noAutofit/>
          </a:bodyPr>
          <a:lstStyle/>
          <a:p>
            <a:r>
              <a:rPr lang="en-US" sz="2400" dirty="0" smtClean="0"/>
              <a:t>New vs. Active </a:t>
            </a:r>
            <a:r>
              <a:rPr lang="en-US" sz="2400" dirty="0"/>
              <a:t>PPC </a:t>
            </a:r>
            <a:r>
              <a:rPr lang="en-US" sz="2400" dirty="0" smtClean="0"/>
              <a:t>Bookings</a:t>
            </a:r>
            <a:endParaRPr lang="en-US" sz="2400" dirty="0"/>
          </a:p>
        </p:txBody>
      </p:sp>
      <p:sp>
        <p:nvSpPr>
          <p:cNvPr id="4" name="Slide Number Placeholder 3"/>
          <p:cNvSpPr>
            <a:spLocks noGrp="1"/>
          </p:cNvSpPr>
          <p:nvPr>
            <p:ph type="sldNum" sz="quarter" idx="15"/>
          </p:nvPr>
        </p:nvSpPr>
        <p:spPr/>
        <p:txBody>
          <a:bodyPr/>
          <a:lstStyle/>
          <a:p>
            <a:fld id="{EB5B16B7-1A62-864A-BAD0-E4CC29AA3FC8}" type="slidenum">
              <a:rPr lang="en-US" smtClean="0"/>
              <a:pPr/>
              <a:t>19</a:t>
            </a:fld>
            <a:endParaRPr lang="en-US" dirty="0"/>
          </a:p>
        </p:txBody>
      </p:sp>
      <p:sp>
        <p:nvSpPr>
          <p:cNvPr id="7" name="Content Placeholder 3"/>
          <p:cNvSpPr txBox="1">
            <a:spLocks/>
          </p:cNvSpPr>
          <p:nvPr/>
        </p:nvSpPr>
        <p:spPr>
          <a:xfrm>
            <a:off x="457200" y="766609"/>
            <a:ext cx="8686800" cy="657958"/>
          </a:xfrm>
          <a:prstGeom prst="rect">
            <a:avLst/>
          </a:prstGeom>
        </p:spPr>
        <p:txBody>
          <a:bodyPr/>
          <a:lstStyle>
            <a:lvl1pPr marL="342900" indent="-34290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1pPr>
            <a:lvl2pPr marL="742950" indent="-28575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2pPr>
            <a:lvl3pPr marL="1143000" indent="-228600" algn="l" defTabSz="457200" rtl="0" eaLnBrk="1" latinLnBrk="0" hangingPunct="1">
              <a:spcBef>
                <a:spcPct val="20000"/>
              </a:spcBef>
              <a:buClr>
                <a:srgbClr val="CF2034"/>
              </a:buClr>
              <a:buFont typeface="Arial"/>
              <a:buChar char="•"/>
              <a:defRPr sz="2400" kern="1200">
                <a:solidFill>
                  <a:schemeClr val="tx1">
                    <a:lumMod val="65000"/>
                    <a:lumOff val="35000"/>
                  </a:schemeClr>
                </a:solidFill>
                <a:latin typeface="Source Sans Pro Light"/>
                <a:ea typeface="+mn-ea"/>
                <a:cs typeface="Source Sans Pro Light"/>
              </a:defRPr>
            </a:lvl3pPr>
            <a:lvl4pPr marL="16002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4pPr>
            <a:lvl5pPr marL="2057400" indent="-228600" algn="l" defTabSz="457200" rtl="0" eaLnBrk="1" latinLnBrk="0" hangingPunct="1">
              <a:spcBef>
                <a:spcPct val="20000"/>
              </a:spcBef>
              <a:buClr>
                <a:srgbClr val="CF2034"/>
              </a:buClr>
              <a:buFont typeface="Arial"/>
              <a:buChar char="•"/>
              <a:defRPr sz="2000" kern="1200">
                <a:solidFill>
                  <a:schemeClr val="tx1">
                    <a:lumMod val="65000"/>
                    <a:lumOff val="35000"/>
                  </a:schemeClr>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82563" indent="-182563"/>
            <a:r>
              <a:rPr lang="en-US" sz="1800" dirty="0" smtClean="0"/>
              <a:t>Paid Search contributed </a:t>
            </a:r>
            <a:r>
              <a:rPr lang="en-US" sz="1800" dirty="0"/>
              <a:t>9</a:t>
            </a:r>
            <a:r>
              <a:rPr lang="en-US" sz="1800" dirty="0" smtClean="0"/>
              <a:t>% </a:t>
            </a:r>
            <a:r>
              <a:rPr lang="en-US" sz="1800" dirty="0"/>
              <a:t>of </a:t>
            </a:r>
            <a:r>
              <a:rPr lang="en-US" sz="1800" dirty="0" smtClean="0"/>
              <a:t>New/FirstTimeOT/Lapsed users to the network (4% for the company)</a:t>
            </a:r>
            <a:endParaRPr lang="en-US" sz="1800" dirty="0"/>
          </a:p>
        </p:txBody>
      </p:sp>
      <p:graphicFrame>
        <p:nvGraphicFramePr>
          <p:cNvPr id="10" name="Chart Placeholder 9"/>
          <p:cNvGraphicFramePr>
            <a:graphicFrameLocks noGrp="1"/>
          </p:cNvGraphicFramePr>
          <p:nvPr>
            <p:ph type="chart" sz="quarter" idx="11"/>
            <p:extLst>
              <p:ext uri="{D42A27DB-BD31-4B8C-83A1-F6EECF244321}">
                <p14:modId xmlns:p14="http://schemas.microsoft.com/office/powerpoint/2010/main" val="2707663313"/>
              </p:ext>
            </p:extLst>
          </p:nvPr>
        </p:nvGraphicFramePr>
        <p:xfrm>
          <a:off x="0" y="1353603"/>
          <a:ext cx="9144000" cy="536787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7926543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F2034"/>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77500" lnSpcReduction="20000"/>
          </a:bodyPr>
          <a:lstStyle/>
          <a:p>
            <a:r>
              <a:rPr lang="en-US" dirty="0" smtClean="0"/>
              <a:t>Q1 2015 </a:t>
            </a:r>
            <a:r>
              <a:rPr lang="en-US" dirty="0" smtClean="0"/>
              <a:t>Acquisition Marketing </a:t>
            </a:r>
            <a:r>
              <a:rPr lang="en-US" dirty="0" smtClean="0"/>
              <a:t>Recap</a:t>
            </a:r>
            <a:endParaRPr lang="en-US" dirty="0"/>
          </a:p>
        </p:txBody>
      </p:sp>
      <p:sp>
        <p:nvSpPr>
          <p:cNvPr id="3" name="Text Placeholder 2"/>
          <p:cNvSpPr>
            <a:spLocks noGrp="1"/>
          </p:cNvSpPr>
          <p:nvPr>
            <p:ph type="body" sz="quarter" idx="11"/>
          </p:nvPr>
        </p:nvSpPr>
        <p:spPr/>
        <p:txBody>
          <a:bodyPr/>
          <a:lstStyle/>
          <a:p>
            <a:r>
              <a:rPr lang="en-US" dirty="0" smtClean="0">
                <a:solidFill>
                  <a:schemeClr val="bg1"/>
                </a:solidFill>
              </a:rPr>
              <a:t>May 8 2015</a:t>
            </a:r>
            <a:endParaRPr lang="en-US" dirty="0">
              <a:solidFill>
                <a:schemeClr val="bg1"/>
              </a:solidFill>
            </a:endParaRPr>
          </a:p>
        </p:txBody>
      </p:sp>
      <p:sp>
        <p:nvSpPr>
          <p:cNvPr id="4" name="Slide Number Placeholder 3"/>
          <p:cNvSpPr>
            <a:spLocks noGrp="1"/>
          </p:cNvSpPr>
          <p:nvPr>
            <p:ph type="sldNum" sz="quarter" idx="12"/>
          </p:nvPr>
        </p:nvSpPr>
        <p:spPr/>
        <p:txBody>
          <a:bodyPr/>
          <a:lstStyle/>
          <a:p>
            <a:fld id="{EB5B16B7-1A62-864A-BAD0-E4CC29AA3FC8}" type="slidenum">
              <a:rPr lang="en-US" smtClean="0"/>
              <a:pPr/>
              <a:t>2</a:t>
            </a:fld>
            <a:endParaRPr lang="en-US" dirty="0"/>
          </a:p>
        </p:txBody>
      </p:sp>
      <p:sp>
        <p:nvSpPr>
          <p:cNvPr id="5" name="5-Point Star 4"/>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5927386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20</a:t>
            </a:fld>
            <a:endParaRPr lang="en-US" dirty="0"/>
          </a:p>
        </p:txBody>
      </p:sp>
      <p:sp>
        <p:nvSpPr>
          <p:cNvPr id="4" name="Content Placeholder 3"/>
          <p:cNvSpPr>
            <a:spLocks noGrp="1"/>
          </p:cNvSpPr>
          <p:nvPr>
            <p:ph idx="1"/>
          </p:nvPr>
        </p:nvSpPr>
        <p:spPr>
          <a:xfrm>
            <a:off x="457200" y="860846"/>
            <a:ext cx="8686800" cy="657958"/>
          </a:xfrm>
        </p:spPr>
        <p:txBody>
          <a:bodyPr/>
          <a:lstStyle/>
          <a:p>
            <a:pPr marL="182563" indent="-182563"/>
            <a:r>
              <a:rPr lang="en-US" sz="1800" dirty="0"/>
              <a:t>Ramped restaurant weeks which contributed to 13% of NonBrand </a:t>
            </a:r>
            <a:r>
              <a:rPr lang="en-US" sz="1800" dirty="0" smtClean="0"/>
              <a:t>bookings</a:t>
            </a:r>
            <a:endParaRPr lang="en-US" sz="1800" dirty="0"/>
          </a:p>
        </p:txBody>
      </p:sp>
      <p:sp>
        <p:nvSpPr>
          <p:cNvPr id="5" name="Text Placeholder 4"/>
          <p:cNvSpPr>
            <a:spLocks noGrp="1"/>
          </p:cNvSpPr>
          <p:nvPr>
            <p:ph type="body" sz="quarter" idx="16"/>
          </p:nvPr>
        </p:nvSpPr>
        <p:spPr/>
        <p:txBody>
          <a:bodyPr>
            <a:normAutofit/>
          </a:bodyPr>
          <a:lstStyle/>
          <a:p>
            <a:r>
              <a:rPr lang="en-US" sz="2800" dirty="0"/>
              <a:t>NAM PPC NonBrand volume grew 30% YoY</a:t>
            </a:r>
            <a:endParaRPr lang="en-US" sz="2800" dirty="0">
              <a:solidFill>
                <a:srgbClr val="CF2034"/>
              </a:solidFill>
            </a:endParaRPr>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3771739802"/>
              </p:ext>
            </p:extLst>
          </p:nvPr>
        </p:nvGraphicFramePr>
        <p:xfrm>
          <a:off x="0" y="1519237"/>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727093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21</a:t>
            </a:fld>
            <a:endParaRPr lang="en-US" dirty="0"/>
          </a:p>
        </p:txBody>
      </p:sp>
      <p:sp>
        <p:nvSpPr>
          <p:cNvPr id="4" name="Content Placeholder 3"/>
          <p:cNvSpPr>
            <a:spLocks noGrp="1"/>
          </p:cNvSpPr>
          <p:nvPr>
            <p:ph idx="1"/>
          </p:nvPr>
        </p:nvSpPr>
        <p:spPr>
          <a:xfrm>
            <a:off x="457200" y="860846"/>
            <a:ext cx="8686800" cy="657958"/>
          </a:xfrm>
        </p:spPr>
        <p:txBody>
          <a:bodyPr/>
          <a:lstStyle/>
          <a:p>
            <a:pPr marL="182563" indent="-182563"/>
            <a:r>
              <a:rPr lang="en-US" sz="1600" dirty="0"/>
              <a:t>Ramped spending for holidays and aggregated over 2,000 Valentine’s Day </a:t>
            </a:r>
            <a:r>
              <a:rPr lang="en-US" sz="1600" dirty="0" smtClean="0"/>
              <a:t>reservations</a:t>
            </a:r>
          </a:p>
          <a:p>
            <a:pPr marL="182563" indent="-182563"/>
            <a:r>
              <a:rPr lang="en-US" sz="1600" dirty="0" smtClean="0"/>
              <a:t>87% of restaurants are opted in, the remaining 13% are black-listed</a:t>
            </a:r>
            <a:endParaRPr lang="en-US" sz="1600" dirty="0"/>
          </a:p>
        </p:txBody>
      </p:sp>
      <p:sp>
        <p:nvSpPr>
          <p:cNvPr id="5" name="Text Placeholder 4"/>
          <p:cNvSpPr>
            <a:spLocks noGrp="1"/>
          </p:cNvSpPr>
          <p:nvPr>
            <p:ph type="body" sz="quarter" idx="16"/>
          </p:nvPr>
        </p:nvSpPr>
        <p:spPr/>
        <p:txBody>
          <a:bodyPr>
            <a:normAutofit/>
          </a:bodyPr>
          <a:lstStyle/>
          <a:p>
            <a:r>
              <a:rPr lang="en-US" sz="2800" dirty="0"/>
              <a:t>UK PPC total volume grew +64% YoY</a:t>
            </a:r>
            <a:endParaRPr lang="en-US" sz="2800" dirty="0">
              <a:solidFill>
                <a:srgbClr val="CF2034"/>
              </a:solidFill>
            </a:endParaRPr>
          </a:p>
        </p:txBody>
      </p:sp>
      <p:graphicFrame>
        <p:nvGraphicFramePr>
          <p:cNvPr id="8" name="Chart Placeholder 7"/>
          <p:cNvGraphicFramePr>
            <a:graphicFrameLocks noGrp="1"/>
          </p:cNvGraphicFramePr>
          <p:nvPr>
            <p:ph type="chart" sz="quarter" idx="11"/>
            <p:extLst>
              <p:ext uri="{D42A27DB-BD31-4B8C-83A1-F6EECF244321}">
                <p14:modId xmlns:p14="http://schemas.microsoft.com/office/powerpoint/2010/main" val="2842926451"/>
              </p:ext>
            </p:extLst>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803180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22</a:t>
            </a:fld>
            <a:endParaRPr lang="en-US" dirty="0"/>
          </a:p>
        </p:txBody>
      </p:sp>
      <p:sp>
        <p:nvSpPr>
          <p:cNvPr id="4" name="Content Placeholder 3"/>
          <p:cNvSpPr>
            <a:spLocks noGrp="1"/>
          </p:cNvSpPr>
          <p:nvPr>
            <p:ph idx="1"/>
          </p:nvPr>
        </p:nvSpPr>
        <p:spPr>
          <a:xfrm>
            <a:off x="457200" y="860846"/>
            <a:ext cx="8686800" cy="657958"/>
          </a:xfrm>
        </p:spPr>
        <p:txBody>
          <a:bodyPr/>
          <a:lstStyle/>
          <a:p>
            <a:pPr marL="182563" indent="-182563"/>
            <a:r>
              <a:rPr lang="en-US" sz="1600" dirty="0" smtClean="0"/>
              <a:t>Focused </a:t>
            </a:r>
            <a:r>
              <a:rPr lang="en-US" sz="1600" dirty="0"/>
              <a:t>on optimizing new </a:t>
            </a:r>
            <a:r>
              <a:rPr lang="en-US" sz="1600" dirty="0" smtClean="0"/>
              <a:t>account - </a:t>
            </a:r>
            <a:r>
              <a:rPr lang="en-US" sz="1600" dirty="0"/>
              <a:t>large focus on DSA campaign and restaurant </a:t>
            </a:r>
            <a:r>
              <a:rPr lang="en-US" sz="1600" dirty="0" smtClean="0"/>
              <a:t>builds</a:t>
            </a:r>
          </a:p>
          <a:p>
            <a:pPr marL="182563" indent="-182563"/>
            <a:r>
              <a:rPr lang="en-US" sz="1600" dirty="0" smtClean="0"/>
              <a:t>82% of restaurants are opted in, the remaining 18% are black-listed</a:t>
            </a:r>
            <a:endParaRPr lang="en-US" sz="1600" dirty="0"/>
          </a:p>
        </p:txBody>
      </p:sp>
      <p:sp>
        <p:nvSpPr>
          <p:cNvPr id="5" name="Text Placeholder 4"/>
          <p:cNvSpPr>
            <a:spLocks noGrp="1"/>
          </p:cNvSpPr>
          <p:nvPr>
            <p:ph type="body" sz="quarter" idx="16"/>
          </p:nvPr>
        </p:nvSpPr>
        <p:spPr/>
        <p:txBody>
          <a:bodyPr>
            <a:normAutofit/>
          </a:bodyPr>
          <a:lstStyle/>
          <a:p>
            <a:r>
              <a:rPr lang="en-US" sz="2800" dirty="0"/>
              <a:t>DE PPC total volume grew +123% QoQ</a:t>
            </a:r>
            <a:endParaRPr lang="en-US" sz="2800" dirty="0">
              <a:solidFill>
                <a:srgbClr val="CF2034"/>
              </a:solidFill>
            </a:endParaRPr>
          </a:p>
        </p:txBody>
      </p:sp>
      <p:graphicFrame>
        <p:nvGraphicFramePr>
          <p:cNvPr id="9" name="Chart Placeholder 8"/>
          <p:cNvGraphicFramePr>
            <a:graphicFrameLocks noGrp="1"/>
          </p:cNvGraphicFramePr>
          <p:nvPr>
            <p:ph type="chart" sz="quarter" idx="11"/>
            <p:extLst>
              <p:ext uri="{D42A27DB-BD31-4B8C-83A1-F6EECF244321}">
                <p14:modId xmlns:p14="http://schemas.microsoft.com/office/powerpoint/2010/main" val="472199003"/>
              </p:ext>
            </p:extLst>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294856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23</a:t>
            </a:fld>
            <a:endParaRPr lang="en-US" dirty="0"/>
          </a:p>
        </p:txBody>
      </p:sp>
      <p:sp>
        <p:nvSpPr>
          <p:cNvPr id="4" name="Content Placeholder 3"/>
          <p:cNvSpPr>
            <a:spLocks noGrp="1"/>
          </p:cNvSpPr>
          <p:nvPr>
            <p:ph idx="1"/>
          </p:nvPr>
        </p:nvSpPr>
        <p:spPr>
          <a:xfrm>
            <a:off x="457200" y="860846"/>
            <a:ext cx="8686800" cy="657958"/>
          </a:xfrm>
        </p:spPr>
        <p:txBody>
          <a:bodyPr/>
          <a:lstStyle/>
          <a:p>
            <a:pPr marL="182563" indent="-182563"/>
            <a:r>
              <a:rPr lang="en-US" sz="1800" dirty="0"/>
              <a:t>Grew our mobile presence and built out all Japan </a:t>
            </a:r>
            <a:r>
              <a:rPr lang="en-US" sz="1800" dirty="0" smtClean="0"/>
              <a:t>restaurants</a:t>
            </a:r>
            <a:endParaRPr lang="en-US" sz="1800" dirty="0"/>
          </a:p>
        </p:txBody>
      </p:sp>
      <p:sp>
        <p:nvSpPr>
          <p:cNvPr id="5" name="Text Placeholder 4"/>
          <p:cNvSpPr>
            <a:spLocks noGrp="1"/>
          </p:cNvSpPr>
          <p:nvPr>
            <p:ph type="body" sz="quarter" idx="16"/>
          </p:nvPr>
        </p:nvSpPr>
        <p:spPr/>
        <p:txBody>
          <a:bodyPr>
            <a:normAutofit/>
          </a:bodyPr>
          <a:lstStyle/>
          <a:p>
            <a:r>
              <a:rPr lang="en-US" sz="2800" dirty="0"/>
              <a:t>Japan PPC volume grew +183% YoY</a:t>
            </a:r>
            <a:endParaRPr lang="en-US" sz="2800" dirty="0">
              <a:solidFill>
                <a:srgbClr val="CF2034"/>
              </a:solidFill>
            </a:endParaRPr>
          </a:p>
        </p:txBody>
      </p:sp>
      <p:graphicFrame>
        <p:nvGraphicFramePr>
          <p:cNvPr id="10" name="Chart Placeholder 9"/>
          <p:cNvGraphicFramePr>
            <a:graphicFrameLocks noGrp="1"/>
          </p:cNvGraphicFramePr>
          <p:nvPr>
            <p:ph type="chart" sz="quarter" idx="11"/>
            <p:extLst>
              <p:ext uri="{D42A27DB-BD31-4B8C-83A1-F6EECF244321}">
                <p14:modId xmlns:p14="http://schemas.microsoft.com/office/powerpoint/2010/main" val="1138460682"/>
              </p:ext>
            </p:extLst>
          </p:nvPr>
        </p:nvGraphicFramePr>
        <p:xfrm>
          <a:off x="0" y="1519237"/>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745137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24</a:t>
            </a:fld>
            <a:endParaRPr lang="en-US" dirty="0"/>
          </a:p>
        </p:txBody>
      </p:sp>
      <p:sp>
        <p:nvSpPr>
          <p:cNvPr id="5" name="Text Placeholder 4"/>
          <p:cNvSpPr>
            <a:spLocks noGrp="1"/>
          </p:cNvSpPr>
          <p:nvPr>
            <p:ph type="body" sz="quarter" idx="16"/>
          </p:nvPr>
        </p:nvSpPr>
        <p:spPr/>
        <p:txBody>
          <a:bodyPr>
            <a:normAutofit/>
          </a:bodyPr>
          <a:lstStyle/>
          <a:p>
            <a:r>
              <a:rPr lang="en-US" sz="2800" dirty="0"/>
              <a:t>Q2 2015 PPC Timeline</a:t>
            </a:r>
          </a:p>
          <a:p>
            <a:endParaRPr lang="en-US" sz="2800" dirty="0"/>
          </a:p>
        </p:txBody>
      </p:sp>
      <p:cxnSp>
        <p:nvCxnSpPr>
          <p:cNvPr id="6" name="OTLSHAPE_M_28e8a926dc164b90966d59fa6bec8eff_Connector1"/>
          <p:cNvCxnSpPr/>
          <p:nvPr>
            <p:custDataLst>
              <p:tags r:id="rId1"/>
            </p:custDataLst>
          </p:nvPr>
        </p:nvCxnSpPr>
        <p:spPr>
          <a:xfrm>
            <a:off x="5413023" y="3860800"/>
            <a:ext cx="0" cy="931287"/>
          </a:xfrm>
          <a:prstGeom prst="line">
            <a:avLst/>
          </a:prstGeom>
          <a:ln w="9525" cap="flat" cmpd="sng" algn="ctr">
            <a:solidFill>
              <a:schemeClr val="accent4">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OTLSHAPE_M_99a96a4ec6f349f9888ad6ac5fb8a703_Connector1"/>
          <p:cNvCxnSpPr/>
          <p:nvPr>
            <p:custDataLst>
              <p:tags r:id="rId2"/>
            </p:custDataLst>
          </p:nvPr>
        </p:nvCxnSpPr>
        <p:spPr>
          <a:xfrm>
            <a:off x="2437802" y="3860800"/>
            <a:ext cx="0" cy="846028"/>
          </a:xfrm>
          <a:prstGeom prst="line">
            <a:avLst/>
          </a:prstGeom>
          <a:ln w="9525" cap="flat" cmpd="sng" algn="ctr">
            <a:solidFill>
              <a:schemeClr val="accent1">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 name="OTLSHAPE_M_787a30005b2d4b50937c94d93fc20971_Connector1"/>
          <p:cNvCxnSpPr/>
          <p:nvPr>
            <p:custDataLst>
              <p:tags r:id="rId3"/>
            </p:custDataLst>
          </p:nvPr>
        </p:nvCxnSpPr>
        <p:spPr>
          <a:xfrm>
            <a:off x="1576554" y="3860800"/>
            <a:ext cx="0" cy="1311271"/>
          </a:xfrm>
          <a:prstGeom prst="line">
            <a:avLst/>
          </a:prstGeom>
          <a:ln w="9525" cap="flat" cmpd="sng" algn="ctr">
            <a:solidFill>
              <a:schemeClr val="accent2">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OTLSHAPE_M_9355fe1382cc4fbe9c15746984cbcf4e_Connector2"/>
          <p:cNvCxnSpPr/>
          <p:nvPr>
            <p:custDataLst>
              <p:tags r:id="rId4"/>
            </p:custDataLst>
          </p:nvPr>
        </p:nvCxnSpPr>
        <p:spPr>
          <a:xfrm>
            <a:off x="7605290" y="2611200"/>
            <a:ext cx="0" cy="868600"/>
          </a:xfrm>
          <a:prstGeom prst="line">
            <a:avLst/>
          </a:prstGeom>
          <a:ln w="9525" cap="flat" cmpd="sng" algn="ctr">
            <a:solidFill>
              <a:schemeClr val="accent6">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 name="OTLSHAPE_M_9355fe1382cc4fbe9c15746984cbcf4e_Connector1"/>
          <p:cNvCxnSpPr/>
          <p:nvPr>
            <p:custDataLst>
              <p:tags r:id="rId5"/>
            </p:custDataLst>
          </p:nvPr>
        </p:nvCxnSpPr>
        <p:spPr>
          <a:xfrm>
            <a:off x="7605290" y="2219788"/>
            <a:ext cx="0" cy="50375"/>
          </a:xfrm>
          <a:prstGeom prst="line">
            <a:avLst/>
          </a:prstGeom>
          <a:ln w="9525" cap="flat" cmpd="sng" algn="ctr">
            <a:solidFill>
              <a:schemeClr val="accent6">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OTLSHAPE_M_eadbfd642fa44717a92101184c1c1956_Connector2"/>
          <p:cNvCxnSpPr/>
          <p:nvPr>
            <p:custDataLst>
              <p:tags r:id="rId6"/>
            </p:custDataLst>
          </p:nvPr>
        </p:nvCxnSpPr>
        <p:spPr>
          <a:xfrm>
            <a:off x="6509156" y="3083475"/>
            <a:ext cx="0" cy="396325"/>
          </a:xfrm>
          <a:prstGeom prst="line">
            <a:avLst/>
          </a:prstGeom>
          <a:ln w="9525" cap="flat" cmpd="sng" algn="ctr">
            <a:solidFill>
              <a:schemeClr val="accent5">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OTLSHAPE_M_eadbfd642fa44717a92101184c1c1956_Connector1"/>
          <p:cNvCxnSpPr/>
          <p:nvPr>
            <p:custDataLst>
              <p:tags r:id="rId7"/>
            </p:custDataLst>
          </p:nvPr>
        </p:nvCxnSpPr>
        <p:spPr>
          <a:xfrm>
            <a:off x="6509156" y="2473744"/>
            <a:ext cx="0" cy="439213"/>
          </a:xfrm>
          <a:prstGeom prst="line">
            <a:avLst/>
          </a:prstGeom>
          <a:ln w="9525" cap="flat" cmpd="sng" algn="ctr">
            <a:solidFill>
              <a:schemeClr val="accent5">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 name="OTLSHAPE_M_27caf91ff73141449a77f2739a48c586_Connector1"/>
          <p:cNvCxnSpPr/>
          <p:nvPr>
            <p:custDataLst>
              <p:tags r:id="rId8"/>
            </p:custDataLst>
          </p:nvPr>
        </p:nvCxnSpPr>
        <p:spPr>
          <a:xfrm>
            <a:off x="4864956" y="3031278"/>
            <a:ext cx="0" cy="448522"/>
          </a:xfrm>
          <a:prstGeom prst="line">
            <a:avLst/>
          </a:prstGeom>
          <a:ln w="9525" cap="flat" cmpd="sng" algn="ctr">
            <a:solidFill>
              <a:schemeClr val="accent3">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 name="OTLSHAPE_M_afa6c41798074c2899780112090f8310_Connector3"/>
          <p:cNvCxnSpPr/>
          <p:nvPr>
            <p:custDataLst>
              <p:tags r:id="rId9"/>
            </p:custDataLst>
          </p:nvPr>
        </p:nvCxnSpPr>
        <p:spPr>
          <a:xfrm>
            <a:off x="4316889" y="3083475"/>
            <a:ext cx="0" cy="396325"/>
          </a:xfrm>
          <a:prstGeom prst="line">
            <a:avLst/>
          </a:prstGeom>
          <a:ln w="9525" cap="flat" cmpd="sng" algn="ctr">
            <a:solidFill>
              <a:schemeClr val="accent2">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OTLSHAPE_M_afa6c41798074c2899780112090f8310_Connector2"/>
          <p:cNvCxnSpPr/>
          <p:nvPr>
            <p:custDataLst>
              <p:tags r:id="rId10"/>
            </p:custDataLst>
          </p:nvPr>
        </p:nvCxnSpPr>
        <p:spPr>
          <a:xfrm>
            <a:off x="4316889" y="2442504"/>
            <a:ext cx="0" cy="470453"/>
          </a:xfrm>
          <a:prstGeom prst="line">
            <a:avLst/>
          </a:prstGeom>
          <a:ln w="9525" cap="flat" cmpd="sng" algn="ctr">
            <a:solidFill>
              <a:schemeClr val="accent2">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 name="OTLSHAPE_M_afa6c41798074c2899780112090f8310_Connector1"/>
          <p:cNvCxnSpPr/>
          <p:nvPr>
            <p:custDataLst>
              <p:tags r:id="rId11"/>
            </p:custDataLst>
          </p:nvPr>
        </p:nvCxnSpPr>
        <p:spPr>
          <a:xfrm>
            <a:off x="4316889" y="1837982"/>
            <a:ext cx="0" cy="434003"/>
          </a:xfrm>
          <a:prstGeom prst="line">
            <a:avLst/>
          </a:prstGeom>
          <a:ln w="9525" cap="flat" cmpd="sng" algn="ctr">
            <a:solidFill>
              <a:schemeClr val="accent2">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OTLSHAPE_M_78ae37662bf840a78cab15f60d282f40_Connector2"/>
          <p:cNvCxnSpPr/>
          <p:nvPr>
            <p:custDataLst>
              <p:tags r:id="rId12"/>
            </p:custDataLst>
          </p:nvPr>
        </p:nvCxnSpPr>
        <p:spPr>
          <a:xfrm>
            <a:off x="3220755" y="3083475"/>
            <a:ext cx="0" cy="396325"/>
          </a:xfrm>
          <a:prstGeom prst="line">
            <a:avLst/>
          </a:prstGeom>
          <a:ln w="9525" cap="flat" cmpd="sng" algn="ctr">
            <a:solidFill>
              <a:srgbClr val="0072BC">
                <a:alpha val="49804"/>
              </a:srgb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OTLSHAPE_M_78ae37662bf840a78cab15f60d282f40_Connector1"/>
          <p:cNvCxnSpPr/>
          <p:nvPr>
            <p:custDataLst>
              <p:tags r:id="rId13"/>
            </p:custDataLst>
          </p:nvPr>
        </p:nvCxnSpPr>
        <p:spPr>
          <a:xfrm>
            <a:off x="3220755" y="2390307"/>
            <a:ext cx="0" cy="522650"/>
          </a:xfrm>
          <a:prstGeom prst="line">
            <a:avLst/>
          </a:prstGeom>
          <a:ln w="9525" cap="flat" cmpd="sng" algn="ctr">
            <a:solidFill>
              <a:srgbClr val="0072BC">
                <a:alpha val="49804"/>
              </a:srgb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 name="OTLSHAPE_M_6eb98172975741fc84415163490f8437_Connector1"/>
          <p:cNvCxnSpPr/>
          <p:nvPr>
            <p:custDataLst>
              <p:tags r:id="rId14"/>
            </p:custDataLst>
          </p:nvPr>
        </p:nvCxnSpPr>
        <p:spPr>
          <a:xfrm>
            <a:off x="2124621" y="3031278"/>
            <a:ext cx="0" cy="448522"/>
          </a:xfrm>
          <a:prstGeom prst="line">
            <a:avLst/>
          </a:prstGeom>
          <a:ln w="9525" cap="flat" cmpd="sng" algn="ctr">
            <a:solidFill>
              <a:schemeClr val="dk2">
                <a:alpha val="4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 name="OTLSHAPE_TB_00000000000000000000000000000000_ScaleContainer"/>
          <p:cNvSpPr/>
          <p:nvPr>
            <p:custDataLst>
              <p:tags r:id="rId15"/>
            </p:custDataLst>
          </p:nvPr>
        </p:nvSpPr>
        <p:spPr>
          <a:xfrm>
            <a:off x="387265" y="3479800"/>
            <a:ext cx="7467600" cy="381000"/>
          </a:xfrm>
          <a:prstGeom prst="roundRect">
            <a:avLst>
              <a:gd name="adj" fmla="val 100000"/>
            </a:avLst>
          </a:prstGeom>
          <a:solidFill>
            <a:srgbClr val="44546A"/>
          </a:solidFill>
          <a:ln w="26425" cap="flat" cmpd="sng" algn="ctr">
            <a:noFill/>
            <a:prstDash val="solid"/>
          </a:ln>
          <a:effectLst/>
          <a:extLst>
            <a:ext uri="{91240B29-F687-4f45-9708-019B960494DF}">
              <a14:hiddenLine xmlns:a14="http://schemas.microsoft.com/office/drawing/2010/main" w="2642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TLSHAPE_TB_00000000000000000000000000000000_TimescaleInterval1"/>
          <p:cNvSpPr txBox="1"/>
          <p:nvPr>
            <p:custDataLst>
              <p:tags r:id="rId16"/>
            </p:custDataLst>
          </p:nvPr>
        </p:nvSpPr>
        <p:spPr>
          <a:xfrm>
            <a:off x="615865" y="3577273"/>
            <a:ext cx="292100" cy="186055"/>
          </a:xfrm>
          <a:prstGeom prst="rect">
            <a:avLst/>
          </a:prstGeom>
          <a:noFill/>
        </p:spPr>
        <p:txBody>
          <a:bodyPr vert="horz" wrap="square" lIns="0" tIns="0" rIns="0" bIns="0" rtlCol="0" anchor="ctr" anchorCtr="0">
            <a:noAutofit/>
          </a:bodyPr>
          <a:lstStyle/>
          <a:p>
            <a:r>
              <a:rPr lang="en-US" sz="1200" spc="-12" smtClean="0">
                <a:solidFill>
                  <a:schemeClr val="lt1"/>
                </a:solidFill>
                <a:latin typeface="Calibri" panose="020F0502020204030204" pitchFamily="34" charset="0"/>
              </a:rPr>
              <a:t>April</a:t>
            </a:r>
            <a:endParaRPr lang="en-US" sz="1200" spc="-12">
              <a:solidFill>
                <a:schemeClr val="lt1"/>
              </a:solidFill>
              <a:latin typeface="Calibri" panose="020F0502020204030204" pitchFamily="34" charset="0"/>
            </a:endParaRPr>
          </a:p>
        </p:txBody>
      </p:sp>
      <p:cxnSp>
        <p:nvCxnSpPr>
          <p:cNvPr id="23" name="OTLSHAPE_TB_00000000000000000000000000000000_Separator1"/>
          <p:cNvCxnSpPr/>
          <p:nvPr>
            <p:custDataLst>
              <p:tags r:id="rId17"/>
            </p:custDataLst>
          </p:nvPr>
        </p:nvCxnSpPr>
        <p:spPr>
          <a:xfrm>
            <a:off x="2901223" y="3543300"/>
            <a:ext cx="0" cy="254000"/>
          </a:xfrm>
          <a:prstGeom prst="line">
            <a:avLst/>
          </a:prstGeom>
          <a:ln w="9525" cap="flat" cmpd="sng" algn="ctr">
            <a:solidFill>
              <a:schemeClr val="lt1">
                <a:alpha val="2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4" name="OTLSHAPE_TB_00000000000000000000000000000000_TimescaleInterval2"/>
          <p:cNvSpPr txBox="1"/>
          <p:nvPr>
            <p:custDataLst>
              <p:tags r:id="rId18"/>
            </p:custDataLst>
          </p:nvPr>
        </p:nvSpPr>
        <p:spPr>
          <a:xfrm>
            <a:off x="2964724" y="3577273"/>
            <a:ext cx="279400" cy="186055"/>
          </a:xfrm>
          <a:prstGeom prst="rect">
            <a:avLst/>
          </a:prstGeom>
          <a:noFill/>
        </p:spPr>
        <p:txBody>
          <a:bodyPr vert="horz" wrap="square" lIns="0" tIns="0" rIns="0" bIns="0" rtlCol="0" anchor="ctr" anchorCtr="0">
            <a:noAutofit/>
          </a:bodyPr>
          <a:lstStyle/>
          <a:p>
            <a:r>
              <a:rPr lang="en-US" sz="1200" spc="-18" smtClean="0">
                <a:solidFill>
                  <a:schemeClr val="lt1"/>
                </a:solidFill>
                <a:latin typeface="Calibri" panose="020F0502020204030204" pitchFamily="34" charset="0"/>
              </a:rPr>
              <a:t>May</a:t>
            </a:r>
            <a:endParaRPr lang="en-US" sz="1200" spc="-18">
              <a:solidFill>
                <a:schemeClr val="lt1"/>
              </a:solidFill>
              <a:latin typeface="Calibri" panose="020F0502020204030204" pitchFamily="34" charset="0"/>
            </a:endParaRPr>
          </a:p>
        </p:txBody>
      </p:sp>
      <p:cxnSp>
        <p:nvCxnSpPr>
          <p:cNvPr id="25" name="OTLSHAPE_TB_00000000000000000000000000000000_Separator2"/>
          <p:cNvCxnSpPr/>
          <p:nvPr>
            <p:custDataLst>
              <p:tags r:id="rId19"/>
            </p:custDataLst>
          </p:nvPr>
        </p:nvCxnSpPr>
        <p:spPr>
          <a:xfrm>
            <a:off x="5328376" y="3543300"/>
            <a:ext cx="0" cy="254000"/>
          </a:xfrm>
          <a:prstGeom prst="line">
            <a:avLst/>
          </a:prstGeom>
          <a:ln w="9525" cap="flat" cmpd="sng" algn="ctr">
            <a:solidFill>
              <a:schemeClr val="lt1">
                <a:alpha val="29804"/>
              </a:schemeClr>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6" name="OTLSHAPE_TB_00000000000000000000000000000000_TimescaleInterval3"/>
          <p:cNvSpPr txBox="1"/>
          <p:nvPr>
            <p:custDataLst>
              <p:tags r:id="rId20"/>
            </p:custDataLst>
          </p:nvPr>
        </p:nvSpPr>
        <p:spPr>
          <a:xfrm>
            <a:off x="5391877" y="3577273"/>
            <a:ext cx="292100" cy="186055"/>
          </a:xfrm>
          <a:prstGeom prst="rect">
            <a:avLst/>
          </a:prstGeom>
          <a:noFill/>
        </p:spPr>
        <p:txBody>
          <a:bodyPr vert="horz" wrap="square" lIns="0" tIns="0" rIns="0" bIns="0" rtlCol="0" anchor="ctr" anchorCtr="0">
            <a:noAutofit/>
          </a:bodyPr>
          <a:lstStyle/>
          <a:p>
            <a:r>
              <a:rPr lang="en-US" sz="1200" spc="-16" smtClean="0">
                <a:solidFill>
                  <a:schemeClr val="lt1"/>
                </a:solidFill>
                <a:latin typeface="Calibri" panose="020F0502020204030204" pitchFamily="34" charset="0"/>
              </a:rPr>
              <a:t>June</a:t>
            </a:r>
            <a:endParaRPr lang="en-US" sz="1200" spc="-16">
              <a:solidFill>
                <a:schemeClr val="lt1"/>
              </a:solidFill>
              <a:latin typeface="Calibri" panose="020F0502020204030204" pitchFamily="34" charset="0"/>
            </a:endParaRPr>
          </a:p>
        </p:txBody>
      </p:sp>
      <p:sp>
        <p:nvSpPr>
          <p:cNvPr id="27" name="OTLSHAPE_M_6eb98172975741fc84415163490f8437_Title"/>
          <p:cNvSpPr txBox="1"/>
          <p:nvPr>
            <p:custDataLst>
              <p:tags r:id="rId21"/>
            </p:custDataLst>
          </p:nvPr>
        </p:nvSpPr>
        <p:spPr>
          <a:xfrm>
            <a:off x="2346871" y="2912957"/>
            <a:ext cx="2374900" cy="170519"/>
          </a:xfrm>
          <a:prstGeom prst="rect">
            <a:avLst/>
          </a:prstGeom>
          <a:noFill/>
        </p:spPr>
        <p:txBody>
          <a:bodyPr vert="horz" wrap="square" lIns="0" tIns="0" rIns="0" bIns="0" rtlCol="0" anchor="ctr" anchorCtr="0">
            <a:spAutoFit/>
          </a:bodyPr>
          <a:lstStyle/>
          <a:p>
            <a:r>
              <a:rPr lang="en-US" sz="1100" b="1" spc="-8" smtClean="0">
                <a:solidFill>
                  <a:srgbClr val="000000"/>
                </a:solidFill>
                <a:latin typeface="Calibri" panose="020F0502020204030204" pitchFamily="34" charset="0"/>
              </a:rPr>
              <a:t>Launch POI Head Term &amp; RLSA Test in NA</a:t>
            </a:r>
            <a:endParaRPr lang="en-US" sz="1100" b="1" spc="-8">
              <a:solidFill>
                <a:srgbClr val="000000"/>
              </a:solidFill>
              <a:latin typeface="Calibri" panose="020F0502020204030204" pitchFamily="34" charset="0"/>
            </a:endParaRPr>
          </a:p>
        </p:txBody>
      </p:sp>
      <p:sp>
        <p:nvSpPr>
          <p:cNvPr id="28" name="OTLSHAPE_M_6eb98172975741fc84415163490f8437_Date"/>
          <p:cNvSpPr txBox="1"/>
          <p:nvPr>
            <p:custDataLst>
              <p:tags r:id="rId22"/>
            </p:custDataLst>
          </p:nvPr>
        </p:nvSpPr>
        <p:spPr>
          <a:xfrm>
            <a:off x="2346871" y="3108875"/>
            <a:ext cx="558800" cy="155025"/>
          </a:xfrm>
          <a:prstGeom prst="rect">
            <a:avLst/>
          </a:prstGeom>
          <a:noFill/>
        </p:spPr>
        <p:txBody>
          <a:bodyPr vert="horz" wrap="square" lIns="0" tIns="0" rIns="0" bIns="0" rtlCol="0" anchor="ctr" anchorCtr="0">
            <a:spAutoFit/>
          </a:bodyPr>
          <a:lstStyle/>
          <a:p>
            <a:r>
              <a:rPr lang="en-US" sz="1000" spc="-8" smtClean="0">
                <a:solidFill>
                  <a:srgbClr val="1F497E"/>
                </a:solidFill>
                <a:latin typeface="Calibri" panose="020F0502020204030204" pitchFamily="34" charset="0"/>
              </a:rPr>
              <a:t>4/20/2015</a:t>
            </a:r>
            <a:endParaRPr lang="en-US" sz="1000" spc="-8">
              <a:solidFill>
                <a:srgbClr val="1F497E"/>
              </a:solidFill>
              <a:latin typeface="Calibri" panose="020F0502020204030204" pitchFamily="34" charset="0"/>
            </a:endParaRPr>
          </a:p>
        </p:txBody>
      </p:sp>
      <p:sp>
        <p:nvSpPr>
          <p:cNvPr id="29" name="OTLSHAPE_M_6eb98172975741fc84415163490f8437_Shape"/>
          <p:cNvSpPr/>
          <p:nvPr>
            <p:custDataLst>
              <p:tags r:id="rId23"/>
            </p:custDataLst>
          </p:nvPr>
        </p:nvSpPr>
        <p:spPr>
          <a:xfrm rot="16200000">
            <a:off x="2150021" y="3031278"/>
            <a:ext cx="165100" cy="165100"/>
          </a:xfrm>
          <a:prstGeom prst="flowChartMerge">
            <a:avLst/>
          </a:prstGeom>
          <a:solidFill>
            <a:schemeClr val="dk2"/>
          </a:solidFill>
          <a:ln w="26425" cap="flat" cmpd="sng" algn="ctr">
            <a:noFill/>
            <a:prstDash val="solid"/>
          </a:ln>
          <a:effectLst>
            <a:outerShdw>
              <a:scrgbClr r="0" g="0" b="0">
                <a:alpha val="50000"/>
              </a:scrgbClr>
            </a:outerShdw>
          </a:effectLst>
          <a:extLst>
            <a:ext uri="{91240B29-F687-4f45-9708-019B960494DF}">
              <a14:hiddenLine xmlns:a14="http://schemas.microsoft.com/office/drawing/2010/main" w="26425" cap="flat" cmpd="sng" algn="ctr">
                <a:solidFill>
                  <a:schemeClr val="accent1">
                    <a:shade val="50000"/>
                  </a:schemeClr>
                </a:solidFill>
                <a:prstDash val="solid"/>
              </a14:hiddenLine>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TLSHAPE_M_78ae37662bf840a78cab15f60d282f40_Title"/>
          <p:cNvSpPr txBox="1"/>
          <p:nvPr>
            <p:custDataLst>
              <p:tags r:id="rId24"/>
            </p:custDataLst>
          </p:nvPr>
        </p:nvSpPr>
        <p:spPr>
          <a:xfrm>
            <a:off x="3443005" y="2271985"/>
            <a:ext cx="2286000" cy="170519"/>
          </a:xfrm>
          <a:prstGeom prst="rect">
            <a:avLst/>
          </a:prstGeom>
          <a:noFill/>
        </p:spPr>
        <p:txBody>
          <a:bodyPr vert="horz" wrap="square" lIns="0" tIns="0" rIns="0" bIns="0" rtlCol="0" anchor="ctr" anchorCtr="0">
            <a:spAutoFit/>
          </a:bodyPr>
          <a:lstStyle/>
          <a:p>
            <a:r>
              <a:rPr lang="en-US" sz="1100" b="1" spc="-6" smtClean="0">
                <a:solidFill>
                  <a:srgbClr val="000000"/>
                </a:solidFill>
                <a:latin typeface="Calibri" panose="020F0502020204030204" pitchFamily="34" charset="0"/>
              </a:rPr>
              <a:t>Launch New Bidding Strategy Test in DE</a:t>
            </a:r>
            <a:endParaRPr lang="en-US" sz="1100" b="1" spc="-6">
              <a:solidFill>
                <a:srgbClr val="000000"/>
              </a:solidFill>
              <a:latin typeface="Calibri" panose="020F0502020204030204" pitchFamily="34" charset="0"/>
            </a:endParaRPr>
          </a:p>
        </p:txBody>
      </p:sp>
      <p:sp>
        <p:nvSpPr>
          <p:cNvPr id="31" name="OTLSHAPE_M_78ae37662bf840a78cab15f60d282f40_Date"/>
          <p:cNvSpPr txBox="1"/>
          <p:nvPr>
            <p:custDataLst>
              <p:tags r:id="rId25"/>
            </p:custDataLst>
          </p:nvPr>
        </p:nvSpPr>
        <p:spPr>
          <a:xfrm>
            <a:off x="3443005" y="2467904"/>
            <a:ext cx="495300" cy="155025"/>
          </a:xfrm>
          <a:prstGeom prst="rect">
            <a:avLst/>
          </a:prstGeom>
          <a:noFill/>
        </p:spPr>
        <p:txBody>
          <a:bodyPr vert="horz" wrap="square" lIns="0" tIns="0" rIns="0" bIns="0" rtlCol="0" anchor="ctr" anchorCtr="0">
            <a:spAutoFit/>
          </a:bodyPr>
          <a:lstStyle/>
          <a:p>
            <a:r>
              <a:rPr lang="en-US" sz="1000" spc="-8" smtClean="0">
                <a:solidFill>
                  <a:srgbClr val="1F497E"/>
                </a:solidFill>
                <a:latin typeface="Calibri" panose="020F0502020204030204" pitchFamily="34" charset="0"/>
              </a:rPr>
              <a:t>5/4/2015</a:t>
            </a:r>
            <a:endParaRPr lang="en-US" sz="1000" spc="-8">
              <a:solidFill>
                <a:srgbClr val="1F497E"/>
              </a:solidFill>
              <a:latin typeface="Calibri" panose="020F0502020204030204" pitchFamily="34" charset="0"/>
            </a:endParaRPr>
          </a:p>
        </p:txBody>
      </p:sp>
      <p:sp>
        <p:nvSpPr>
          <p:cNvPr id="32" name="OTLSHAPE_M_78ae37662bf840a78cab15f60d282f40_Shape"/>
          <p:cNvSpPr/>
          <p:nvPr>
            <p:custDataLst>
              <p:tags r:id="rId26"/>
            </p:custDataLst>
          </p:nvPr>
        </p:nvSpPr>
        <p:spPr>
          <a:xfrm rot="16200000">
            <a:off x="3246155" y="2390307"/>
            <a:ext cx="165100" cy="165100"/>
          </a:xfrm>
          <a:prstGeom prst="flowChartMerge">
            <a:avLst/>
          </a:prstGeom>
          <a:solidFill>
            <a:srgbClr val="0072BC"/>
          </a:solidFill>
          <a:ln w="26425" cap="flat" cmpd="sng" algn="ctr">
            <a:noFill/>
            <a:prstDash val="solid"/>
          </a:ln>
          <a:effectLst>
            <a:outerShdw>
              <a:scrgbClr r="0" g="0" b="0">
                <a:alpha val="50000"/>
              </a:scrgbClr>
            </a:outerShdw>
          </a:effectLst>
          <a:extLst>
            <a:ext uri="{91240B29-F687-4f45-9708-019B960494DF}">
              <a14:hiddenLine xmlns:a14="http://schemas.microsoft.com/office/drawing/2010/main" w="26425" cap="flat" cmpd="sng" algn="ctr">
                <a:solidFill>
                  <a:schemeClr val="accent1">
                    <a:shade val="50000"/>
                  </a:schemeClr>
                </a:solidFill>
                <a:prstDash val="solid"/>
              </a14:hiddenLine>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TLSHAPE_M_afa6c41798074c2899780112090f8310_Title"/>
          <p:cNvSpPr txBox="1"/>
          <p:nvPr>
            <p:custDataLst>
              <p:tags r:id="rId27"/>
            </p:custDataLst>
          </p:nvPr>
        </p:nvSpPr>
        <p:spPr>
          <a:xfrm>
            <a:off x="4539139" y="1634401"/>
            <a:ext cx="2209800" cy="341037"/>
          </a:xfrm>
          <a:prstGeom prst="rect">
            <a:avLst/>
          </a:prstGeom>
          <a:noFill/>
        </p:spPr>
        <p:txBody>
          <a:bodyPr vert="horz" wrap="square" lIns="0" tIns="0" rIns="0" bIns="0" rtlCol="0" anchor="ctr" anchorCtr="0">
            <a:spAutoFit/>
          </a:bodyPr>
          <a:lstStyle/>
          <a:p>
            <a:r>
              <a:rPr lang="en-US" sz="1100" b="1" dirty="0" smtClean="0">
                <a:solidFill>
                  <a:srgbClr val="000000"/>
                </a:solidFill>
                <a:latin typeface="Calibri" panose="020F0502020204030204" pitchFamily="34" charset="0"/>
              </a:rPr>
              <a:t>Launch New Restaurant Management Strategy for DE/UK</a:t>
            </a:r>
            <a:endParaRPr lang="en-US" sz="1100" b="1" dirty="0">
              <a:solidFill>
                <a:srgbClr val="000000"/>
              </a:solidFill>
              <a:latin typeface="Calibri" panose="020F0502020204030204" pitchFamily="34" charset="0"/>
            </a:endParaRPr>
          </a:p>
        </p:txBody>
      </p:sp>
      <p:sp>
        <p:nvSpPr>
          <p:cNvPr id="34" name="OTLSHAPE_M_afa6c41798074c2899780112090f8310_Date"/>
          <p:cNvSpPr txBox="1"/>
          <p:nvPr>
            <p:custDataLst>
              <p:tags r:id="rId28"/>
            </p:custDataLst>
          </p:nvPr>
        </p:nvSpPr>
        <p:spPr>
          <a:xfrm>
            <a:off x="4539139" y="2000838"/>
            <a:ext cx="558800" cy="155025"/>
          </a:xfrm>
          <a:prstGeom prst="rect">
            <a:avLst/>
          </a:prstGeom>
          <a:noFill/>
        </p:spPr>
        <p:txBody>
          <a:bodyPr vert="horz" wrap="square" lIns="0" tIns="0" rIns="0" bIns="0" rtlCol="0" anchor="ctr" anchorCtr="0">
            <a:spAutoFit/>
          </a:bodyPr>
          <a:lstStyle/>
          <a:p>
            <a:r>
              <a:rPr lang="en-US" sz="1000" spc="-8" smtClean="0">
                <a:solidFill>
                  <a:srgbClr val="1F497E"/>
                </a:solidFill>
                <a:latin typeface="Calibri" panose="020F0502020204030204" pitchFamily="34" charset="0"/>
              </a:rPr>
              <a:t>5/18/2015</a:t>
            </a:r>
            <a:endParaRPr lang="en-US" sz="1000" spc="-8">
              <a:solidFill>
                <a:srgbClr val="1F497E"/>
              </a:solidFill>
              <a:latin typeface="Calibri" panose="020F0502020204030204" pitchFamily="34" charset="0"/>
            </a:endParaRPr>
          </a:p>
        </p:txBody>
      </p:sp>
      <p:sp>
        <p:nvSpPr>
          <p:cNvPr id="35" name="OTLSHAPE_M_afa6c41798074c2899780112090f8310_Shape"/>
          <p:cNvSpPr/>
          <p:nvPr>
            <p:custDataLst>
              <p:tags r:id="rId29"/>
            </p:custDataLst>
          </p:nvPr>
        </p:nvSpPr>
        <p:spPr>
          <a:xfrm rot="16200000">
            <a:off x="4342289" y="1837982"/>
            <a:ext cx="165100" cy="165100"/>
          </a:xfrm>
          <a:prstGeom prst="flowChartMerge">
            <a:avLst/>
          </a:prstGeom>
          <a:solidFill>
            <a:schemeClr val="accent2"/>
          </a:solidFill>
          <a:ln w="26425" cap="flat" cmpd="sng" algn="ctr">
            <a:noFill/>
            <a:prstDash val="solid"/>
          </a:ln>
          <a:effectLst>
            <a:outerShdw>
              <a:scrgbClr r="0" g="0" b="0">
                <a:alpha val="50000"/>
              </a:scrgbClr>
            </a:outerShdw>
          </a:effectLst>
          <a:extLst>
            <a:ext uri="{91240B29-F687-4f45-9708-019B960494DF}">
              <a14:hiddenLine xmlns:a14="http://schemas.microsoft.com/office/drawing/2010/main" w="26425" cap="flat" cmpd="sng" algn="ctr">
                <a:solidFill>
                  <a:schemeClr val="accent1">
                    <a:shade val="50000"/>
                  </a:schemeClr>
                </a:solidFill>
                <a:prstDash val="solid"/>
              </a14:hiddenLine>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TLSHAPE_M_27caf91ff73141449a77f2739a48c586_Title"/>
          <p:cNvSpPr txBox="1"/>
          <p:nvPr>
            <p:custDataLst>
              <p:tags r:id="rId30"/>
            </p:custDataLst>
          </p:nvPr>
        </p:nvSpPr>
        <p:spPr>
          <a:xfrm>
            <a:off x="5087206" y="2912957"/>
            <a:ext cx="1701800" cy="170519"/>
          </a:xfrm>
          <a:prstGeom prst="rect">
            <a:avLst/>
          </a:prstGeom>
          <a:noFill/>
        </p:spPr>
        <p:txBody>
          <a:bodyPr vert="horz" wrap="square" lIns="0" tIns="0" rIns="0" bIns="0" rtlCol="0" anchor="ctr" anchorCtr="0">
            <a:spAutoFit/>
          </a:bodyPr>
          <a:lstStyle/>
          <a:p>
            <a:r>
              <a:rPr lang="nl-NL" sz="1100" b="1" spc="-2" smtClean="0">
                <a:solidFill>
                  <a:srgbClr val="000000"/>
                </a:solidFill>
                <a:latin typeface="Calibri" panose="020F0502020204030204" pitchFamily="34" charset="0"/>
              </a:rPr>
              <a:t>Launch 100k+ in NA/UK POI's</a:t>
            </a:r>
            <a:endParaRPr lang="en-US" sz="1100" b="1" spc="-2">
              <a:solidFill>
                <a:srgbClr val="000000"/>
              </a:solidFill>
              <a:latin typeface="Calibri" panose="020F0502020204030204" pitchFamily="34" charset="0"/>
            </a:endParaRPr>
          </a:p>
        </p:txBody>
      </p:sp>
      <p:sp>
        <p:nvSpPr>
          <p:cNvPr id="37" name="OTLSHAPE_M_27caf91ff73141449a77f2739a48c586_Date"/>
          <p:cNvSpPr txBox="1"/>
          <p:nvPr>
            <p:custDataLst>
              <p:tags r:id="rId31"/>
            </p:custDataLst>
          </p:nvPr>
        </p:nvSpPr>
        <p:spPr>
          <a:xfrm>
            <a:off x="5087206" y="3108875"/>
            <a:ext cx="558800" cy="155025"/>
          </a:xfrm>
          <a:prstGeom prst="rect">
            <a:avLst/>
          </a:prstGeom>
          <a:noFill/>
        </p:spPr>
        <p:txBody>
          <a:bodyPr vert="horz" wrap="square" lIns="0" tIns="0" rIns="0" bIns="0" rtlCol="0" anchor="ctr" anchorCtr="0">
            <a:spAutoFit/>
          </a:bodyPr>
          <a:lstStyle/>
          <a:p>
            <a:r>
              <a:rPr lang="en-US" sz="1000" spc="-8" smtClean="0">
                <a:solidFill>
                  <a:srgbClr val="1F497E"/>
                </a:solidFill>
                <a:latin typeface="Calibri" panose="020F0502020204030204" pitchFamily="34" charset="0"/>
              </a:rPr>
              <a:t>5/25/2015</a:t>
            </a:r>
            <a:endParaRPr lang="en-US" sz="1000" spc="-8">
              <a:solidFill>
                <a:srgbClr val="1F497E"/>
              </a:solidFill>
              <a:latin typeface="Calibri" panose="020F0502020204030204" pitchFamily="34" charset="0"/>
            </a:endParaRPr>
          </a:p>
        </p:txBody>
      </p:sp>
      <p:sp>
        <p:nvSpPr>
          <p:cNvPr id="38" name="OTLSHAPE_M_27caf91ff73141449a77f2739a48c586_Shape"/>
          <p:cNvSpPr/>
          <p:nvPr>
            <p:custDataLst>
              <p:tags r:id="rId32"/>
            </p:custDataLst>
          </p:nvPr>
        </p:nvSpPr>
        <p:spPr>
          <a:xfrm rot="16200000">
            <a:off x="4890356" y="3031278"/>
            <a:ext cx="165100" cy="165100"/>
          </a:xfrm>
          <a:prstGeom prst="flowChartMerge">
            <a:avLst/>
          </a:prstGeom>
          <a:solidFill>
            <a:schemeClr val="accent3"/>
          </a:solidFill>
          <a:ln w="26425" cap="flat" cmpd="sng" algn="ctr">
            <a:noFill/>
            <a:prstDash val="solid"/>
          </a:ln>
          <a:effectLst>
            <a:outerShdw>
              <a:scrgbClr r="0" g="0" b="0">
                <a:alpha val="50000"/>
              </a:scrgbClr>
            </a:outerShdw>
          </a:effectLst>
          <a:extLst>
            <a:ext uri="{91240B29-F687-4f45-9708-019B960494DF}">
              <a14:hiddenLine xmlns:a14="http://schemas.microsoft.com/office/drawing/2010/main" w="26425" cap="flat" cmpd="sng" algn="ctr">
                <a:solidFill>
                  <a:schemeClr val="accent1">
                    <a:shade val="50000"/>
                  </a:schemeClr>
                </a:solidFill>
                <a:prstDash val="solid"/>
              </a14:hiddenLine>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TLSHAPE_M_eadbfd642fa44717a92101184c1c1956_Title"/>
          <p:cNvSpPr txBox="1"/>
          <p:nvPr>
            <p:custDataLst>
              <p:tags r:id="rId33"/>
            </p:custDataLst>
          </p:nvPr>
        </p:nvSpPr>
        <p:spPr>
          <a:xfrm>
            <a:off x="6731406" y="2270163"/>
            <a:ext cx="1841500" cy="341037"/>
          </a:xfrm>
          <a:prstGeom prst="rect">
            <a:avLst/>
          </a:prstGeom>
          <a:noFill/>
        </p:spPr>
        <p:txBody>
          <a:bodyPr vert="horz" wrap="square" lIns="0" tIns="0" rIns="0" bIns="0" rtlCol="0" anchor="ctr" anchorCtr="0">
            <a:noAutofit/>
          </a:bodyPr>
          <a:lstStyle/>
          <a:p>
            <a:r>
              <a:rPr lang="nl-NL" sz="1100" b="1" dirty="0" smtClean="0">
                <a:solidFill>
                  <a:srgbClr val="000000"/>
                </a:solidFill>
                <a:latin typeface="Calibri" panose="020F0502020204030204" pitchFamily="34" charset="0"/>
              </a:rPr>
              <a:t>Launch DSA Bidding in NA/UK/DE</a:t>
            </a:r>
            <a:endParaRPr lang="en-US" sz="1100" b="1" dirty="0">
              <a:solidFill>
                <a:srgbClr val="000000"/>
              </a:solidFill>
              <a:latin typeface="Calibri" panose="020F0502020204030204" pitchFamily="34" charset="0"/>
            </a:endParaRPr>
          </a:p>
        </p:txBody>
      </p:sp>
      <p:sp>
        <p:nvSpPr>
          <p:cNvPr id="40" name="OTLSHAPE_M_eadbfd642fa44717a92101184c1c1956_Date"/>
          <p:cNvSpPr txBox="1"/>
          <p:nvPr>
            <p:custDataLst>
              <p:tags r:id="rId34"/>
            </p:custDataLst>
          </p:nvPr>
        </p:nvSpPr>
        <p:spPr>
          <a:xfrm>
            <a:off x="6731406" y="2636600"/>
            <a:ext cx="558800" cy="155025"/>
          </a:xfrm>
          <a:prstGeom prst="rect">
            <a:avLst/>
          </a:prstGeom>
          <a:noFill/>
        </p:spPr>
        <p:txBody>
          <a:bodyPr vert="horz" wrap="square" lIns="0" tIns="0" rIns="0" bIns="0" rtlCol="0" anchor="ctr" anchorCtr="0">
            <a:spAutoFit/>
          </a:bodyPr>
          <a:lstStyle/>
          <a:p>
            <a:r>
              <a:rPr lang="en-US" sz="1000" spc="-8" smtClean="0">
                <a:solidFill>
                  <a:srgbClr val="1F497E"/>
                </a:solidFill>
                <a:latin typeface="Calibri" panose="020F0502020204030204" pitchFamily="34" charset="0"/>
              </a:rPr>
              <a:t>6/15/2015</a:t>
            </a:r>
            <a:endParaRPr lang="en-US" sz="1000" spc="-8">
              <a:solidFill>
                <a:srgbClr val="1F497E"/>
              </a:solidFill>
              <a:latin typeface="Calibri" panose="020F0502020204030204" pitchFamily="34" charset="0"/>
            </a:endParaRPr>
          </a:p>
        </p:txBody>
      </p:sp>
      <p:sp>
        <p:nvSpPr>
          <p:cNvPr id="41" name="OTLSHAPE_M_eadbfd642fa44717a92101184c1c1956_Shape"/>
          <p:cNvSpPr/>
          <p:nvPr>
            <p:custDataLst>
              <p:tags r:id="rId35"/>
            </p:custDataLst>
          </p:nvPr>
        </p:nvSpPr>
        <p:spPr>
          <a:xfrm rot="16200000">
            <a:off x="6534556" y="2473744"/>
            <a:ext cx="165100" cy="165100"/>
          </a:xfrm>
          <a:prstGeom prst="flowChartMerge">
            <a:avLst/>
          </a:prstGeom>
          <a:solidFill>
            <a:schemeClr val="accent5"/>
          </a:solidFill>
          <a:ln w="26425" cap="flat" cmpd="sng" algn="ctr">
            <a:noFill/>
            <a:prstDash val="solid"/>
          </a:ln>
          <a:effectLst>
            <a:outerShdw>
              <a:scrgbClr r="0" g="0" b="0">
                <a:alpha val="50000"/>
              </a:scrgbClr>
            </a:outerShdw>
          </a:effectLst>
          <a:extLst>
            <a:ext uri="{91240B29-F687-4f45-9708-019B960494DF}">
              <a14:hiddenLine xmlns:a14="http://schemas.microsoft.com/office/drawing/2010/main" w="26425" cap="flat" cmpd="sng" algn="ctr">
                <a:solidFill>
                  <a:schemeClr val="accent1">
                    <a:shade val="50000"/>
                  </a:schemeClr>
                </a:solidFill>
                <a:prstDash val="solid"/>
              </a14:hiddenLine>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TLSHAPE_M_9355fe1382cc4fbe9c15746984cbcf4e_Title"/>
          <p:cNvSpPr txBox="1"/>
          <p:nvPr>
            <p:custDataLst>
              <p:tags r:id="rId36"/>
            </p:custDataLst>
          </p:nvPr>
        </p:nvSpPr>
        <p:spPr>
          <a:xfrm>
            <a:off x="7854865" y="1442988"/>
            <a:ext cx="762000" cy="511556"/>
          </a:xfrm>
          <a:prstGeom prst="rect">
            <a:avLst/>
          </a:prstGeom>
          <a:noFill/>
        </p:spPr>
        <p:txBody>
          <a:bodyPr vert="horz" wrap="square" lIns="0" tIns="0" rIns="0" bIns="0" rtlCol="0" anchor="ctr" anchorCtr="0">
            <a:noAutofit/>
          </a:bodyPr>
          <a:lstStyle/>
          <a:p>
            <a:r>
              <a:rPr lang="en-US" sz="1100" b="1" spc="-4" dirty="0" smtClean="0">
                <a:solidFill>
                  <a:srgbClr val="000000"/>
                </a:solidFill>
                <a:latin typeface="Calibri" panose="020F0502020204030204" pitchFamily="34" charset="0"/>
              </a:rPr>
              <a:t>Launch Ad Testing Tool in NA/UK/DE</a:t>
            </a:r>
            <a:endParaRPr lang="en-US" sz="1100" b="1" spc="-4" dirty="0">
              <a:solidFill>
                <a:srgbClr val="000000"/>
              </a:solidFill>
              <a:latin typeface="Calibri" panose="020F0502020204030204" pitchFamily="34" charset="0"/>
            </a:endParaRPr>
          </a:p>
        </p:txBody>
      </p:sp>
      <p:sp>
        <p:nvSpPr>
          <p:cNvPr id="43" name="OTLSHAPE_M_9355fe1382cc4fbe9c15746984cbcf4e_Date"/>
          <p:cNvSpPr txBox="1"/>
          <p:nvPr>
            <p:custDataLst>
              <p:tags r:id="rId37"/>
            </p:custDataLst>
          </p:nvPr>
        </p:nvSpPr>
        <p:spPr>
          <a:xfrm>
            <a:off x="8111773" y="1954544"/>
            <a:ext cx="558800" cy="155025"/>
          </a:xfrm>
          <a:prstGeom prst="rect">
            <a:avLst/>
          </a:prstGeom>
          <a:noFill/>
        </p:spPr>
        <p:txBody>
          <a:bodyPr vert="horz" wrap="square" lIns="0" tIns="0" rIns="0" bIns="0" rtlCol="0" anchor="ctr" anchorCtr="0">
            <a:spAutoFit/>
          </a:bodyPr>
          <a:lstStyle/>
          <a:p>
            <a:r>
              <a:rPr lang="en-US" sz="1000" spc="-8" dirty="0" smtClean="0">
                <a:solidFill>
                  <a:srgbClr val="1F497E"/>
                </a:solidFill>
                <a:latin typeface="Calibri" panose="020F0502020204030204" pitchFamily="34" charset="0"/>
              </a:rPr>
              <a:t>6/29/2015</a:t>
            </a:r>
            <a:endParaRPr lang="en-US" sz="1000" spc="-8" dirty="0">
              <a:solidFill>
                <a:srgbClr val="1F497E"/>
              </a:solidFill>
              <a:latin typeface="Calibri" panose="020F0502020204030204" pitchFamily="34" charset="0"/>
            </a:endParaRPr>
          </a:p>
        </p:txBody>
      </p:sp>
      <p:sp>
        <p:nvSpPr>
          <p:cNvPr id="44" name="OTLSHAPE_M_9355fe1382cc4fbe9c15746984cbcf4e_Shape"/>
          <p:cNvSpPr/>
          <p:nvPr>
            <p:custDataLst>
              <p:tags r:id="rId38"/>
            </p:custDataLst>
          </p:nvPr>
        </p:nvSpPr>
        <p:spPr>
          <a:xfrm rot="16200000">
            <a:off x="7594228" y="1851407"/>
            <a:ext cx="165100" cy="165100"/>
          </a:xfrm>
          <a:prstGeom prst="flowChartMerge">
            <a:avLst/>
          </a:prstGeom>
          <a:solidFill>
            <a:schemeClr val="accent6"/>
          </a:solidFill>
          <a:ln w="26425" cap="flat" cmpd="sng" algn="ctr">
            <a:noFill/>
            <a:prstDash val="solid"/>
          </a:ln>
          <a:effectLst>
            <a:outerShdw>
              <a:scrgbClr r="0" g="0" b="0">
                <a:alpha val="50000"/>
              </a:scrgbClr>
            </a:outerShdw>
          </a:effectLst>
          <a:extLst>
            <a:ext uri="{91240B29-F687-4f45-9708-019B960494DF}">
              <a14:hiddenLine xmlns:a14="http://schemas.microsoft.com/office/drawing/2010/main" w="26425" cap="flat" cmpd="sng" algn="ctr">
                <a:solidFill>
                  <a:schemeClr val="accent1">
                    <a:shade val="50000"/>
                  </a:schemeClr>
                </a:solidFill>
                <a:prstDash val="solid"/>
              </a14:hiddenLine>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TLSHAPE_M_787a30005b2d4b50937c94d93fc20971_Title"/>
          <p:cNvSpPr txBox="1"/>
          <p:nvPr>
            <p:custDataLst>
              <p:tags r:id="rId39"/>
            </p:custDataLst>
          </p:nvPr>
        </p:nvSpPr>
        <p:spPr>
          <a:xfrm>
            <a:off x="1798804" y="5119874"/>
            <a:ext cx="1549400" cy="170519"/>
          </a:xfrm>
          <a:prstGeom prst="rect">
            <a:avLst/>
          </a:prstGeom>
          <a:noFill/>
        </p:spPr>
        <p:txBody>
          <a:bodyPr vert="horz" wrap="square" lIns="0" tIns="0" rIns="0" bIns="0" rtlCol="0" anchor="ctr" anchorCtr="0">
            <a:spAutoFit/>
          </a:bodyPr>
          <a:lstStyle/>
          <a:p>
            <a:r>
              <a:rPr lang="en-US" sz="1100" b="1" spc="-10" smtClean="0">
                <a:solidFill>
                  <a:srgbClr val="000000"/>
                </a:solidFill>
                <a:latin typeface="Calibri" panose="020F0502020204030204" pitchFamily="34" charset="0"/>
              </a:rPr>
              <a:t>Launch NA Restaurant Test</a:t>
            </a:r>
            <a:endParaRPr lang="en-US" sz="1100" b="1" spc="-10">
              <a:solidFill>
                <a:srgbClr val="000000"/>
              </a:solidFill>
              <a:latin typeface="Calibri" panose="020F0502020204030204" pitchFamily="34" charset="0"/>
            </a:endParaRPr>
          </a:p>
        </p:txBody>
      </p:sp>
      <p:sp>
        <p:nvSpPr>
          <p:cNvPr id="46" name="OTLSHAPE_M_787a30005b2d4b50937c94d93fc20971_Date"/>
          <p:cNvSpPr txBox="1"/>
          <p:nvPr>
            <p:custDataLst>
              <p:tags r:id="rId40"/>
            </p:custDataLst>
          </p:nvPr>
        </p:nvSpPr>
        <p:spPr>
          <a:xfrm>
            <a:off x="1798804" y="4939449"/>
            <a:ext cx="558800" cy="155025"/>
          </a:xfrm>
          <a:prstGeom prst="rect">
            <a:avLst/>
          </a:prstGeom>
          <a:noFill/>
        </p:spPr>
        <p:txBody>
          <a:bodyPr vert="horz" wrap="square" lIns="0" tIns="0" rIns="0" bIns="0" rtlCol="0" anchor="ctr" anchorCtr="0">
            <a:spAutoFit/>
          </a:bodyPr>
          <a:lstStyle/>
          <a:p>
            <a:r>
              <a:rPr lang="en-US" sz="1000" spc="-8" smtClean="0">
                <a:solidFill>
                  <a:srgbClr val="1F497E"/>
                </a:solidFill>
                <a:latin typeface="Calibri" panose="020F0502020204030204" pitchFamily="34" charset="0"/>
              </a:rPr>
              <a:t>4/13/2015</a:t>
            </a:r>
            <a:endParaRPr lang="en-US" sz="1000" spc="-8">
              <a:solidFill>
                <a:srgbClr val="1F497E"/>
              </a:solidFill>
              <a:latin typeface="Calibri" panose="020F0502020204030204" pitchFamily="34" charset="0"/>
            </a:endParaRPr>
          </a:p>
        </p:txBody>
      </p:sp>
      <p:sp>
        <p:nvSpPr>
          <p:cNvPr id="47" name="OTLSHAPE_M_787a30005b2d4b50937c94d93fc20971_Shape"/>
          <p:cNvSpPr/>
          <p:nvPr>
            <p:custDataLst>
              <p:tags r:id="rId41"/>
            </p:custDataLst>
          </p:nvPr>
        </p:nvSpPr>
        <p:spPr>
          <a:xfrm rot="16200000">
            <a:off x="1601954" y="5006971"/>
            <a:ext cx="165100" cy="165100"/>
          </a:xfrm>
          <a:prstGeom prst="flowChartMerge">
            <a:avLst/>
          </a:prstGeom>
          <a:solidFill>
            <a:schemeClr val="accent2"/>
          </a:solidFill>
          <a:ln w="26425" cap="flat" cmpd="sng" algn="ctr">
            <a:noFill/>
            <a:prstDash val="solid"/>
          </a:ln>
          <a:effectLst>
            <a:outerShdw>
              <a:scrgbClr r="0" g="0" b="0">
                <a:alpha val="50000"/>
              </a:scrgbClr>
            </a:outerShdw>
          </a:effectLst>
          <a:extLst>
            <a:ext uri="{91240B29-F687-4f45-9708-019B960494DF}">
              <a14:hiddenLine xmlns:a14="http://schemas.microsoft.com/office/drawing/2010/main" w="26425" cap="flat" cmpd="sng" algn="ctr">
                <a:solidFill>
                  <a:schemeClr val="accent1">
                    <a:shade val="50000"/>
                  </a:schemeClr>
                </a:solidFill>
                <a:prstDash val="solid"/>
              </a14:hiddenLine>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TLSHAPE_M_99a96a4ec6f349f9888ad6ac5fb8a703_Title"/>
          <p:cNvSpPr txBox="1"/>
          <p:nvPr>
            <p:custDataLst>
              <p:tags r:id="rId42"/>
            </p:custDataLst>
          </p:nvPr>
        </p:nvSpPr>
        <p:spPr>
          <a:xfrm>
            <a:off x="2660052" y="4654631"/>
            <a:ext cx="2133600" cy="170519"/>
          </a:xfrm>
          <a:prstGeom prst="rect">
            <a:avLst/>
          </a:prstGeom>
          <a:noFill/>
        </p:spPr>
        <p:txBody>
          <a:bodyPr vert="horz" wrap="square" lIns="0" tIns="0" rIns="0" bIns="0" rtlCol="0" anchor="ctr" anchorCtr="0">
            <a:spAutoFit/>
          </a:bodyPr>
          <a:lstStyle/>
          <a:p>
            <a:r>
              <a:rPr lang="en-US" sz="1100" b="1" spc="-8" dirty="0" smtClean="0">
                <a:solidFill>
                  <a:srgbClr val="000000"/>
                </a:solidFill>
                <a:latin typeface="Calibri" panose="020F0502020204030204" pitchFamily="34" charset="0"/>
              </a:rPr>
              <a:t>Launch Cuisine Head Term Test in NA</a:t>
            </a:r>
            <a:endParaRPr lang="en-US" sz="1100" b="1" spc="-8" dirty="0">
              <a:solidFill>
                <a:srgbClr val="000000"/>
              </a:solidFill>
              <a:latin typeface="Calibri" panose="020F0502020204030204" pitchFamily="34" charset="0"/>
            </a:endParaRPr>
          </a:p>
        </p:txBody>
      </p:sp>
      <p:sp>
        <p:nvSpPr>
          <p:cNvPr id="49" name="OTLSHAPE_M_99a96a4ec6f349f9888ad6ac5fb8a703_Date"/>
          <p:cNvSpPr txBox="1"/>
          <p:nvPr>
            <p:custDataLst>
              <p:tags r:id="rId43"/>
            </p:custDataLst>
          </p:nvPr>
        </p:nvSpPr>
        <p:spPr>
          <a:xfrm>
            <a:off x="2660052" y="4474206"/>
            <a:ext cx="558800" cy="155025"/>
          </a:xfrm>
          <a:prstGeom prst="rect">
            <a:avLst/>
          </a:prstGeom>
          <a:noFill/>
        </p:spPr>
        <p:txBody>
          <a:bodyPr vert="horz" wrap="square" lIns="0" tIns="0" rIns="0" bIns="0" rtlCol="0" anchor="ctr" anchorCtr="0">
            <a:spAutoFit/>
          </a:bodyPr>
          <a:lstStyle/>
          <a:p>
            <a:r>
              <a:rPr lang="en-US" sz="1000" spc="-8" smtClean="0">
                <a:solidFill>
                  <a:srgbClr val="1F497E"/>
                </a:solidFill>
                <a:latin typeface="Calibri" panose="020F0502020204030204" pitchFamily="34" charset="0"/>
              </a:rPr>
              <a:t>4/24/2015</a:t>
            </a:r>
            <a:endParaRPr lang="en-US" sz="1000" spc="-8">
              <a:solidFill>
                <a:srgbClr val="1F497E"/>
              </a:solidFill>
              <a:latin typeface="Calibri" panose="020F0502020204030204" pitchFamily="34" charset="0"/>
            </a:endParaRPr>
          </a:p>
        </p:txBody>
      </p:sp>
      <p:sp>
        <p:nvSpPr>
          <p:cNvPr id="50" name="OTLSHAPE_M_99a96a4ec6f349f9888ad6ac5fb8a703_Shape"/>
          <p:cNvSpPr/>
          <p:nvPr>
            <p:custDataLst>
              <p:tags r:id="rId44"/>
            </p:custDataLst>
          </p:nvPr>
        </p:nvSpPr>
        <p:spPr>
          <a:xfrm rot="16200000">
            <a:off x="2463202" y="4541728"/>
            <a:ext cx="165100" cy="165100"/>
          </a:xfrm>
          <a:prstGeom prst="flowChartMerge">
            <a:avLst/>
          </a:prstGeom>
          <a:solidFill>
            <a:schemeClr val="accent1"/>
          </a:solidFill>
          <a:ln w="26425" cap="flat" cmpd="sng" algn="ctr">
            <a:noFill/>
            <a:prstDash val="solid"/>
          </a:ln>
          <a:effectLst>
            <a:outerShdw>
              <a:scrgbClr r="0" g="0" b="0">
                <a:alpha val="50000"/>
              </a:scrgbClr>
            </a:outerShdw>
          </a:effectLst>
          <a:extLst>
            <a:ext uri="{91240B29-F687-4f45-9708-019B960494DF}">
              <a14:hiddenLine xmlns:a14="http://schemas.microsoft.com/office/drawing/2010/main" w="26425" cap="flat" cmpd="sng" algn="ctr">
                <a:solidFill>
                  <a:schemeClr val="accent1">
                    <a:shade val="50000"/>
                  </a:schemeClr>
                </a:solidFill>
                <a:prstDash val="solid"/>
              </a14:hiddenLine>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TLSHAPE_M_28e8a926dc164b90966d59fa6bec8eff_Title"/>
          <p:cNvSpPr txBox="1"/>
          <p:nvPr>
            <p:custDataLst>
              <p:tags r:id="rId45"/>
            </p:custDataLst>
          </p:nvPr>
        </p:nvSpPr>
        <p:spPr>
          <a:xfrm>
            <a:off x="5635273" y="4654631"/>
            <a:ext cx="2476500" cy="341037"/>
          </a:xfrm>
          <a:prstGeom prst="rect">
            <a:avLst/>
          </a:prstGeom>
          <a:noFill/>
        </p:spPr>
        <p:txBody>
          <a:bodyPr vert="horz" wrap="square" lIns="0" tIns="0" rIns="0" bIns="0" rtlCol="0" anchor="ctr" anchorCtr="0">
            <a:spAutoFit/>
          </a:bodyPr>
          <a:lstStyle/>
          <a:p>
            <a:r>
              <a:rPr lang="nl-NL" sz="1100" b="1" smtClean="0">
                <a:solidFill>
                  <a:srgbClr val="000000"/>
                </a:solidFill>
                <a:latin typeface="Calibri" panose="020F0502020204030204" pitchFamily="34" charset="0"/>
              </a:rPr>
              <a:t>Begin KW &amp; SQR Expansion via Tool in NA/UK/DE</a:t>
            </a:r>
            <a:endParaRPr lang="en-US" sz="1100" b="1">
              <a:solidFill>
                <a:srgbClr val="000000"/>
              </a:solidFill>
              <a:latin typeface="Calibri" panose="020F0502020204030204" pitchFamily="34" charset="0"/>
            </a:endParaRPr>
          </a:p>
        </p:txBody>
      </p:sp>
      <p:sp>
        <p:nvSpPr>
          <p:cNvPr id="52" name="OTLSHAPE_M_28e8a926dc164b90966d59fa6bec8eff_Date"/>
          <p:cNvSpPr txBox="1"/>
          <p:nvPr>
            <p:custDataLst>
              <p:tags r:id="rId46"/>
            </p:custDataLst>
          </p:nvPr>
        </p:nvSpPr>
        <p:spPr>
          <a:xfrm>
            <a:off x="5635273" y="4474206"/>
            <a:ext cx="495300" cy="155025"/>
          </a:xfrm>
          <a:prstGeom prst="rect">
            <a:avLst/>
          </a:prstGeom>
          <a:noFill/>
        </p:spPr>
        <p:txBody>
          <a:bodyPr vert="horz" wrap="square" lIns="0" tIns="0" rIns="0" bIns="0" rtlCol="0" anchor="ctr" anchorCtr="0">
            <a:spAutoFit/>
          </a:bodyPr>
          <a:lstStyle/>
          <a:p>
            <a:r>
              <a:rPr lang="en-US" sz="1000" spc="-8" smtClean="0">
                <a:solidFill>
                  <a:srgbClr val="1F497E"/>
                </a:solidFill>
                <a:latin typeface="Calibri" panose="020F0502020204030204" pitchFamily="34" charset="0"/>
              </a:rPr>
              <a:t>6/1/2015</a:t>
            </a:r>
            <a:endParaRPr lang="en-US" sz="1000" spc="-8">
              <a:solidFill>
                <a:srgbClr val="1F497E"/>
              </a:solidFill>
              <a:latin typeface="Calibri" panose="020F0502020204030204" pitchFamily="34" charset="0"/>
            </a:endParaRPr>
          </a:p>
        </p:txBody>
      </p:sp>
      <p:sp>
        <p:nvSpPr>
          <p:cNvPr id="53" name="OTLSHAPE_M_28e8a926dc164b90966d59fa6bec8eff_Shape"/>
          <p:cNvSpPr/>
          <p:nvPr>
            <p:custDataLst>
              <p:tags r:id="rId47"/>
            </p:custDataLst>
          </p:nvPr>
        </p:nvSpPr>
        <p:spPr>
          <a:xfrm rot="16200000">
            <a:off x="5438423" y="4626987"/>
            <a:ext cx="165100" cy="165100"/>
          </a:xfrm>
          <a:prstGeom prst="flowChartMerge">
            <a:avLst/>
          </a:prstGeom>
          <a:solidFill>
            <a:schemeClr val="accent4"/>
          </a:solidFill>
          <a:ln w="26425" cap="flat" cmpd="sng" algn="ctr">
            <a:noFill/>
            <a:prstDash val="solid"/>
          </a:ln>
          <a:effectLst>
            <a:outerShdw>
              <a:scrgbClr r="0" g="0" b="0">
                <a:alpha val="50000"/>
              </a:scrgbClr>
            </a:outerShdw>
          </a:effectLst>
          <a:extLst>
            <a:ext uri="{91240B29-F687-4f45-9708-019B960494DF}">
              <a14:hiddenLine xmlns:a14="http://schemas.microsoft.com/office/drawing/2010/main" w="26425" cap="flat" cmpd="sng" algn="ctr">
                <a:solidFill>
                  <a:schemeClr val="accent1">
                    <a:shade val="50000"/>
                  </a:schemeClr>
                </a:solidFill>
                <a:prstDash val="solid"/>
              </a14:hiddenLine>
            </a:ext>
            <a:ext uri="{53640926-AAD7-44d8-BBD7-CCE9431645EC}">
              <a14:shadowObscured xmlns:a14="http://schemas.microsoft.com/office/drawing/2010/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5-Point Star 53"/>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042929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920069" y="3798454"/>
            <a:ext cx="7606772" cy="2083411"/>
          </a:xfrm>
        </p:spPr>
        <p:txBody>
          <a:bodyPr>
            <a:noAutofit/>
          </a:bodyPr>
          <a:lstStyle/>
          <a:p>
            <a:r>
              <a:rPr lang="en-US" sz="1400" dirty="0"/>
              <a:t>We reached a record $15 Cost per Booker while still seeing good volume in </a:t>
            </a:r>
            <a:r>
              <a:rPr lang="en-US" sz="1400" dirty="0" smtClean="0"/>
              <a:t>NAM.</a:t>
            </a:r>
          </a:p>
          <a:p>
            <a:endParaRPr lang="en-US" sz="1400" dirty="0"/>
          </a:p>
          <a:p>
            <a:r>
              <a:rPr lang="en-US" sz="1400" dirty="0" smtClean="0"/>
              <a:t>Only </a:t>
            </a:r>
            <a:r>
              <a:rPr lang="en-US" sz="1400" dirty="0"/>
              <a:t>4% mobile app adoption in UK means we should try fun and innovative </a:t>
            </a:r>
            <a:r>
              <a:rPr lang="en-US" sz="1400" dirty="0" smtClean="0"/>
              <a:t>campaigns.</a:t>
            </a:r>
          </a:p>
          <a:p>
            <a:endParaRPr lang="en-US" sz="1400" dirty="0"/>
          </a:p>
          <a:p>
            <a:r>
              <a:rPr lang="en-US" sz="1400" dirty="0" smtClean="0"/>
              <a:t>Mobile </a:t>
            </a:r>
            <a:r>
              <a:rPr lang="en-US" sz="1400" dirty="0"/>
              <a:t>Retargeting whereby we send push notifications to users who have the app is very promising as it helped generate incremental bookings with a 1.05 ROI in NAM for users who installed the app but never even made a booking yet.</a:t>
            </a:r>
          </a:p>
        </p:txBody>
      </p:sp>
      <p:sp>
        <p:nvSpPr>
          <p:cNvPr id="3" name="Content Placeholder 2"/>
          <p:cNvSpPr>
            <a:spLocks noGrp="1"/>
          </p:cNvSpPr>
          <p:nvPr>
            <p:ph type="body" sz="quarter" idx="11"/>
          </p:nvPr>
        </p:nvSpPr>
        <p:spPr>
          <a:xfrm>
            <a:off x="920069" y="3108032"/>
            <a:ext cx="7606772" cy="690423"/>
          </a:xfrm>
        </p:spPr>
        <p:txBody>
          <a:bodyPr>
            <a:noAutofit/>
          </a:bodyPr>
          <a:lstStyle/>
          <a:p>
            <a:pPr marL="0" indent="0">
              <a:buNone/>
            </a:pPr>
            <a:r>
              <a:rPr lang="en-US" sz="4000" b="1" dirty="0" smtClean="0">
                <a:solidFill>
                  <a:srgbClr val="CF2034"/>
                </a:solidFill>
              </a:rPr>
              <a:t>Mobile</a:t>
            </a:r>
            <a:endParaRPr lang="en-US" sz="4000" b="1" dirty="0">
              <a:solidFill>
                <a:srgbClr val="CF2034"/>
              </a:solidFill>
            </a:endParaRPr>
          </a:p>
        </p:txBody>
      </p:sp>
      <p:sp>
        <p:nvSpPr>
          <p:cNvPr id="4" name="Slide Number Placeholder 3"/>
          <p:cNvSpPr>
            <a:spLocks noGrp="1"/>
          </p:cNvSpPr>
          <p:nvPr>
            <p:ph type="sldNum" sz="quarter" idx="4294967295"/>
          </p:nvPr>
        </p:nvSpPr>
        <p:spPr>
          <a:xfrm>
            <a:off x="8755063" y="6356350"/>
            <a:ext cx="388937" cy="365125"/>
          </a:xfrm>
        </p:spPr>
        <p:txBody>
          <a:bodyPr/>
          <a:lstStyle/>
          <a:p>
            <a:fld id="{EB5B16B7-1A62-864A-BAD0-E4CC29AA3FC8}" type="slidenum">
              <a:rPr lang="en-US" smtClean="0"/>
              <a:pPr/>
              <a:t>25</a:t>
            </a:fld>
            <a:endParaRPr lang="en-US" dirty="0"/>
          </a:p>
        </p:txBody>
      </p:sp>
    </p:spTree>
    <p:extLst>
      <p:ext uri="{BB962C8B-B14F-4D97-AF65-F5344CB8AC3E}">
        <p14:creationId xmlns:p14="http://schemas.microsoft.com/office/powerpoint/2010/main" val="11974656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26</a:t>
            </a:fld>
            <a:endParaRPr lang="en-US" dirty="0"/>
          </a:p>
        </p:txBody>
      </p:sp>
      <p:sp>
        <p:nvSpPr>
          <p:cNvPr id="4" name="Content Placeholder 3"/>
          <p:cNvSpPr>
            <a:spLocks noGrp="1"/>
          </p:cNvSpPr>
          <p:nvPr>
            <p:ph idx="1"/>
          </p:nvPr>
        </p:nvSpPr>
        <p:spPr>
          <a:xfrm>
            <a:off x="457200" y="860846"/>
            <a:ext cx="8686800" cy="657958"/>
          </a:xfrm>
        </p:spPr>
        <p:txBody>
          <a:bodyPr/>
          <a:lstStyle/>
          <a:p>
            <a:pPr marL="182563" indent="-182563"/>
            <a:r>
              <a:rPr lang="en-US" sz="1800" dirty="0" smtClean="0"/>
              <a:t>Still remarkable upside to get users to adopt mobile app</a:t>
            </a:r>
          </a:p>
          <a:p>
            <a:pPr marL="182563" indent="-182563"/>
            <a:r>
              <a:rPr lang="en-US" sz="1800" dirty="0" smtClean="0"/>
              <a:t>Mobile App Users grew +27% YoY</a:t>
            </a:r>
            <a:endParaRPr lang="en-US" sz="1800" dirty="0"/>
          </a:p>
        </p:txBody>
      </p:sp>
      <p:sp>
        <p:nvSpPr>
          <p:cNvPr id="5" name="Text Placeholder 4"/>
          <p:cNvSpPr>
            <a:spLocks noGrp="1"/>
          </p:cNvSpPr>
          <p:nvPr>
            <p:ph type="body" sz="quarter" idx="16"/>
          </p:nvPr>
        </p:nvSpPr>
        <p:spPr/>
        <p:txBody>
          <a:bodyPr>
            <a:normAutofit/>
          </a:bodyPr>
          <a:lstStyle/>
          <a:p>
            <a:r>
              <a:rPr lang="en-US" sz="2800" dirty="0" smtClean="0"/>
              <a:t>Mobile App Penetration Per Market</a:t>
            </a:r>
            <a:endParaRPr lang="en-US" sz="2800" dirty="0">
              <a:solidFill>
                <a:srgbClr val="CF2034"/>
              </a:solidFill>
            </a:endParaRPr>
          </a:p>
        </p:txBody>
      </p:sp>
      <p:graphicFrame>
        <p:nvGraphicFramePr>
          <p:cNvPr id="9" name="Chart Placeholder 8"/>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666876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27</a:t>
            </a:fld>
            <a:endParaRPr lang="en-US" dirty="0"/>
          </a:p>
        </p:txBody>
      </p:sp>
      <p:sp>
        <p:nvSpPr>
          <p:cNvPr id="5" name="Text Placeholder 4"/>
          <p:cNvSpPr>
            <a:spLocks noGrp="1"/>
          </p:cNvSpPr>
          <p:nvPr>
            <p:ph type="body" sz="quarter" idx="16"/>
          </p:nvPr>
        </p:nvSpPr>
        <p:spPr/>
        <p:txBody>
          <a:bodyPr>
            <a:normAutofit/>
          </a:bodyPr>
          <a:lstStyle/>
          <a:p>
            <a:r>
              <a:rPr lang="en-US" sz="2800" dirty="0" smtClean="0"/>
              <a:t>NAM App Installs Distribution</a:t>
            </a:r>
            <a:endParaRPr lang="en-US" sz="2800" dirty="0">
              <a:solidFill>
                <a:srgbClr val="CF2034"/>
              </a:solidFill>
            </a:endParaRPr>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787329569"/>
              </p:ext>
            </p:extLst>
          </p:nvPr>
        </p:nvGraphicFramePr>
        <p:xfrm>
          <a:off x="0" y="1155635"/>
          <a:ext cx="9144000" cy="556584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221128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28</a:t>
            </a:fld>
            <a:endParaRPr lang="en-US" dirty="0"/>
          </a:p>
        </p:txBody>
      </p:sp>
      <p:sp>
        <p:nvSpPr>
          <p:cNvPr id="4" name="Content Placeholder 3"/>
          <p:cNvSpPr>
            <a:spLocks noGrp="1"/>
          </p:cNvSpPr>
          <p:nvPr>
            <p:ph idx="1"/>
          </p:nvPr>
        </p:nvSpPr>
        <p:spPr>
          <a:xfrm>
            <a:off x="457200" y="860846"/>
            <a:ext cx="8686800" cy="657958"/>
          </a:xfrm>
        </p:spPr>
        <p:txBody>
          <a:bodyPr/>
          <a:lstStyle/>
          <a:p>
            <a:pPr marL="182563" indent="-182563"/>
            <a:r>
              <a:rPr lang="en-US" sz="1600" dirty="0"/>
              <a:t>Early Q1 results have us hitting $15 CPBooker, which is the lowest we’ve seen yet</a:t>
            </a:r>
            <a:r>
              <a:rPr lang="en-US" sz="1600" dirty="0" smtClean="0"/>
              <a:t>.</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fontScale="70000" lnSpcReduction="20000"/>
          </a:bodyPr>
          <a:lstStyle/>
          <a:p>
            <a:r>
              <a:rPr lang="en-US" sz="2800" dirty="0" smtClean="0"/>
              <a:t>NAM continues </a:t>
            </a:r>
            <a:r>
              <a:rPr lang="en-US" sz="2800" dirty="0"/>
              <a:t>to try to deliver against CPBooker efficiency while scaling</a:t>
            </a:r>
            <a:endParaRPr lang="en-US" sz="2800" dirty="0">
              <a:solidFill>
                <a:srgbClr val="CF2034"/>
              </a:solidFill>
            </a:endParaRPr>
          </a:p>
        </p:txBody>
      </p:sp>
      <p:graphicFrame>
        <p:nvGraphicFramePr>
          <p:cNvPr id="9" name="Chart Placeholder 8"/>
          <p:cNvGraphicFramePr>
            <a:graphicFrameLocks noGrp="1"/>
          </p:cNvGraphicFramePr>
          <p:nvPr>
            <p:ph type="chart" sz="quarter" idx="11"/>
            <p:extLst>
              <p:ext uri="{D42A27DB-BD31-4B8C-83A1-F6EECF244321}">
                <p14:modId xmlns:p14="http://schemas.microsoft.com/office/powerpoint/2010/main" val="550175125"/>
              </p:ext>
            </p:extLst>
          </p:nvPr>
        </p:nvGraphicFramePr>
        <p:xfrm>
          <a:off x="0" y="1519237"/>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371475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29</a:t>
            </a:fld>
            <a:endParaRPr lang="en-US" dirty="0"/>
          </a:p>
        </p:txBody>
      </p:sp>
      <p:sp>
        <p:nvSpPr>
          <p:cNvPr id="5" name="Text Placeholder 4"/>
          <p:cNvSpPr>
            <a:spLocks noGrp="1"/>
          </p:cNvSpPr>
          <p:nvPr>
            <p:ph type="body" sz="quarter" idx="16"/>
          </p:nvPr>
        </p:nvSpPr>
        <p:spPr/>
        <p:txBody>
          <a:bodyPr>
            <a:normAutofit/>
          </a:bodyPr>
          <a:lstStyle/>
          <a:p>
            <a:r>
              <a:rPr lang="en-US" sz="2800" dirty="0" smtClean="0"/>
              <a:t>UK App Installs Distribution</a:t>
            </a:r>
            <a:endParaRPr lang="en-US" sz="2800" dirty="0">
              <a:solidFill>
                <a:srgbClr val="CF2034"/>
              </a:solidFill>
            </a:endParaRPr>
          </a:p>
        </p:txBody>
      </p:sp>
      <p:graphicFrame>
        <p:nvGraphicFramePr>
          <p:cNvPr id="6" name="Chart Placeholder 5"/>
          <p:cNvGraphicFramePr>
            <a:graphicFrameLocks noGrp="1"/>
          </p:cNvGraphicFramePr>
          <p:nvPr>
            <p:ph type="chart" sz="quarter" idx="11"/>
            <p:extLst>
              <p:ext uri="{D42A27DB-BD31-4B8C-83A1-F6EECF244321}">
                <p14:modId xmlns:p14="http://schemas.microsoft.com/office/powerpoint/2010/main" val="1157787276"/>
              </p:ext>
            </p:extLst>
          </p:nvPr>
        </p:nvGraphicFramePr>
        <p:xfrm>
          <a:off x="0" y="1167077"/>
          <a:ext cx="9144000" cy="555439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9487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457633" y="310958"/>
            <a:ext cx="8224982" cy="549888"/>
          </a:xfrm>
        </p:spPr>
        <p:txBody>
          <a:bodyPr>
            <a:normAutofit/>
          </a:bodyPr>
          <a:lstStyle/>
          <a:p>
            <a:pPr marL="0" indent="0">
              <a:buNone/>
            </a:pPr>
            <a:r>
              <a:rPr lang="en-US" sz="2800" dirty="0" smtClean="0">
                <a:solidFill>
                  <a:srgbClr val="CF2034"/>
                </a:solidFill>
              </a:rPr>
              <a:t>Marketing Lingo</a:t>
            </a:r>
            <a:endParaRPr lang="en-US" sz="2800" dirty="0">
              <a:solidFill>
                <a:srgbClr val="CF2034"/>
              </a:solidFill>
            </a:endParaRPr>
          </a:p>
        </p:txBody>
      </p:sp>
      <p:sp>
        <p:nvSpPr>
          <p:cNvPr id="4" name="Slide Number Placeholder 3"/>
          <p:cNvSpPr>
            <a:spLocks noGrp="1"/>
          </p:cNvSpPr>
          <p:nvPr>
            <p:ph type="sldNum" sz="quarter" idx="15"/>
          </p:nvPr>
        </p:nvSpPr>
        <p:spPr/>
        <p:txBody>
          <a:bodyPr/>
          <a:lstStyle/>
          <a:p>
            <a:fld id="{EB5B16B7-1A62-864A-BAD0-E4CC29AA3FC8}" type="slidenum">
              <a:rPr lang="en-US" smtClean="0"/>
              <a:pPr/>
              <a:t>3</a:t>
            </a:fld>
            <a:endParaRPr lang="en-US" dirty="0"/>
          </a:p>
        </p:txBody>
      </p:sp>
      <p:sp>
        <p:nvSpPr>
          <p:cNvPr id="5" name="Content Placeholder 4"/>
          <p:cNvSpPr>
            <a:spLocks noGrp="1"/>
          </p:cNvSpPr>
          <p:nvPr>
            <p:ph idx="1"/>
          </p:nvPr>
        </p:nvSpPr>
        <p:spPr>
          <a:xfrm>
            <a:off x="457633" y="860845"/>
            <a:ext cx="8224982" cy="5600296"/>
          </a:xfrm>
        </p:spPr>
        <p:txBody>
          <a:bodyPr/>
          <a:lstStyle/>
          <a:p>
            <a:pPr marL="182563" indent="-182563"/>
            <a:r>
              <a:rPr lang="en-US" sz="1600" dirty="0"/>
              <a:t>LTV = Lifetime Value</a:t>
            </a:r>
          </a:p>
          <a:p>
            <a:pPr marL="0" indent="0">
              <a:buNone/>
            </a:pPr>
            <a:endParaRPr lang="en-US" sz="1600" dirty="0"/>
          </a:p>
          <a:p>
            <a:pPr marL="182563" indent="-182563"/>
            <a:r>
              <a:rPr lang="en-US" sz="1600" dirty="0"/>
              <a:t>SEO = Search engine optimization</a:t>
            </a:r>
          </a:p>
          <a:p>
            <a:pPr marL="182563" indent="-182563"/>
            <a:r>
              <a:rPr lang="en-US" sz="1600" dirty="0" smtClean="0"/>
              <a:t>PPC </a:t>
            </a:r>
            <a:r>
              <a:rPr lang="en-US" sz="1600" dirty="0"/>
              <a:t>= Pay per click search engine </a:t>
            </a:r>
            <a:r>
              <a:rPr lang="en-US" sz="1600" dirty="0" smtClean="0"/>
              <a:t>marketing</a:t>
            </a:r>
          </a:p>
          <a:p>
            <a:pPr marL="442913" lvl="1" indent="-182563"/>
            <a:r>
              <a:rPr lang="en-US" sz="1200" dirty="0" smtClean="0"/>
              <a:t>Brand = Ad campaigns that contains keywords like “</a:t>
            </a:r>
            <a:r>
              <a:rPr lang="en-US" sz="1200" dirty="0" err="1" smtClean="0"/>
              <a:t>opentable</a:t>
            </a:r>
            <a:r>
              <a:rPr lang="en-US" sz="1200" dirty="0" smtClean="0"/>
              <a:t>”, “open”, etc…</a:t>
            </a:r>
          </a:p>
          <a:p>
            <a:pPr marL="442913" lvl="1" indent="-182563"/>
            <a:r>
              <a:rPr lang="en-US" sz="1200" dirty="0" smtClean="0"/>
              <a:t>NonBrand = Ad campaigns that do not contain Brand names e.g. “Restaurants near Empire State Building”</a:t>
            </a:r>
          </a:p>
          <a:p>
            <a:pPr marL="442913" lvl="1" indent="-182563"/>
            <a:r>
              <a:rPr lang="en-US" sz="1200" dirty="0" smtClean="0"/>
              <a:t>Restaurant = Ad campaigns that contain the restaurant’s name e.g. “</a:t>
            </a:r>
            <a:r>
              <a:rPr lang="en-US" sz="1200" dirty="0" err="1" smtClean="0"/>
              <a:t>Perbacco</a:t>
            </a:r>
            <a:r>
              <a:rPr lang="en-US" sz="1200" dirty="0" smtClean="0"/>
              <a:t>”</a:t>
            </a:r>
            <a:endParaRPr lang="en-US" sz="1200" dirty="0"/>
          </a:p>
          <a:p>
            <a:pPr marL="182563" indent="-182563"/>
            <a:r>
              <a:rPr lang="en-US" sz="1600" dirty="0"/>
              <a:t>Mobile = Mobile app install </a:t>
            </a:r>
            <a:r>
              <a:rPr lang="en-US" sz="1600" dirty="0" smtClean="0"/>
              <a:t>marketing</a:t>
            </a:r>
            <a:endParaRPr lang="en-US" sz="1600" dirty="0"/>
          </a:p>
          <a:p>
            <a:pPr marL="182563" indent="-182563"/>
            <a:r>
              <a:rPr lang="en-US" sz="1600" dirty="0" smtClean="0"/>
              <a:t>Affiliates </a:t>
            </a:r>
            <a:r>
              <a:rPr lang="en-US" sz="1600" dirty="0"/>
              <a:t>= Affiliates and partners </a:t>
            </a:r>
            <a:r>
              <a:rPr lang="en-US" sz="1600" dirty="0" smtClean="0"/>
              <a:t>marketing</a:t>
            </a:r>
            <a:endParaRPr lang="en-US" sz="1600" dirty="0"/>
          </a:p>
          <a:p>
            <a:pPr marL="182563" indent="-182563"/>
            <a:r>
              <a:rPr lang="en-US" sz="1600" dirty="0"/>
              <a:t>Email = Email </a:t>
            </a:r>
            <a:r>
              <a:rPr lang="en-US" sz="1600" dirty="0" smtClean="0"/>
              <a:t>marketing</a:t>
            </a:r>
            <a:endParaRPr lang="en-US" sz="1600" dirty="0"/>
          </a:p>
          <a:p>
            <a:pPr marL="182563" indent="-182563"/>
            <a:r>
              <a:rPr lang="en-US" sz="1600" dirty="0"/>
              <a:t>Display = Banner ad retargeting and </a:t>
            </a:r>
            <a:r>
              <a:rPr lang="en-US" sz="1600" dirty="0" smtClean="0"/>
              <a:t>prospecting</a:t>
            </a:r>
          </a:p>
          <a:p>
            <a:pPr marL="442913" lvl="1" indent="-182563"/>
            <a:r>
              <a:rPr lang="en-US" sz="1200" dirty="0" smtClean="0"/>
              <a:t>Retargeting = Ad campaigns where we retarget users who have already seen our ads somewhere else</a:t>
            </a:r>
          </a:p>
          <a:p>
            <a:pPr marL="442913" lvl="1" indent="-182563"/>
            <a:r>
              <a:rPr lang="en-US" sz="1200" dirty="0" smtClean="0"/>
              <a:t>Prospecting = Ad campaigns where we target new users we have never reached out to yet</a:t>
            </a:r>
          </a:p>
          <a:p>
            <a:pPr marL="182563" indent="-182563"/>
            <a:r>
              <a:rPr lang="en-US" sz="1600" dirty="0" smtClean="0"/>
              <a:t>Restaurant Week = Restaurant week marketing</a:t>
            </a:r>
            <a:endParaRPr lang="en-US" sz="1600" dirty="0"/>
          </a:p>
          <a:p>
            <a:pPr marL="182563" indent="-182563"/>
            <a:r>
              <a:rPr lang="en-US" sz="1600" dirty="0" smtClean="0"/>
              <a:t>Social </a:t>
            </a:r>
            <a:r>
              <a:rPr lang="en-US" sz="1600" dirty="0"/>
              <a:t>= Social media marketing including Facebook and </a:t>
            </a:r>
            <a:r>
              <a:rPr lang="en-US" sz="1600" dirty="0" smtClean="0"/>
              <a:t>twitter</a:t>
            </a:r>
            <a:endParaRPr lang="en-US" sz="1600" dirty="0"/>
          </a:p>
          <a:p>
            <a:pPr marL="182563" indent="-182563"/>
            <a:endParaRPr lang="en-US" sz="1600" dirty="0"/>
          </a:p>
          <a:p>
            <a:pPr marL="182563" indent="-182563"/>
            <a:r>
              <a:rPr lang="en-US" sz="1600" dirty="0"/>
              <a:t>Cost Per Booking = PPC Cost / PPC </a:t>
            </a:r>
            <a:r>
              <a:rPr lang="en-US" sz="1600" dirty="0" smtClean="0"/>
              <a:t>Bookings</a:t>
            </a:r>
            <a:endParaRPr lang="en-US" sz="1600" dirty="0"/>
          </a:p>
          <a:p>
            <a:pPr marL="182563" indent="-182563"/>
            <a:r>
              <a:rPr lang="en-US" sz="1600" dirty="0"/>
              <a:t>Cost Per Booker = Mobile Cost / Mobile </a:t>
            </a:r>
            <a:r>
              <a:rPr lang="en-US" sz="1600" dirty="0" smtClean="0"/>
              <a:t>Bookers</a:t>
            </a:r>
            <a:endParaRPr lang="en-US" sz="1600" dirty="0"/>
          </a:p>
        </p:txBody>
      </p:sp>
    </p:spTree>
    <p:extLst>
      <p:ext uri="{BB962C8B-B14F-4D97-AF65-F5344CB8AC3E}">
        <p14:creationId xmlns:p14="http://schemas.microsoft.com/office/powerpoint/2010/main" val="12346154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30</a:t>
            </a:fld>
            <a:endParaRPr lang="en-US" dirty="0"/>
          </a:p>
        </p:txBody>
      </p:sp>
      <p:sp>
        <p:nvSpPr>
          <p:cNvPr id="4" name="Content Placeholder 3"/>
          <p:cNvSpPr>
            <a:spLocks noGrp="1"/>
          </p:cNvSpPr>
          <p:nvPr>
            <p:ph idx="1"/>
          </p:nvPr>
        </p:nvSpPr>
        <p:spPr>
          <a:xfrm>
            <a:off x="457200" y="972562"/>
            <a:ext cx="8686800" cy="546241"/>
          </a:xfrm>
        </p:spPr>
        <p:txBody>
          <a:bodyPr/>
          <a:lstStyle/>
          <a:p>
            <a:pPr marL="182563" indent="-182563"/>
            <a:r>
              <a:rPr lang="en-US" sz="1600" dirty="0"/>
              <a:t>Focused on mobile retargeting in </a:t>
            </a:r>
            <a:r>
              <a:rPr lang="en-US" sz="1600" dirty="0" smtClean="0"/>
              <a:t>Q1</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fontScale="70000" lnSpcReduction="20000"/>
          </a:bodyPr>
          <a:lstStyle/>
          <a:p>
            <a:r>
              <a:rPr lang="en-US" sz="2800" dirty="0" smtClean="0"/>
              <a:t>We </a:t>
            </a:r>
            <a:r>
              <a:rPr lang="en-US" sz="2800" dirty="0"/>
              <a:t>scaled back spend and tried to focus on efficiency because CPBooker have been difficult to deliver against</a:t>
            </a:r>
            <a:endParaRPr lang="en-US" sz="2800" dirty="0">
              <a:solidFill>
                <a:srgbClr val="CF2034"/>
              </a:solidFill>
            </a:endParaRPr>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3730624918"/>
              </p:ext>
            </p:extLst>
          </p:nvPr>
        </p:nvGraphicFramePr>
        <p:xfrm>
          <a:off x="0" y="1519237"/>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344572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31</a:t>
            </a:fld>
            <a:endParaRPr lang="en-US" dirty="0"/>
          </a:p>
        </p:txBody>
      </p:sp>
      <p:sp>
        <p:nvSpPr>
          <p:cNvPr id="4" name="Content Placeholder 3"/>
          <p:cNvSpPr>
            <a:spLocks noGrp="1"/>
          </p:cNvSpPr>
          <p:nvPr>
            <p:ph idx="1"/>
          </p:nvPr>
        </p:nvSpPr>
        <p:spPr>
          <a:xfrm>
            <a:off x="457200" y="972562"/>
            <a:ext cx="8686800" cy="546241"/>
          </a:xfrm>
        </p:spPr>
        <p:txBody>
          <a:bodyPr/>
          <a:lstStyle/>
          <a:p>
            <a:pPr marL="182563" indent="-182563"/>
            <a:r>
              <a:rPr lang="en-US" sz="1600" dirty="0"/>
              <a:t>NAM 29% of total Mobile Spend went into Mobile retargeting and 13% of UK</a:t>
            </a:r>
          </a:p>
          <a:p>
            <a:pPr marL="0" indent="0">
              <a:buNone/>
            </a:pP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a:t>Mobile Retargeting is </a:t>
            </a:r>
            <a:r>
              <a:rPr lang="en-US" sz="2800" dirty="0" smtClean="0"/>
              <a:t>changing the game</a:t>
            </a:r>
            <a:endParaRPr lang="en-US" sz="2800" dirty="0">
              <a:solidFill>
                <a:srgbClr val="CF2034"/>
              </a:solidFill>
            </a:endParaRPr>
          </a:p>
        </p:txBody>
      </p:sp>
      <p:graphicFrame>
        <p:nvGraphicFramePr>
          <p:cNvPr id="8" name="Table 7"/>
          <p:cNvGraphicFramePr>
            <a:graphicFrameLocks noGrp="1"/>
          </p:cNvGraphicFramePr>
          <p:nvPr>
            <p:extLst>
              <p:ext uri="{D42A27DB-BD31-4B8C-83A1-F6EECF244321}">
                <p14:modId xmlns:p14="http://schemas.microsoft.com/office/powerpoint/2010/main" val="1272296295"/>
              </p:ext>
            </p:extLst>
          </p:nvPr>
        </p:nvGraphicFramePr>
        <p:xfrm>
          <a:off x="457199" y="1600200"/>
          <a:ext cx="8229600" cy="1737065"/>
        </p:xfrm>
        <a:graphic>
          <a:graphicData uri="http://schemas.openxmlformats.org/drawingml/2006/table">
            <a:tbl>
              <a:tblPr firstRow="1" bandRow="1">
                <a:tableStyleId>{72833802-FEF1-4C79-8D5D-14CF1EAF98D9}</a:tableStyleId>
              </a:tblPr>
              <a:tblGrid>
                <a:gridCol w="1645920"/>
                <a:gridCol w="1645920"/>
                <a:gridCol w="1645920"/>
                <a:gridCol w="1844039"/>
                <a:gridCol w="1447801"/>
              </a:tblGrid>
              <a:tr h="462635">
                <a:tc>
                  <a:txBody>
                    <a:bodyPr/>
                    <a:lstStyle/>
                    <a:p>
                      <a:pPr algn="ctr" fontAlgn="b"/>
                      <a:r>
                        <a:rPr lang="en-US" sz="1300" b="1" i="0" u="none" strike="noStrike" dirty="0" smtClean="0">
                          <a:solidFill>
                            <a:srgbClr val="FFFFFF"/>
                          </a:solidFill>
                          <a:effectLst/>
                          <a:latin typeface="Helvetica"/>
                          <a:cs typeface="Helvetica"/>
                        </a:rPr>
                        <a:t>NAM</a:t>
                      </a:r>
                      <a:endParaRPr lang="en-US" sz="1300" b="1" i="0" u="none" strike="noStrike" dirty="0">
                        <a:solidFill>
                          <a:srgbClr val="FFFFFF"/>
                        </a:solidFill>
                        <a:effectLst/>
                        <a:latin typeface="Helvetica"/>
                        <a:cs typeface="Helvetica"/>
                      </a:endParaRPr>
                    </a:p>
                  </a:txBody>
                  <a:tcPr marL="12700" marR="12700" marT="25400" marB="25400" anchor="ctr">
                    <a:solidFill>
                      <a:srgbClr val="CD2237"/>
                    </a:solidFill>
                  </a:tcPr>
                </a:tc>
                <a:tc>
                  <a:txBody>
                    <a:bodyPr/>
                    <a:lstStyle/>
                    <a:p>
                      <a:pPr algn="ctr" fontAlgn="b"/>
                      <a:r>
                        <a:rPr lang="en-US" sz="1300" b="1" i="0" u="none" strike="noStrike" dirty="0" smtClean="0">
                          <a:solidFill>
                            <a:srgbClr val="FFFFFF"/>
                          </a:solidFill>
                          <a:effectLst/>
                          <a:latin typeface="Helvetica"/>
                          <a:cs typeface="Helvetica"/>
                        </a:rPr>
                        <a:t>Spend ($)</a:t>
                      </a:r>
                      <a:endParaRPr lang="en-US" sz="1300" b="1" i="0" u="none" strike="noStrike" dirty="0">
                        <a:solidFill>
                          <a:srgbClr val="FFFFFF"/>
                        </a:solidFill>
                        <a:effectLst/>
                        <a:latin typeface="Helvetica"/>
                        <a:cs typeface="Helvetica"/>
                      </a:endParaRPr>
                    </a:p>
                  </a:txBody>
                  <a:tcPr marL="12700" marR="12700" marT="25400" marB="25400" anchor="ctr">
                    <a:solidFill>
                      <a:srgbClr val="CD2237"/>
                    </a:solidFill>
                  </a:tcPr>
                </a:tc>
                <a:tc>
                  <a:txBody>
                    <a:bodyPr/>
                    <a:lstStyle/>
                    <a:p>
                      <a:pPr algn="ctr" fontAlgn="b"/>
                      <a:r>
                        <a:rPr lang="en-US" sz="1300" b="1" i="0" u="none" strike="noStrike" dirty="0" smtClean="0">
                          <a:solidFill>
                            <a:srgbClr val="FFFFFF"/>
                          </a:solidFill>
                          <a:effectLst/>
                          <a:latin typeface="Helvetica"/>
                          <a:cs typeface="Helvetica"/>
                        </a:rPr>
                        <a:t>Bookings</a:t>
                      </a:r>
                      <a:endParaRPr lang="en-US" sz="1300" b="1" i="0" u="none" strike="noStrike" dirty="0">
                        <a:solidFill>
                          <a:srgbClr val="FFFFFF"/>
                        </a:solidFill>
                        <a:effectLst/>
                        <a:latin typeface="Helvetica"/>
                        <a:cs typeface="Helvetica"/>
                      </a:endParaRPr>
                    </a:p>
                  </a:txBody>
                  <a:tcPr marL="12700" marR="12700" marT="12700" marB="0" anchor="ctr">
                    <a:solidFill>
                      <a:srgbClr val="CD2237"/>
                    </a:solidFill>
                  </a:tcPr>
                </a:tc>
                <a:tc>
                  <a:txBody>
                    <a:bodyPr/>
                    <a:lstStyle/>
                    <a:p>
                      <a:pPr algn="ctr" fontAlgn="b"/>
                      <a:r>
                        <a:rPr lang="en-US" sz="1300" b="1" i="0" u="none" strike="noStrike" dirty="0" smtClean="0">
                          <a:solidFill>
                            <a:srgbClr val="FFFFFF"/>
                          </a:solidFill>
                          <a:effectLst/>
                          <a:latin typeface="Helvetica"/>
                          <a:cs typeface="Helvetica"/>
                        </a:rPr>
                        <a:t>Cost Per Booking ($)</a:t>
                      </a:r>
                      <a:endParaRPr lang="en-US" sz="1300" b="1" i="0" u="none" strike="noStrike" dirty="0">
                        <a:solidFill>
                          <a:srgbClr val="FFFFFF"/>
                        </a:solidFill>
                        <a:effectLst/>
                        <a:latin typeface="Helvetica"/>
                        <a:cs typeface="Helvetica"/>
                      </a:endParaRPr>
                    </a:p>
                  </a:txBody>
                  <a:tcPr marL="12700" marR="12700" marT="25400" marB="25400" anchor="ctr">
                    <a:solidFill>
                      <a:srgbClr val="CD2237"/>
                    </a:solidFill>
                  </a:tcPr>
                </a:tc>
                <a:tc>
                  <a:txBody>
                    <a:bodyPr/>
                    <a:lstStyle/>
                    <a:p>
                      <a:pPr algn="ctr" fontAlgn="b"/>
                      <a:r>
                        <a:rPr lang="en-US" sz="1300" b="1" i="0" u="none" strike="noStrike" dirty="0" smtClean="0">
                          <a:solidFill>
                            <a:srgbClr val="FFFFFF"/>
                          </a:solidFill>
                          <a:effectLst/>
                          <a:latin typeface="Helvetica"/>
                          <a:cs typeface="Helvetica"/>
                        </a:rPr>
                        <a:t>ROI</a:t>
                      </a:r>
                      <a:endParaRPr lang="en-US" sz="1300" b="1" i="0" u="none" strike="noStrike" dirty="0">
                        <a:solidFill>
                          <a:srgbClr val="FFFFFF"/>
                        </a:solidFill>
                        <a:effectLst/>
                        <a:latin typeface="Helvetica"/>
                        <a:cs typeface="Helvetica"/>
                      </a:endParaRPr>
                    </a:p>
                  </a:txBody>
                  <a:tcPr marL="12700" marR="12700" marT="25400" marB="25400" anchor="ctr">
                    <a:solidFill>
                      <a:srgbClr val="CD2237"/>
                    </a:solidFill>
                  </a:tcPr>
                </a:tc>
              </a:tr>
              <a:tr h="424810">
                <a:tc>
                  <a:txBody>
                    <a:bodyPr/>
                    <a:lstStyle/>
                    <a:p>
                      <a:pPr algn="ctr" fontAlgn="b"/>
                      <a:r>
                        <a:rPr lang="en-US" sz="1300" b="0" i="0" u="none" strike="noStrike" dirty="0" smtClean="0">
                          <a:solidFill>
                            <a:srgbClr val="000000"/>
                          </a:solidFill>
                          <a:effectLst/>
                          <a:latin typeface="Helvetica"/>
                          <a:cs typeface="Helvetica"/>
                        </a:rPr>
                        <a:t>New App</a:t>
                      </a:r>
                      <a:r>
                        <a:rPr lang="en-US" sz="1300" b="0" i="0" u="none" strike="noStrike" baseline="0" dirty="0" smtClean="0">
                          <a:solidFill>
                            <a:srgbClr val="000000"/>
                          </a:solidFill>
                          <a:effectLst/>
                          <a:latin typeface="Helvetica"/>
                          <a:cs typeface="Helvetica"/>
                        </a:rPr>
                        <a:t> </a:t>
                      </a:r>
                      <a:r>
                        <a:rPr lang="en-US" sz="1300" b="0" i="0" u="none" strike="noStrike" dirty="0" smtClean="0">
                          <a:solidFill>
                            <a:srgbClr val="000000"/>
                          </a:solidFill>
                          <a:effectLst/>
                          <a:latin typeface="Helvetica"/>
                          <a:cs typeface="Helvetica"/>
                        </a:rPr>
                        <a:t>Users*</a:t>
                      </a:r>
                      <a:endParaRPr lang="en-US" sz="1300" b="0" i="0" u="none" strike="noStrike" dirty="0">
                        <a:solidFill>
                          <a:srgbClr val="000000"/>
                        </a:solidFill>
                        <a:effectLst/>
                        <a:latin typeface="Helvetica"/>
                        <a:cs typeface="Helvetica"/>
                      </a:endParaRPr>
                    </a:p>
                  </a:txBody>
                  <a:tcPr marL="12700" marR="12700" marT="25400" marB="25400" anchor="ctr"/>
                </a:tc>
                <a:tc>
                  <a:txBody>
                    <a:bodyPr/>
                    <a:lstStyle/>
                    <a:p>
                      <a:pPr algn="ctr" fontAlgn="b"/>
                      <a:r>
                        <a:rPr lang="en-US" sz="1300" b="0" i="0" u="none" strike="noStrike" dirty="0" smtClean="0">
                          <a:solidFill>
                            <a:srgbClr val="000000"/>
                          </a:solidFill>
                          <a:effectLst/>
                          <a:latin typeface="Helvetica"/>
                          <a:cs typeface="Helvetica"/>
                        </a:rPr>
                        <a:t>$59,229</a:t>
                      </a:r>
                      <a:endParaRPr lang="en-US" sz="1300" b="0" i="0" u="none" strike="noStrike" dirty="0">
                        <a:solidFill>
                          <a:srgbClr val="000000"/>
                        </a:solidFill>
                        <a:effectLst/>
                        <a:latin typeface="Helvetica"/>
                        <a:cs typeface="Helvetica"/>
                      </a:endParaRPr>
                    </a:p>
                  </a:txBody>
                  <a:tcPr marL="12700" marR="12700" marT="12700" marB="0" anchor="ctr"/>
                </a:tc>
                <a:tc>
                  <a:txBody>
                    <a:bodyPr/>
                    <a:lstStyle/>
                    <a:p>
                      <a:pPr algn="ctr"/>
                      <a:r>
                        <a:rPr lang="en-US" sz="1300" dirty="0" smtClean="0">
                          <a:latin typeface="Helvetica"/>
                          <a:cs typeface="Helvetica"/>
                        </a:rPr>
                        <a:t>28,856</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$2.05</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1.05</a:t>
                      </a:r>
                      <a:endParaRPr lang="en-US" sz="1300" dirty="0">
                        <a:latin typeface="Helvetica"/>
                        <a:cs typeface="Helvetica"/>
                      </a:endParaRPr>
                    </a:p>
                  </a:txBody>
                  <a:tcPr marL="12700" marR="12700" marT="12700" marB="0" anchor="ctr"/>
                </a:tc>
              </a:tr>
              <a:tr h="424810">
                <a:tc>
                  <a:txBody>
                    <a:bodyPr/>
                    <a:lstStyle/>
                    <a:p>
                      <a:pPr algn="ctr" fontAlgn="b"/>
                      <a:r>
                        <a:rPr lang="en-US" sz="1300" b="0" i="0" u="none" strike="noStrike" dirty="0" smtClean="0">
                          <a:solidFill>
                            <a:srgbClr val="000000"/>
                          </a:solidFill>
                          <a:effectLst/>
                          <a:latin typeface="Helvetica"/>
                          <a:cs typeface="Helvetica"/>
                        </a:rPr>
                        <a:t>Existing</a:t>
                      </a:r>
                      <a:r>
                        <a:rPr lang="en-US" sz="1300" b="0" i="0" u="none" strike="noStrike" baseline="0" dirty="0" smtClean="0">
                          <a:solidFill>
                            <a:srgbClr val="000000"/>
                          </a:solidFill>
                          <a:effectLst/>
                          <a:latin typeface="Helvetica"/>
                          <a:cs typeface="Helvetica"/>
                        </a:rPr>
                        <a:t> App </a:t>
                      </a:r>
                      <a:r>
                        <a:rPr lang="en-US" sz="1300" b="0" i="0" u="none" strike="noStrike" baseline="0" dirty="0" smtClean="0">
                          <a:solidFill>
                            <a:srgbClr val="000000"/>
                          </a:solidFill>
                          <a:effectLst/>
                          <a:latin typeface="Helvetica"/>
                          <a:cs typeface="Helvetica"/>
                        </a:rPr>
                        <a:t>Users*</a:t>
                      </a:r>
                      <a:endParaRPr lang="en-US" sz="1300" b="0" i="0" u="none" strike="noStrike" dirty="0">
                        <a:solidFill>
                          <a:srgbClr val="000000"/>
                        </a:solidFill>
                        <a:effectLst/>
                        <a:latin typeface="Helvetica"/>
                        <a:cs typeface="Helvetica"/>
                      </a:endParaRPr>
                    </a:p>
                  </a:txBody>
                  <a:tcPr marL="12700" marR="12700" marT="25400" marB="25400" anchor="ctr"/>
                </a:tc>
                <a:tc>
                  <a:txBody>
                    <a:bodyPr/>
                    <a:lstStyle/>
                    <a:p>
                      <a:pPr algn="ctr" fontAlgn="b"/>
                      <a:r>
                        <a:rPr lang="en-US" sz="1300" b="0" i="0" u="none" strike="noStrike" dirty="0" smtClean="0">
                          <a:solidFill>
                            <a:srgbClr val="000000"/>
                          </a:solidFill>
                          <a:effectLst/>
                          <a:latin typeface="Helvetica"/>
                          <a:cs typeface="Helvetica"/>
                        </a:rPr>
                        <a:t>$90,036</a:t>
                      </a:r>
                      <a:endParaRPr lang="en-US" sz="1300" b="0" i="0" u="none" strike="noStrike" dirty="0">
                        <a:solidFill>
                          <a:srgbClr val="000000"/>
                        </a:solidFill>
                        <a:effectLst/>
                        <a:latin typeface="Helvetica"/>
                        <a:cs typeface="Helvetica"/>
                      </a:endParaRPr>
                    </a:p>
                  </a:txBody>
                  <a:tcPr marL="12700" marR="12700" marT="12700" marB="0" anchor="ctr"/>
                </a:tc>
                <a:tc>
                  <a:txBody>
                    <a:bodyPr/>
                    <a:lstStyle/>
                    <a:p>
                      <a:pPr algn="ctr"/>
                      <a:r>
                        <a:rPr lang="en-US" sz="1300" dirty="0" smtClean="0">
                          <a:latin typeface="Helvetica"/>
                          <a:cs typeface="Helvetica"/>
                        </a:rPr>
                        <a:t>146,499</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$0.61</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3.49</a:t>
                      </a:r>
                      <a:endParaRPr lang="en-US" sz="1300" dirty="0">
                        <a:latin typeface="Helvetica"/>
                        <a:cs typeface="Helvetica"/>
                      </a:endParaRPr>
                    </a:p>
                  </a:txBody>
                  <a:tcPr marL="12700" marR="12700" marT="12700" marB="0" anchor="ctr"/>
                </a:tc>
              </a:tr>
              <a:tr h="424810">
                <a:tc>
                  <a:txBody>
                    <a:bodyPr/>
                    <a:lstStyle/>
                    <a:p>
                      <a:pPr algn="ctr" fontAlgn="b"/>
                      <a:r>
                        <a:rPr lang="en-US" sz="1300" b="0" i="0" u="none" strike="noStrike" dirty="0" smtClean="0">
                          <a:solidFill>
                            <a:srgbClr val="000000"/>
                          </a:solidFill>
                          <a:effectLst/>
                          <a:latin typeface="Helvetica"/>
                          <a:cs typeface="Helvetica"/>
                        </a:rPr>
                        <a:t>Total App Users</a:t>
                      </a:r>
                      <a:endParaRPr lang="en-US" sz="1300" b="0" i="0" u="none" strike="noStrike" dirty="0">
                        <a:solidFill>
                          <a:srgbClr val="000000"/>
                        </a:solidFill>
                        <a:effectLst/>
                        <a:latin typeface="Helvetica"/>
                        <a:cs typeface="Helvetica"/>
                      </a:endParaRPr>
                    </a:p>
                  </a:txBody>
                  <a:tcPr marL="12700" marR="12700" marT="25400" marB="25400" anchor="ctr"/>
                </a:tc>
                <a:tc>
                  <a:txBody>
                    <a:bodyPr/>
                    <a:lstStyle/>
                    <a:p>
                      <a:pPr algn="ctr" fontAlgn="b"/>
                      <a:r>
                        <a:rPr lang="en-US" sz="1300" b="0" i="0" u="none" strike="noStrike" dirty="0" smtClean="0">
                          <a:solidFill>
                            <a:srgbClr val="000000"/>
                          </a:solidFill>
                          <a:effectLst/>
                          <a:latin typeface="Helvetica"/>
                          <a:cs typeface="Helvetica"/>
                        </a:rPr>
                        <a:t>$149,265</a:t>
                      </a:r>
                      <a:endParaRPr lang="en-US" sz="1300" b="0" i="0" u="none" strike="noStrike" dirty="0">
                        <a:solidFill>
                          <a:srgbClr val="000000"/>
                        </a:solidFill>
                        <a:effectLst/>
                        <a:latin typeface="Helvetica"/>
                        <a:cs typeface="Helvetica"/>
                      </a:endParaRPr>
                    </a:p>
                  </a:txBody>
                  <a:tcPr marL="12700" marR="12700" marT="12700" marB="0" anchor="ctr"/>
                </a:tc>
                <a:tc>
                  <a:txBody>
                    <a:bodyPr/>
                    <a:lstStyle/>
                    <a:p>
                      <a:pPr algn="ctr"/>
                      <a:r>
                        <a:rPr lang="en-US" sz="1300" dirty="0" smtClean="0">
                          <a:latin typeface="Helvetica"/>
                          <a:cs typeface="Helvetica"/>
                        </a:rPr>
                        <a:t>175,355</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$0.85</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2.52</a:t>
                      </a:r>
                      <a:endParaRPr lang="en-US" sz="1300" dirty="0">
                        <a:latin typeface="Helvetica"/>
                        <a:cs typeface="Helvetica"/>
                      </a:endParaRPr>
                    </a:p>
                  </a:txBody>
                  <a:tcPr marL="12700" marR="12700" marT="12700" marB="0" anchor="ct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859426904"/>
              </p:ext>
            </p:extLst>
          </p:nvPr>
        </p:nvGraphicFramePr>
        <p:xfrm>
          <a:off x="457201" y="3657600"/>
          <a:ext cx="8229600" cy="1737065"/>
        </p:xfrm>
        <a:graphic>
          <a:graphicData uri="http://schemas.openxmlformats.org/drawingml/2006/table">
            <a:tbl>
              <a:tblPr firstRow="1" bandRow="1">
                <a:tableStyleId>{72833802-FEF1-4C79-8D5D-14CF1EAF98D9}</a:tableStyleId>
              </a:tblPr>
              <a:tblGrid>
                <a:gridCol w="1645920"/>
                <a:gridCol w="1645920"/>
                <a:gridCol w="1645920"/>
                <a:gridCol w="1844039"/>
                <a:gridCol w="1447801"/>
              </a:tblGrid>
              <a:tr h="462635">
                <a:tc>
                  <a:txBody>
                    <a:bodyPr/>
                    <a:lstStyle/>
                    <a:p>
                      <a:pPr algn="ctr" fontAlgn="b"/>
                      <a:r>
                        <a:rPr lang="en-US" sz="1300" b="1" i="0" u="none" strike="noStrike" dirty="0" smtClean="0">
                          <a:solidFill>
                            <a:srgbClr val="FFFFFF"/>
                          </a:solidFill>
                          <a:effectLst/>
                          <a:latin typeface="Helvetica"/>
                          <a:cs typeface="Helvetica"/>
                        </a:rPr>
                        <a:t>UK</a:t>
                      </a:r>
                      <a:endParaRPr lang="en-US" sz="1300" b="1" i="0" u="none" strike="noStrike" dirty="0">
                        <a:solidFill>
                          <a:srgbClr val="FFFFFF"/>
                        </a:solidFill>
                        <a:effectLst/>
                        <a:latin typeface="Helvetica"/>
                        <a:cs typeface="Helvetica"/>
                      </a:endParaRPr>
                    </a:p>
                  </a:txBody>
                  <a:tcPr marL="12700" marR="12700" marT="25400" marB="25400" anchor="ctr">
                    <a:solidFill>
                      <a:srgbClr val="CD2237"/>
                    </a:solidFill>
                  </a:tcPr>
                </a:tc>
                <a:tc>
                  <a:txBody>
                    <a:bodyPr/>
                    <a:lstStyle/>
                    <a:p>
                      <a:pPr algn="ctr" fontAlgn="b"/>
                      <a:r>
                        <a:rPr lang="en-US" sz="1300" b="1" i="0" u="none" strike="noStrike" dirty="0" smtClean="0">
                          <a:solidFill>
                            <a:srgbClr val="FFFFFF"/>
                          </a:solidFill>
                          <a:effectLst/>
                          <a:latin typeface="Helvetica"/>
                          <a:cs typeface="Helvetica"/>
                        </a:rPr>
                        <a:t>Spend ($)</a:t>
                      </a:r>
                      <a:endParaRPr lang="en-US" sz="1300" b="1" i="0" u="none" strike="noStrike" dirty="0">
                        <a:solidFill>
                          <a:srgbClr val="FFFFFF"/>
                        </a:solidFill>
                        <a:effectLst/>
                        <a:latin typeface="Helvetica"/>
                        <a:cs typeface="Helvetica"/>
                      </a:endParaRPr>
                    </a:p>
                  </a:txBody>
                  <a:tcPr marL="12700" marR="12700" marT="25400" marB="25400" anchor="ctr">
                    <a:solidFill>
                      <a:srgbClr val="CD2237"/>
                    </a:solidFill>
                  </a:tcPr>
                </a:tc>
                <a:tc>
                  <a:txBody>
                    <a:bodyPr/>
                    <a:lstStyle/>
                    <a:p>
                      <a:pPr algn="ctr" fontAlgn="b"/>
                      <a:r>
                        <a:rPr lang="en-US" sz="1300" b="1" i="0" u="none" strike="noStrike" dirty="0" smtClean="0">
                          <a:solidFill>
                            <a:srgbClr val="FFFFFF"/>
                          </a:solidFill>
                          <a:effectLst/>
                          <a:latin typeface="Helvetica"/>
                          <a:cs typeface="Helvetica"/>
                        </a:rPr>
                        <a:t>Bookings</a:t>
                      </a:r>
                      <a:endParaRPr lang="en-US" sz="1300" b="1" i="0" u="none" strike="noStrike" dirty="0">
                        <a:solidFill>
                          <a:srgbClr val="FFFFFF"/>
                        </a:solidFill>
                        <a:effectLst/>
                        <a:latin typeface="Helvetica"/>
                        <a:cs typeface="Helvetica"/>
                      </a:endParaRPr>
                    </a:p>
                  </a:txBody>
                  <a:tcPr marL="12700" marR="12700" marT="12700" marB="0" anchor="ctr">
                    <a:solidFill>
                      <a:srgbClr val="CD2237"/>
                    </a:solidFill>
                  </a:tcPr>
                </a:tc>
                <a:tc>
                  <a:txBody>
                    <a:bodyPr/>
                    <a:lstStyle/>
                    <a:p>
                      <a:pPr algn="ctr" fontAlgn="b"/>
                      <a:r>
                        <a:rPr lang="en-US" sz="1300" b="1" i="0" u="none" strike="noStrike" dirty="0" smtClean="0">
                          <a:solidFill>
                            <a:srgbClr val="FFFFFF"/>
                          </a:solidFill>
                          <a:effectLst/>
                          <a:latin typeface="Helvetica"/>
                          <a:cs typeface="Helvetica"/>
                        </a:rPr>
                        <a:t>Cost Per Booking ($)</a:t>
                      </a:r>
                      <a:endParaRPr lang="en-US" sz="1300" b="1" i="0" u="none" strike="noStrike" dirty="0">
                        <a:solidFill>
                          <a:srgbClr val="FFFFFF"/>
                        </a:solidFill>
                        <a:effectLst/>
                        <a:latin typeface="Helvetica"/>
                        <a:cs typeface="Helvetica"/>
                      </a:endParaRPr>
                    </a:p>
                  </a:txBody>
                  <a:tcPr marL="12700" marR="12700" marT="25400" marB="25400" anchor="ctr">
                    <a:solidFill>
                      <a:srgbClr val="CD2237"/>
                    </a:solidFill>
                  </a:tcPr>
                </a:tc>
                <a:tc>
                  <a:txBody>
                    <a:bodyPr/>
                    <a:lstStyle/>
                    <a:p>
                      <a:pPr algn="ctr" fontAlgn="b"/>
                      <a:r>
                        <a:rPr lang="en-US" sz="1300" b="1" i="0" u="none" strike="noStrike" dirty="0" smtClean="0">
                          <a:solidFill>
                            <a:srgbClr val="FFFFFF"/>
                          </a:solidFill>
                          <a:effectLst/>
                          <a:latin typeface="Helvetica"/>
                          <a:cs typeface="Helvetica"/>
                        </a:rPr>
                        <a:t>ROI</a:t>
                      </a:r>
                      <a:endParaRPr lang="en-US" sz="1300" b="1" i="0" u="none" strike="noStrike" dirty="0">
                        <a:solidFill>
                          <a:srgbClr val="FFFFFF"/>
                        </a:solidFill>
                        <a:effectLst/>
                        <a:latin typeface="Helvetica"/>
                        <a:cs typeface="Helvetica"/>
                      </a:endParaRPr>
                    </a:p>
                  </a:txBody>
                  <a:tcPr marL="12700" marR="12700" marT="25400" marB="25400" anchor="ctr">
                    <a:solidFill>
                      <a:srgbClr val="CD2237"/>
                    </a:solidFill>
                  </a:tcPr>
                </a:tc>
              </a:tr>
              <a:tr h="424810">
                <a:tc>
                  <a:txBody>
                    <a:bodyPr/>
                    <a:lstStyle/>
                    <a:p>
                      <a:pPr algn="ctr" fontAlgn="b"/>
                      <a:r>
                        <a:rPr lang="en-US" sz="1300" b="0" i="0" u="none" strike="noStrike" dirty="0" smtClean="0">
                          <a:solidFill>
                            <a:srgbClr val="000000"/>
                          </a:solidFill>
                          <a:effectLst/>
                          <a:latin typeface="Helvetica"/>
                          <a:cs typeface="Helvetica"/>
                        </a:rPr>
                        <a:t>New App Users</a:t>
                      </a:r>
                      <a:endParaRPr lang="en-US" sz="1300" b="0" i="0" u="none" strike="noStrike" dirty="0">
                        <a:solidFill>
                          <a:srgbClr val="000000"/>
                        </a:solidFill>
                        <a:effectLst/>
                        <a:latin typeface="Helvetica"/>
                        <a:cs typeface="Helvetica"/>
                      </a:endParaRPr>
                    </a:p>
                  </a:txBody>
                  <a:tcPr marL="12700" marR="12700" marT="25400" marB="25400" anchor="ctr"/>
                </a:tc>
                <a:tc>
                  <a:txBody>
                    <a:bodyPr/>
                    <a:lstStyle/>
                    <a:p>
                      <a:pPr algn="ctr" fontAlgn="b"/>
                      <a:r>
                        <a:rPr lang="en-US" sz="1300" b="0" i="0" u="none" strike="noStrike" dirty="0" smtClean="0">
                          <a:solidFill>
                            <a:srgbClr val="000000"/>
                          </a:solidFill>
                          <a:effectLst/>
                          <a:latin typeface="Helvetica"/>
                          <a:cs typeface="Helvetica"/>
                        </a:rPr>
                        <a:t>$5,338</a:t>
                      </a:r>
                      <a:endParaRPr lang="en-US" sz="1300" b="0" i="0" u="none" strike="noStrike" dirty="0">
                        <a:solidFill>
                          <a:srgbClr val="000000"/>
                        </a:solidFill>
                        <a:effectLst/>
                        <a:latin typeface="Helvetica"/>
                        <a:cs typeface="Helvetica"/>
                      </a:endParaRPr>
                    </a:p>
                  </a:txBody>
                  <a:tcPr marL="12700" marR="12700" marT="12700" marB="0" anchor="ctr"/>
                </a:tc>
                <a:tc>
                  <a:txBody>
                    <a:bodyPr/>
                    <a:lstStyle/>
                    <a:p>
                      <a:pPr algn="ctr"/>
                      <a:r>
                        <a:rPr lang="en-US" sz="1300" dirty="0" smtClean="0">
                          <a:latin typeface="Helvetica"/>
                          <a:cs typeface="Helvetica"/>
                        </a:rPr>
                        <a:t>368</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14.51</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0.43</a:t>
                      </a:r>
                      <a:endParaRPr lang="en-US" sz="1300" dirty="0">
                        <a:latin typeface="Helvetica"/>
                        <a:cs typeface="Helvetica"/>
                      </a:endParaRPr>
                    </a:p>
                  </a:txBody>
                  <a:tcPr marL="12700" marR="12700" marT="12700" marB="0" anchor="ctr"/>
                </a:tc>
              </a:tr>
              <a:tr h="424810">
                <a:tc>
                  <a:txBody>
                    <a:bodyPr/>
                    <a:lstStyle/>
                    <a:p>
                      <a:pPr algn="ctr" fontAlgn="b"/>
                      <a:r>
                        <a:rPr lang="en-US" sz="1300" b="0" i="0" u="none" strike="noStrike" dirty="0" smtClean="0">
                          <a:solidFill>
                            <a:srgbClr val="000000"/>
                          </a:solidFill>
                          <a:effectLst/>
                          <a:latin typeface="Helvetica"/>
                          <a:cs typeface="Helvetica"/>
                        </a:rPr>
                        <a:t>Existing</a:t>
                      </a:r>
                      <a:r>
                        <a:rPr lang="en-US" sz="1300" b="0" i="0" u="none" strike="noStrike" baseline="0" dirty="0" smtClean="0">
                          <a:solidFill>
                            <a:srgbClr val="000000"/>
                          </a:solidFill>
                          <a:effectLst/>
                          <a:latin typeface="Helvetica"/>
                          <a:cs typeface="Helvetica"/>
                        </a:rPr>
                        <a:t> App Users</a:t>
                      </a:r>
                      <a:endParaRPr lang="en-US" sz="1300" b="0" i="0" u="none" strike="noStrike" dirty="0">
                        <a:solidFill>
                          <a:srgbClr val="000000"/>
                        </a:solidFill>
                        <a:effectLst/>
                        <a:latin typeface="Helvetica"/>
                        <a:cs typeface="Helvetica"/>
                      </a:endParaRPr>
                    </a:p>
                  </a:txBody>
                  <a:tcPr marL="12700" marR="12700" marT="25400" marB="25400" anchor="ctr"/>
                </a:tc>
                <a:tc>
                  <a:txBody>
                    <a:bodyPr/>
                    <a:lstStyle/>
                    <a:p>
                      <a:pPr algn="ctr" fontAlgn="b"/>
                      <a:r>
                        <a:rPr lang="en-US" sz="1300" b="0" i="0" u="none" strike="noStrike" dirty="0" smtClean="0">
                          <a:solidFill>
                            <a:srgbClr val="000000"/>
                          </a:solidFill>
                          <a:effectLst/>
                          <a:latin typeface="Helvetica"/>
                          <a:cs typeface="Helvetica"/>
                        </a:rPr>
                        <a:t>$6,594</a:t>
                      </a:r>
                      <a:endParaRPr lang="en-US" sz="1300" b="0" i="0" u="none" strike="noStrike" dirty="0">
                        <a:solidFill>
                          <a:srgbClr val="000000"/>
                        </a:solidFill>
                        <a:effectLst/>
                        <a:latin typeface="Helvetica"/>
                        <a:cs typeface="Helvetica"/>
                      </a:endParaRPr>
                    </a:p>
                  </a:txBody>
                  <a:tcPr marL="12700" marR="12700" marT="12700" marB="0" anchor="ctr"/>
                </a:tc>
                <a:tc>
                  <a:txBody>
                    <a:bodyPr/>
                    <a:lstStyle/>
                    <a:p>
                      <a:pPr algn="ctr"/>
                      <a:r>
                        <a:rPr lang="en-US" sz="1300" dirty="0" smtClean="0">
                          <a:latin typeface="Helvetica"/>
                          <a:cs typeface="Helvetica"/>
                        </a:rPr>
                        <a:t>3,981</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1.66</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3.79</a:t>
                      </a:r>
                      <a:endParaRPr lang="en-US" sz="1300" dirty="0">
                        <a:latin typeface="Helvetica"/>
                        <a:cs typeface="Helvetica"/>
                      </a:endParaRPr>
                    </a:p>
                  </a:txBody>
                  <a:tcPr marL="12700" marR="12700" marT="12700" marB="0" anchor="ctr"/>
                </a:tc>
              </a:tr>
              <a:tr h="424810">
                <a:tc>
                  <a:txBody>
                    <a:bodyPr/>
                    <a:lstStyle/>
                    <a:p>
                      <a:pPr algn="ctr" fontAlgn="b"/>
                      <a:r>
                        <a:rPr lang="en-US" sz="1300" b="0" i="0" u="none" strike="noStrike" dirty="0" smtClean="0">
                          <a:solidFill>
                            <a:srgbClr val="000000"/>
                          </a:solidFill>
                          <a:effectLst/>
                          <a:latin typeface="Helvetica"/>
                          <a:cs typeface="Helvetica"/>
                        </a:rPr>
                        <a:t>Total App Users</a:t>
                      </a:r>
                      <a:endParaRPr lang="en-US" sz="1300" b="0" i="0" u="none" strike="noStrike" dirty="0">
                        <a:solidFill>
                          <a:srgbClr val="000000"/>
                        </a:solidFill>
                        <a:effectLst/>
                        <a:latin typeface="Helvetica"/>
                        <a:cs typeface="Helvetica"/>
                      </a:endParaRPr>
                    </a:p>
                  </a:txBody>
                  <a:tcPr marL="12700" marR="12700" marT="25400" marB="25400" anchor="ctr"/>
                </a:tc>
                <a:tc>
                  <a:txBody>
                    <a:bodyPr/>
                    <a:lstStyle/>
                    <a:p>
                      <a:pPr algn="ctr" fontAlgn="b"/>
                      <a:r>
                        <a:rPr lang="en-US" sz="1300" b="0" i="0" u="none" strike="noStrike" dirty="0" smtClean="0">
                          <a:solidFill>
                            <a:srgbClr val="000000"/>
                          </a:solidFill>
                          <a:effectLst/>
                          <a:latin typeface="Helvetica"/>
                          <a:cs typeface="Helvetica"/>
                        </a:rPr>
                        <a:t>$11,932</a:t>
                      </a:r>
                      <a:endParaRPr lang="en-US" sz="1300" b="0" i="0" u="none" strike="noStrike" dirty="0">
                        <a:solidFill>
                          <a:srgbClr val="000000"/>
                        </a:solidFill>
                        <a:effectLst/>
                        <a:latin typeface="Helvetica"/>
                        <a:cs typeface="Helvetica"/>
                      </a:endParaRPr>
                    </a:p>
                  </a:txBody>
                  <a:tcPr marL="12700" marR="12700" marT="12700" marB="0" anchor="ctr"/>
                </a:tc>
                <a:tc>
                  <a:txBody>
                    <a:bodyPr/>
                    <a:lstStyle/>
                    <a:p>
                      <a:pPr algn="ctr"/>
                      <a:r>
                        <a:rPr lang="en-US" sz="1300" dirty="0" smtClean="0">
                          <a:latin typeface="Helvetica"/>
                          <a:cs typeface="Helvetica"/>
                        </a:rPr>
                        <a:t>4,349</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2.74</a:t>
                      </a:r>
                      <a:endParaRPr lang="en-US" sz="1300" dirty="0">
                        <a:latin typeface="Helvetica"/>
                        <a:cs typeface="Helvetica"/>
                      </a:endParaRPr>
                    </a:p>
                  </a:txBody>
                  <a:tcPr marL="12700" marR="12700" marT="12700" marB="0" anchor="ctr"/>
                </a:tc>
                <a:tc>
                  <a:txBody>
                    <a:bodyPr/>
                    <a:lstStyle/>
                    <a:p>
                      <a:pPr algn="ctr"/>
                      <a:r>
                        <a:rPr lang="en-US" sz="1300" dirty="0" smtClean="0">
                          <a:latin typeface="Helvetica"/>
                          <a:cs typeface="Helvetica"/>
                        </a:rPr>
                        <a:t>2.29</a:t>
                      </a:r>
                      <a:endParaRPr lang="en-US" sz="1300" dirty="0">
                        <a:latin typeface="Helvetica"/>
                        <a:cs typeface="Helvetica"/>
                      </a:endParaRPr>
                    </a:p>
                  </a:txBody>
                  <a:tcPr marL="12700" marR="12700" marT="12700" marB="0" anchor="ctr"/>
                </a:tc>
              </a:tr>
            </a:tbl>
          </a:graphicData>
        </a:graphic>
      </p:graphicFrame>
      <p:sp>
        <p:nvSpPr>
          <p:cNvPr id="7" name="5-Point Star 6"/>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extBox 1"/>
          <p:cNvSpPr txBox="1"/>
          <p:nvPr/>
        </p:nvSpPr>
        <p:spPr>
          <a:xfrm>
            <a:off x="457201" y="6136802"/>
            <a:ext cx="6038438" cy="461665"/>
          </a:xfrm>
          <a:prstGeom prst="rect">
            <a:avLst/>
          </a:prstGeom>
          <a:noFill/>
        </p:spPr>
        <p:txBody>
          <a:bodyPr wrap="square" rtlCol="0">
            <a:spAutoFit/>
          </a:bodyPr>
          <a:lstStyle/>
          <a:p>
            <a:r>
              <a:rPr lang="en-US" sz="1200" dirty="0" smtClean="0">
                <a:latin typeface="Helvetica"/>
                <a:cs typeface="Helvetica"/>
              </a:rPr>
              <a:t>* New App Users: User has the app but never made a booking (dormant state)</a:t>
            </a:r>
          </a:p>
          <a:p>
            <a:r>
              <a:rPr lang="en-US" sz="1200" dirty="0" smtClean="0">
                <a:latin typeface="Helvetica"/>
                <a:cs typeface="Helvetica"/>
              </a:rPr>
              <a:t>* Existing App Users: User has the app and has already made at least 1 booking</a:t>
            </a:r>
            <a:endParaRPr lang="en-US" sz="1200" dirty="0">
              <a:latin typeface="Helvetica"/>
              <a:cs typeface="Helvetica"/>
            </a:endParaRPr>
          </a:p>
        </p:txBody>
      </p:sp>
    </p:spTree>
    <p:extLst>
      <p:ext uri="{BB962C8B-B14F-4D97-AF65-F5344CB8AC3E}">
        <p14:creationId xmlns:p14="http://schemas.microsoft.com/office/powerpoint/2010/main" val="770895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920069" y="3798455"/>
            <a:ext cx="7606772" cy="867467"/>
          </a:xfrm>
        </p:spPr>
        <p:txBody>
          <a:bodyPr>
            <a:normAutofit/>
          </a:bodyPr>
          <a:lstStyle/>
          <a:p>
            <a:r>
              <a:rPr lang="en-US" sz="1400" dirty="0"/>
              <a:t>We are starting to see bookings scale while becoming more efficient with our spending across all markets.</a:t>
            </a:r>
          </a:p>
        </p:txBody>
      </p:sp>
      <p:sp>
        <p:nvSpPr>
          <p:cNvPr id="3" name="Content Placeholder 2"/>
          <p:cNvSpPr>
            <a:spLocks noGrp="1"/>
          </p:cNvSpPr>
          <p:nvPr>
            <p:ph type="body" sz="quarter" idx="11"/>
          </p:nvPr>
        </p:nvSpPr>
        <p:spPr>
          <a:xfrm>
            <a:off x="920069" y="3119172"/>
            <a:ext cx="7606772" cy="679283"/>
          </a:xfrm>
        </p:spPr>
        <p:txBody>
          <a:bodyPr>
            <a:noAutofit/>
          </a:bodyPr>
          <a:lstStyle/>
          <a:p>
            <a:pPr marL="0" indent="0">
              <a:buNone/>
            </a:pPr>
            <a:r>
              <a:rPr lang="en-US" sz="4000" b="1" dirty="0" smtClean="0">
                <a:solidFill>
                  <a:srgbClr val="CF2034"/>
                </a:solidFill>
              </a:rPr>
              <a:t>Display</a:t>
            </a:r>
            <a:endParaRPr lang="en-US" sz="4000" b="1" dirty="0">
              <a:solidFill>
                <a:srgbClr val="CF2034"/>
              </a:solidFill>
            </a:endParaRPr>
          </a:p>
        </p:txBody>
      </p:sp>
      <p:sp>
        <p:nvSpPr>
          <p:cNvPr id="4" name="Slide Number Placeholder 3"/>
          <p:cNvSpPr>
            <a:spLocks noGrp="1"/>
          </p:cNvSpPr>
          <p:nvPr>
            <p:ph type="sldNum" sz="quarter" idx="4294967295"/>
          </p:nvPr>
        </p:nvSpPr>
        <p:spPr>
          <a:xfrm>
            <a:off x="8755063" y="6356350"/>
            <a:ext cx="388937" cy="365125"/>
          </a:xfrm>
        </p:spPr>
        <p:txBody>
          <a:bodyPr/>
          <a:lstStyle/>
          <a:p>
            <a:fld id="{EB5B16B7-1A62-864A-BAD0-E4CC29AA3FC8}" type="slidenum">
              <a:rPr lang="en-US" smtClean="0"/>
              <a:pPr/>
              <a:t>32</a:t>
            </a:fld>
            <a:endParaRPr lang="en-US" dirty="0"/>
          </a:p>
        </p:txBody>
      </p:sp>
    </p:spTree>
    <p:extLst>
      <p:ext uri="{BB962C8B-B14F-4D97-AF65-F5344CB8AC3E}">
        <p14:creationId xmlns:p14="http://schemas.microsoft.com/office/powerpoint/2010/main" val="33348141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33</a:t>
            </a:fld>
            <a:endParaRPr lang="en-US"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Display Campaigns</a:t>
            </a:r>
            <a:endParaRPr lang="en-US" sz="2800" dirty="0">
              <a:solidFill>
                <a:srgbClr val="CF2034"/>
              </a:solidFill>
            </a:endParaRPr>
          </a:p>
        </p:txBody>
      </p:sp>
      <p:pic>
        <p:nvPicPr>
          <p:cNvPr id="12" name="Picture 11"/>
          <p:cNvPicPr>
            <a:picLocks noChangeAspect="1"/>
          </p:cNvPicPr>
          <p:nvPr/>
        </p:nvPicPr>
        <p:blipFill>
          <a:blip r:embed="rId2"/>
          <a:stretch>
            <a:fillRect/>
          </a:stretch>
        </p:blipFill>
        <p:spPr>
          <a:xfrm>
            <a:off x="115103" y="972562"/>
            <a:ext cx="2422231" cy="4844462"/>
          </a:xfrm>
          <a:prstGeom prst="rect">
            <a:avLst/>
          </a:prstGeom>
        </p:spPr>
      </p:pic>
      <p:pic>
        <p:nvPicPr>
          <p:cNvPr id="14" name="Picture 13"/>
          <p:cNvPicPr>
            <a:picLocks noChangeAspect="1"/>
          </p:cNvPicPr>
          <p:nvPr/>
        </p:nvPicPr>
        <p:blipFill>
          <a:blip r:embed="rId3"/>
          <a:stretch>
            <a:fillRect/>
          </a:stretch>
        </p:blipFill>
        <p:spPr>
          <a:xfrm>
            <a:off x="7112391" y="452320"/>
            <a:ext cx="1574408" cy="5904030"/>
          </a:xfrm>
          <a:prstGeom prst="rect">
            <a:avLst/>
          </a:prstGeom>
        </p:spPr>
      </p:pic>
      <p:pic>
        <p:nvPicPr>
          <p:cNvPr id="16" name="Picture 15" descr="Screen Shot 2015-03-13 at 10.03.15 AM.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695371" y="972562"/>
            <a:ext cx="4226268" cy="4835874"/>
          </a:xfrm>
          <a:prstGeom prst="rect">
            <a:avLst/>
          </a:prstGeom>
        </p:spPr>
      </p:pic>
      <p:pic>
        <p:nvPicPr>
          <p:cNvPr id="2" name="Picture 1"/>
          <p:cNvPicPr>
            <a:picLocks noChangeAspect="1"/>
          </p:cNvPicPr>
          <p:nvPr/>
        </p:nvPicPr>
        <p:blipFill>
          <a:blip r:embed="rId5"/>
          <a:stretch>
            <a:fillRect/>
          </a:stretch>
        </p:blipFill>
        <p:spPr>
          <a:xfrm>
            <a:off x="115104" y="5881553"/>
            <a:ext cx="6918572" cy="875411"/>
          </a:xfrm>
          <a:prstGeom prst="rect">
            <a:avLst/>
          </a:prstGeom>
        </p:spPr>
      </p:pic>
    </p:spTree>
    <p:extLst>
      <p:ext uri="{BB962C8B-B14F-4D97-AF65-F5344CB8AC3E}">
        <p14:creationId xmlns:p14="http://schemas.microsoft.com/office/powerpoint/2010/main" val="12641601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34</a:t>
            </a:fld>
            <a:endParaRPr lang="en-US" dirty="0"/>
          </a:p>
        </p:txBody>
      </p:sp>
      <p:sp>
        <p:nvSpPr>
          <p:cNvPr id="4" name="Content Placeholder 3"/>
          <p:cNvSpPr>
            <a:spLocks noGrp="1"/>
          </p:cNvSpPr>
          <p:nvPr>
            <p:ph idx="1"/>
          </p:nvPr>
        </p:nvSpPr>
        <p:spPr>
          <a:xfrm>
            <a:off x="457200" y="871866"/>
            <a:ext cx="8686800" cy="546241"/>
          </a:xfrm>
        </p:spPr>
        <p:txBody>
          <a:bodyPr/>
          <a:lstStyle/>
          <a:p>
            <a:pPr marL="182563" indent="-182563"/>
            <a:r>
              <a:rPr lang="en-US" sz="1600" dirty="0"/>
              <a:t>Introduced dynamic advertising (Criteo) driving higher click conversions across all </a:t>
            </a:r>
            <a:r>
              <a:rPr lang="en-US" sz="1600" dirty="0" smtClean="0"/>
              <a:t>countries</a:t>
            </a:r>
            <a:endParaRPr lang="en-US" sz="1600" dirty="0"/>
          </a:p>
          <a:p>
            <a:pPr marL="182563" indent="-182563"/>
            <a:r>
              <a:rPr lang="en-US" sz="1600" dirty="0"/>
              <a:t>Creative brand redesign driving higher click-through rates and </a:t>
            </a:r>
            <a:r>
              <a:rPr lang="en-US" sz="1600" dirty="0" smtClean="0"/>
              <a:t>engagement</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Global Display Campaigns</a:t>
            </a:r>
            <a:endParaRPr lang="en-US" sz="2800" dirty="0">
              <a:solidFill>
                <a:srgbClr val="CF2034"/>
              </a:solidFill>
            </a:endParaRPr>
          </a:p>
        </p:txBody>
      </p:sp>
      <p:graphicFrame>
        <p:nvGraphicFramePr>
          <p:cNvPr id="10" name="Chart Placeholder 9"/>
          <p:cNvGraphicFramePr>
            <a:graphicFrameLocks noGrp="1"/>
          </p:cNvGraphicFramePr>
          <p:nvPr>
            <p:ph type="chart" sz="quarter" idx="11"/>
            <p:extLst>
              <p:ext uri="{D42A27DB-BD31-4B8C-83A1-F6EECF244321}">
                <p14:modId xmlns:p14="http://schemas.microsoft.com/office/powerpoint/2010/main" val="2636611235"/>
              </p:ext>
            </p:extLst>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11" name="5-Point Star 10"/>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843136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35</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a:t>Started buying direct sites via programmatic (PMP) e.g. Conde Nast, Eater, weather.com, etc.</a:t>
            </a:r>
            <a:r>
              <a:rPr lang="en-US" sz="1600" dirty="0" smtClean="0"/>
              <a:t>.</a:t>
            </a:r>
            <a:endParaRPr lang="en-US" sz="1600" dirty="0"/>
          </a:p>
          <a:p>
            <a:pPr marL="182563" indent="-182563"/>
            <a:r>
              <a:rPr lang="en-US" sz="1600" dirty="0"/>
              <a:t>Launched #100opentables brand </a:t>
            </a:r>
            <a:r>
              <a:rPr lang="en-US" sz="1600" dirty="0" smtClean="0"/>
              <a:t>campaign</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NAM Display Campaigns</a:t>
            </a:r>
            <a:endParaRPr lang="en-US" sz="2800" dirty="0">
              <a:solidFill>
                <a:srgbClr val="CF2034"/>
              </a:solidFill>
            </a:endParaRPr>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1454313729"/>
              </p:ext>
            </p:extLst>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10" name="5-Point Star 9"/>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92022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36</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smtClean="0"/>
              <a:t>Streamlined creative and introduced a suite of new creatives</a:t>
            </a:r>
          </a:p>
          <a:p>
            <a:pPr marL="182563" indent="-182563"/>
            <a:r>
              <a:rPr lang="en-US" sz="1600" dirty="0" smtClean="0"/>
              <a:t>We focused on retargeting with MediaMath and Criteo while driving highly effective prospecting</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UK Display Campaigns</a:t>
            </a:r>
            <a:endParaRPr lang="en-US" sz="2800" dirty="0">
              <a:solidFill>
                <a:srgbClr val="CF2034"/>
              </a:solidFill>
            </a:endParaRPr>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2732354089"/>
              </p:ext>
            </p:extLst>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723081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37</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a:t>We introduced dynamic advertising driving much higher efficiencies in overall </a:t>
            </a:r>
            <a:r>
              <a:rPr lang="en-US" sz="1600" dirty="0" smtClean="0"/>
              <a:t>conversions</a:t>
            </a:r>
            <a:endParaRPr lang="en-US" sz="1600" dirty="0"/>
          </a:p>
          <a:p>
            <a:pPr marL="182563" indent="-182563"/>
            <a:r>
              <a:rPr lang="en-US" sz="1600" dirty="0"/>
              <a:t>Full focus on </a:t>
            </a:r>
            <a:r>
              <a:rPr lang="en-US" sz="1600" dirty="0" smtClean="0"/>
              <a:t>retargeting</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DE Display Campaigns</a:t>
            </a:r>
            <a:endParaRPr lang="en-US" sz="2800" dirty="0">
              <a:solidFill>
                <a:srgbClr val="CF2034"/>
              </a:solidFill>
            </a:endParaRPr>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1574644458"/>
              </p:ext>
            </p:extLst>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764437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920069" y="3760764"/>
            <a:ext cx="7606772" cy="1330169"/>
          </a:xfrm>
        </p:spPr>
        <p:txBody>
          <a:bodyPr>
            <a:normAutofit/>
          </a:bodyPr>
          <a:lstStyle/>
          <a:p>
            <a:r>
              <a:rPr lang="en-US" sz="1400" dirty="0"/>
              <a:t>We are seeing good YoY growth in all markets except Germany which remains a </a:t>
            </a:r>
            <a:r>
              <a:rPr lang="en-US" sz="1400" dirty="0" smtClean="0"/>
              <a:t>challenge.</a:t>
            </a:r>
          </a:p>
          <a:p>
            <a:endParaRPr lang="en-US" sz="1400" dirty="0"/>
          </a:p>
          <a:p>
            <a:r>
              <a:rPr lang="en-US" sz="1400" dirty="0" smtClean="0"/>
              <a:t>It </a:t>
            </a:r>
            <a:r>
              <a:rPr lang="en-US" sz="1400" dirty="0"/>
              <a:t>will be interesting to look at results next quarter with the loss of both Yelp and Urbanspoon as affiliates.</a:t>
            </a:r>
          </a:p>
        </p:txBody>
      </p:sp>
      <p:sp>
        <p:nvSpPr>
          <p:cNvPr id="3" name="Content Placeholder 2"/>
          <p:cNvSpPr>
            <a:spLocks noGrp="1"/>
          </p:cNvSpPr>
          <p:nvPr>
            <p:ph type="body" sz="quarter" idx="11"/>
          </p:nvPr>
        </p:nvSpPr>
        <p:spPr>
          <a:xfrm>
            <a:off x="920069" y="3108032"/>
            <a:ext cx="7606772" cy="690423"/>
          </a:xfrm>
        </p:spPr>
        <p:txBody>
          <a:bodyPr>
            <a:noAutofit/>
          </a:bodyPr>
          <a:lstStyle/>
          <a:p>
            <a:pPr marL="0" indent="0">
              <a:buNone/>
            </a:pPr>
            <a:r>
              <a:rPr lang="en-US" sz="4000" b="1" dirty="0" smtClean="0">
                <a:solidFill>
                  <a:srgbClr val="CF2034"/>
                </a:solidFill>
              </a:rPr>
              <a:t>Affiliates</a:t>
            </a:r>
            <a:endParaRPr lang="en-US" sz="4000" b="1" dirty="0">
              <a:solidFill>
                <a:srgbClr val="CF2034"/>
              </a:solidFill>
            </a:endParaRPr>
          </a:p>
        </p:txBody>
      </p:sp>
      <p:sp>
        <p:nvSpPr>
          <p:cNvPr id="4" name="Slide Number Placeholder 3"/>
          <p:cNvSpPr>
            <a:spLocks noGrp="1"/>
          </p:cNvSpPr>
          <p:nvPr>
            <p:ph type="sldNum" sz="quarter" idx="12"/>
          </p:nvPr>
        </p:nvSpPr>
        <p:spPr/>
        <p:txBody>
          <a:bodyPr/>
          <a:lstStyle/>
          <a:p>
            <a:fld id="{EB5B16B7-1A62-864A-BAD0-E4CC29AA3FC8}" type="slidenum">
              <a:rPr lang="en-US" smtClean="0"/>
              <a:pPr/>
              <a:t>38</a:t>
            </a:fld>
            <a:endParaRPr lang="en-US" dirty="0"/>
          </a:p>
        </p:txBody>
      </p:sp>
    </p:spTree>
    <p:extLst>
      <p:ext uri="{BB962C8B-B14F-4D97-AF65-F5344CB8AC3E}">
        <p14:creationId xmlns:p14="http://schemas.microsoft.com/office/powerpoint/2010/main" val="22911185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39</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a:t>Overall, NA affiliates in Q1 2015 grew +</a:t>
            </a:r>
            <a:r>
              <a:rPr lang="en-US" sz="1600" dirty="0" smtClean="0"/>
              <a:t>75% Yo</a:t>
            </a:r>
            <a:r>
              <a:rPr lang="en-US" sz="1600" dirty="0"/>
              <a:t>Y</a:t>
            </a:r>
            <a:r>
              <a:rPr lang="en-US" sz="1600" dirty="0" smtClean="0"/>
              <a:t>, </a:t>
            </a:r>
            <a:r>
              <a:rPr lang="en-US" sz="1600" dirty="0"/>
              <a:t>driven by positive growth in all </a:t>
            </a:r>
            <a:r>
              <a:rPr lang="en-US" sz="1600" dirty="0" smtClean="0"/>
              <a:t>top </a:t>
            </a:r>
            <a:r>
              <a:rPr lang="en-US" sz="1600" dirty="0"/>
              <a:t>5 affiliates (excluding Urbanspoon/Zomato</a:t>
            </a:r>
            <a:r>
              <a:rPr lang="en-US" sz="1600" dirty="0" smtClean="0"/>
              <a:t>). The top 5 drive </a:t>
            </a:r>
            <a:r>
              <a:rPr lang="en-US" sz="1600" dirty="0"/>
              <a:t>90%+ of total bookings</a:t>
            </a:r>
            <a:r>
              <a:rPr lang="en-US" sz="1600" dirty="0" smtClean="0"/>
              <a:t>.</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NAM Affiliates Bookings</a:t>
            </a:r>
            <a:endParaRPr lang="en-US" sz="2800" dirty="0">
              <a:solidFill>
                <a:srgbClr val="CF2034"/>
              </a:solidFill>
            </a:endParaRPr>
          </a:p>
        </p:txBody>
      </p:sp>
      <p:graphicFrame>
        <p:nvGraphicFramePr>
          <p:cNvPr id="13" name="Chart Placeholder 12"/>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07646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457633" y="310958"/>
            <a:ext cx="8224982" cy="549888"/>
          </a:xfrm>
        </p:spPr>
        <p:txBody>
          <a:bodyPr>
            <a:normAutofit/>
          </a:bodyPr>
          <a:lstStyle/>
          <a:p>
            <a:pPr marL="0" indent="0">
              <a:buNone/>
            </a:pPr>
            <a:r>
              <a:rPr lang="en-US" sz="2800" dirty="0" smtClean="0">
                <a:solidFill>
                  <a:srgbClr val="CF2034"/>
                </a:solidFill>
              </a:rPr>
              <a:t>Executive Summary</a:t>
            </a:r>
            <a:endParaRPr lang="en-US" sz="2800" dirty="0">
              <a:solidFill>
                <a:srgbClr val="CF2034"/>
              </a:solidFill>
            </a:endParaRPr>
          </a:p>
        </p:txBody>
      </p:sp>
      <p:sp>
        <p:nvSpPr>
          <p:cNvPr id="4" name="Slide Number Placeholder 3"/>
          <p:cNvSpPr>
            <a:spLocks noGrp="1"/>
          </p:cNvSpPr>
          <p:nvPr>
            <p:ph type="sldNum" sz="quarter" idx="15"/>
          </p:nvPr>
        </p:nvSpPr>
        <p:spPr/>
        <p:txBody>
          <a:bodyPr/>
          <a:lstStyle/>
          <a:p>
            <a:fld id="{EB5B16B7-1A62-864A-BAD0-E4CC29AA3FC8}" type="slidenum">
              <a:rPr lang="en-US" smtClean="0"/>
              <a:pPr/>
              <a:t>4</a:t>
            </a:fld>
            <a:endParaRPr lang="en-US" dirty="0"/>
          </a:p>
        </p:txBody>
      </p:sp>
      <p:sp>
        <p:nvSpPr>
          <p:cNvPr id="5" name="Content Placeholder 4"/>
          <p:cNvSpPr>
            <a:spLocks noGrp="1"/>
          </p:cNvSpPr>
          <p:nvPr>
            <p:ph idx="1"/>
          </p:nvPr>
        </p:nvSpPr>
        <p:spPr>
          <a:xfrm>
            <a:off x="457633" y="860845"/>
            <a:ext cx="8224982" cy="5495505"/>
          </a:xfrm>
        </p:spPr>
        <p:txBody>
          <a:bodyPr/>
          <a:lstStyle/>
          <a:p>
            <a:pPr marL="182563" indent="-182563"/>
            <a:endParaRPr lang="en-US" sz="1600" dirty="0" smtClean="0"/>
          </a:p>
          <a:p>
            <a:pPr marL="182563" indent="-182563"/>
            <a:r>
              <a:rPr lang="en-US" sz="1600" dirty="0" smtClean="0"/>
              <a:t>Marketing accounted for 29% of total bookings in Q1 2015, that’s 42% of Network bookings.</a:t>
            </a:r>
            <a:br>
              <a:rPr lang="en-US" sz="1600" dirty="0" smtClean="0"/>
            </a:br>
            <a:endParaRPr lang="en-US" sz="1600" dirty="0" smtClean="0"/>
          </a:p>
          <a:p>
            <a:pPr marL="182563" indent="-182563"/>
            <a:r>
              <a:rPr lang="en-US" sz="1600" dirty="0" smtClean="0"/>
              <a:t>80% of Marketing bookings come from 1) SEO, 2) PPC, 3) Affiliates</a:t>
            </a:r>
            <a:br>
              <a:rPr lang="en-US" sz="1600" dirty="0" smtClean="0"/>
            </a:br>
            <a:endParaRPr lang="en-US" sz="1600" dirty="0" smtClean="0"/>
          </a:p>
          <a:p>
            <a:pPr marL="182563" indent="-182563"/>
            <a:r>
              <a:rPr lang="en-US" sz="1600" dirty="0" smtClean="0"/>
              <a:t>We spent close to $5M in PPC (Paid Search) and are nearing a positive ROI at 0.99.</a:t>
            </a:r>
            <a:br>
              <a:rPr lang="en-US" sz="1600" dirty="0" smtClean="0"/>
            </a:br>
            <a:endParaRPr lang="en-US" sz="1600" dirty="0" smtClean="0"/>
          </a:p>
          <a:p>
            <a:pPr marL="182563" indent="-182563"/>
            <a:r>
              <a:rPr lang="en-US" sz="1600" dirty="0" smtClean="0"/>
              <a:t>The Google 3-Pack and our larger focus on PPC is creating a mix shift in our bookings and making us more reliant on Google. Currently, SEO and Affiliates is non-paid whereas PPC is paid.</a:t>
            </a:r>
          </a:p>
          <a:p>
            <a:pPr marL="182563" indent="-182563"/>
            <a:endParaRPr lang="en-US" sz="1600" dirty="0"/>
          </a:p>
          <a:p>
            <a:pPr marL="182563" indent="-182563"/>
            <a:r>
              <a:rPr lang="en-US" sz="1600" dirty="0" smtClean="0"/>
              <a:t>Projections for Spend and Revenue for Q2 are set lower but this is because we expect quarterly seasonality as we’ve historically seen in our business.</a:t>
            </a:r>
            <a:br>
              <a:rPr lang="en-US" sz="1600" dirty="0" smtClean="0"/>
            </a:br>
            <a:endParaRPr lang="en-US" sz="1600" dirty="0" smtClean="0"/>
          </a:p>
          <a:p>
            <a:pPr marL="182563" indent="-182563"/>
            <a:r>
              <a:rPr lang="en-US" sz="1600" dirty="0" smtClean="0"/>
              <a:t>Continuing to try and understand how each marketing channel interacts with one another (multi-touch attribution).</a:t>
            </a:r>
          </a:p>
        </p:txBody>
      </p:sp>
      <p:sp>
        <p:nvSpPr>
          <p:cNvPr id="14" name="5-Point Star 13"/>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18574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40</a:t>
            </a:fld>
            <a:endParaRPr lang="en-US"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NAM Top 5 Affiliates</a:t>
            </a:r>
            <a:endParaRPr lang="en-US" sz="2800" dirty="0">
              <a:solidFill>
                <a:srgbClr val="CF2034"/>
              </a:solidFill>
            </a:endParaRPr>
          </a:p>
        </p:txBody>
      </p:sp>
      <p:graphicFrame>
        <p:nvGraphicFramePr>
          <p:cNvPr id="6" name="Chart Placeholder 5"/>
          <p:cNvGraphicFramePr>
            <a:graphicFrameLocks noGrp="1"/>
          </p:cNvGraphicFramePr>
          <p:nvPr>
            <p:ph type="chart" sz="quarter" idx="11"/>
            <p:extLst>
              <p:ext uri="{D42A27DB-BD31-4B8C-83A1-F6EECF244321}">
                <p14:modId xmlns:p14="http://schemas.microsoft.com/office/powerpoint/2010/main" val="6236488"/>
              </p:ext>
            </p:extLst>
          </p:nvPr>
        </p:nvGraphicFramePr>
        <p:xfrm>
          <a:off x="0" y="1578985"/>
          <a:ext cx="9144000" cy="5142490"/>
        </p:xfrm>
        <a:graphic>
          <a:graphicData uri="http://schemas.openxmlformats.org/drawingml/2006/chart">
            <c:chart xmlns:c="http://schemas.openxmlformats.org/drawingml/2006/chart" xmlns:r="http://schemas.openxmlformats.org/officeDocument/2006/relationships" r:id="rId2"/>
          </a:graphicData>
        </a:graphic>
      </p:graphicFrame>
      <p:sp>
        <p:nvSpPr>
          <p:cNvPr id="8" name="Content Placeholder 3"/>
          <p:cNvSpPr>
            <a:spLocks noGrp="1"/>
          </p:cNvSpPr>
          <p:nvPr>
            <p:ph idx="1"/>
          </p:nvPr>
        </p:nvSpPr>
        <p:spPr>
          <a:xfrm>
            <a:off x="457200" y="871866"/>
            <a:ext cx="8686800" cy="798654"/>
          </a:xfrm>
        </p:spPr>
        <p:txBody>
          <a:bodyPr/>
          <a:lstStyle/>
          <a:p>
            <a:pPr marL="182563" indent="-182563"/>
            <a:r>
              <a:rPr lang="en-US" sz="1400" dirty="0"/>
              <a:t>Google’s bookings grew by +130% </a:t>
            </a:r>
            <a:r>
              <a:rPr lang="en-US" sz="1400" dirty="0" smtClean="0"/>
              <a:t>Yo</a:t>
            </a:r>
            <a:r>
              <a:rPr lang="en-US" sz="1400" dirty="0"/>
              <a:t>Y</a:t>
            </a:r>
            <a:r>
              <a:rPr lang="en-US" sz="1400" dirty="0" smtClean="0"/>
              <a:t> due to Google </a:t>
            </a:r>
            <a:r>
              <a:rPr lang="en-US" sz="1400" dirty="0"/>
              <a:t>3-Pack in </a:t>
            </a:r>
            <a:r>
              <a:rPr lang="en-US" sz="1400" dirty="0" smtClean="0"/>
              <a:t>Nov 2014 causing channel mix shift.</a:t>
            </a:r>
          </a:p>
          <a:p>
            <a:pPr marL="182563" indent="-182563"/>
            <a:r>
              <a:rPr lang="en-US" sz="1400" dirty="0"/>
              <a:t>Bing introduced Bing Local with the OpenTable affiliate link in their search </a:t>
            </a:r>
            <a:r>
              <a:rPr lang="en-US" sz="1400" dirty="0" smtClean="0"/>
              <a:t>results</a:t>
            </a:r>
            <a:r>
              <a:rPr lang="en-US" sz="1400" dirty="0"/>
              <a:t>, </a:t>
            </a:r>
            <a:r>
              <a:rPr lang="en-US" sz="1400" dirty="0" smtClean="0"/>
              <a:t>driving </a:t>
            </a:r>
            <a:r>
              <a:rPr lang="en-US" sz="1400" dirty="0"/>
              <a:t>+160% </a:t>
            </a:r>
            <a:r>
              <a:rPr lang="en-US" sz="1400" dirty="0" smtClean="0"/>
              <a:t>YoY </a:t>
            </a:r>
            <a:r>
              <a:rPr lang="en-US" sz="1400" dirty="0"/>
              <a:t>quarter growth.</a:t>
            </a:r>
          </a:p>
        </p:txBody>
      </p:sp>
      <p:sp>
        <p:nvSpPr>
          <p:cNvPr id="7" name="5-Point Star 6"/>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59850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41</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smtClean="0"/>
              <a:t>In Q1, UK bookings grew 67% YoY, driven by strong Affiliate programs via Google and TripAdvisor</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UK Affiliates Bookings</a:t>
            </a:r>
            <a:endParaRPr lang="en-US" sz="2800" dirty="0">
              <a:solidFill>
                <a:srgbClr val="CF2034"/>
              </a:solidFill>
            </a:endParaRPr>
          </a:p>
        </p:txBody>
      </p:sp>
      <p:graphicFrame>
        <p:nvGraphicFramePr>
          <p:cNvPr id="9" name="Chart Placeholder 8"/>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294019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42</a:t>
            </a:fld>
            <a:endParaRPr lang="en-US"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UK Top 5 Affiliates</a:t>
            </a:r>
            <a:endParaRPr lang="en-US" sz="2800" dirty="0">
              <a:solidFill>
                <a:srgbClr val="CF2034"/>
              </a:solidFill>
            </a:endParaRPr>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4132057141"/>
              </p:ext>
            </p:extLst>
          </p:nvPr>
        </p:nvGraphicFramePr>
        <p:xfrm>
          <a:off x="0" y="1155634"/>
          <a:ext cx="9144000" cy="5565841"/>
        </p:xfrm>
        <a:graphic>
          <a:graphicData uri="http://schemas.openxmlformats.org/drawingml/2006/chart">
            <c:chart xmlns:c="http://schemas.openxmlformats.org/drawingml/2006/chart" xmlns:r="http://schemas.openxmlformats.org/officeDocument/2006/relationships" r:id="rId2"/>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841996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43</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smtClean="0"/>
              <a:t>Speisekarte continues to be primary driver</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DE Affiliates Bookings</a:t>
            </a:r>
            <a:endParaRPr lang="en-US" sz="2800" dirty="0">
              <a:solidFill>
                <a:srgbClr val="CF2034"/>
              </a:solidFill>
            </a:endParaRPr>
          </a:p>
        </p:txBody>
      </p:sp>
      <p:graphicFrame>
        <p:nvGraphicFramePr>
          <p:cNvPr id="9" name="Chart Placeholder 8"/>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445757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44</a:t>
            </a:fld>
            <a:endParaRPr lang="en-US"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DE Top 5 Affiliates</a:t>
            </a:r>
            <a:endParaRPr lang="en-US" sz="2800" dirty="0">
              <a:solidFill>
                <a:srgbClr val="CF2034"/>
              </a:solidFill>
            </a:endParaRPr>
          </a:p>
        </p:txBody>
      </p:sp>
      <p:graphicFrame>
        <p:nvGraphicFramePr>
          <p:cNvPr id="8" name="Chart Placeholder 7"/>
          <p:cNvGraphicFramePr>
            <a:graphicFrameLocks noGrp="1"/>
          </p:cNvGraphicFramePr>
          <p:nvPr>
            <p:ph type="chart" sz="quarter" idx="11"/>
            <p:extLst>
              <p:ext uri="{D42A27DB-BD31-4B8C-83A1-F6EECF244321}">
                <p14:modId xmlns:p14="http://schemas.microsoft.com/office/powerpoint/2010/main" val="3599410352"/>
              </p:ext>
            </p:extLst>
          </p:nvPr>
        </p:nvGraphicFramePr>
        <p:xfrm>
          <a:off x="0" y="1167076"/>
          <a:ext cx="9144000" cy="55543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221839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45</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smtClean="0"/>
              <a:t>Japan continues to grow despite risk that Tabelog represents 99% of Affiliate bookings</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JP Affiliates Bookings</a:t>
            </a:r>
            <a:endParaRPr lang="en-US" sz="2800" dirty="0">
              <a:solidFill>
                <a:srgbClr val="CF2034"/>
              </a:solidFill>
            </a:endParaRPr>
          </a:p>
        </p:txBody>
      </p:sp>
      <p:graphicFrame>
        <p:nvGraphicFramePr>
          <p:cNvPr id="9" name="Chart Placeholder 8"/>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895665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46</a:t>
            </a:fld>
            <a:endParaRPr lang="en-US"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smtClean="0"/>
              <a:t>JP Top 5 Affiliates</a:t>
            </a:r>
            <a:endParaRPr lang="en-US" sz="2800" dirty="0">
              <a:solidFill>
                <a:srgbClr val="CF2034"/>
              </a:solidFill>
            </a:endParaRPr>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3279581334"/>
              </p:ext>
            </p:extLst>
          </p:nvPr>
        </p:nvGraphicFramePr>
        <p:xfrm>
          <a:off x="0" y="1144192"/>
          <a:ext cx="9144000" cy="557728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577189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920069" y="3798455"/>
            <a:ext cx="7606772" cy="1537556"/>
          </a:xfrm>
        </p:spPr>
        <p:txBody>
          <a:bodyPr>
            <a:normAutofit/>
          </a:bodyPr>
          <a:lstStyle/>
          <a:p>
            <a:r>
              <a:rPr lang="en-US" sz="1400" dirty="0"/>
              <a:t>More focus on Restaurant Weeks this quarter with a +11.8% YoY growth in OpenTable Restaurant Week </a:t>
            </a:r>
            <a:r>
              <a:rPr lang="en-US" sz="1400" dirty="0" smtClean="0"/>
              <a:t>bookings.</a:t>
            </a:r>
          </a:p>
          <a:p>
            <a:endParaRPr lang="en-US" sz="1400" dirty="0"/>
          </a:p>
          <a:p>
            <a:r>
              <a:rPr lang="en-US" sz="1400" dirty="0" smtClean="0"/>
              <a:t>Restaurant </a:t>
            </a:r>
            <a:r>
              <a:rPr lang="en-US" sz="1400" dirty="0"/>
              <a:t>Week PPC bookings scaled 3x YoY with a better efficiency now at $1.63, and still plenty of room to improve.</a:t>
            </a:r>
          </a:p>
        </p:txBody>
      </p:sp>
      <p:sp>
        <p:nvSpPr>
          <p:cNvPr id="3" name="Content Placeholder 2"/>
          <p:cNvSpPr>
            <a:spLocks noGrp="1"/>
          </p:cNvSpPr>
          <p:nvPr>
            <p:ph type="body" sz="quarter" idx="11"/>
          </p:nvPr>
        </p:nvSpPr>
        <p:spPr>
          <a:xfrm>
            <a:off x="920069" y="3096892"/>
            <a:ext cx="7606772" cy="701563"/>
          </a:xfrm>
        </p:spPr>
        <p:txBody>
          <a:bodyPr>
            <a:noAutofit/>
          </a:bodyPr>
          <a:lstStyle/>
          <a:p>
            <a:pPr marL="0" indent="0">
              <a:buNone/>
            </a:pPr>
            <a:r>
              <a:rPr lang="en-US" sz="4000" b="1" dirty="0" smtClean="0">
                <a:solidFill>
                  <a:srgbClr val="CF2034"/>
                </a:solidFill>
              </a:rPr>
              <a:t>Restaurant Weeks</a:t>
            </a:r>
            <a:endParaRPr lang="en-US" sz="4000" b="1" dirty="0">
              <a:solidFill>
                <a:srgbClr val="CF2034"/>
              </a:solidFill>
            </a:endParaRPr>
          </a:p>
        </p:txBody>
      </p:sp>
      <p:sp>
        <p:nvSpPr>
          <p:cNvPr id="4" name="Slide Number Placeholder 3"/>
          <p:cNvSpPr>
            <a:spLocks noGrp="1"/>
          </p:cNvSpPr>
          <p:nvPr>
            <p:ph type="sldNum" sz="quarter" idx="4294967295"/>
          </p:nvPr>
        </p:nvSpPr>
        <p:spPr>
          <a:xfrm>
            <a:off x="8755063" y="6356350"/>
            <a:ext cx="388937" cy="365125"/>
          </a:xfrm>
        </p:spPr>
        <p:txBody>
          <a:bodyPr/>
          <a:lstStyle/>
          <a:p>
            <a:fld id="{EB5B16B7-1A62-864A-BAD0-E4CC29AA3FC8}" type="slidenum">
              <a:rPr lang="en-US" smtClean="0"/>
              <a:pPr/>
              <a:t>47</a:t>
            </a:fld>
            <a:endParaRPr lang="en-US" dirty="0"/>
          </a:p>
        </p:txBody>
      </p:sp>
    </p:spTree>
    <p:extLst>
      <p:ext uri="{BB962C8B-B14F-4D97-AF65-F5344CB8AC3E}">
        <p14:creationId xmlns:p14="http://schemas.microsoft.com/office/powerpoint/2010/main" val="7966486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48</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a:t>Q1 2015 RW bookings grew +5.2% YoY, OpenTable bookings grew +11.8</a:t>
            </a:r>
            <a:r>
              <a:rPr lang="en-US" sz="1600" dirty="0" smtClean="0"/>
              <a:t>%</a:t>
            </a:r>
            <a:endParaRPr lang="en-US" sz="1600" dirty="0"/>
          </a:p>
          <a:p>
            <a:pPr marL="182563" indent="-182563"/>
            <a:r>
              <a:rPr lang="en-US" sz="1600" dirty="0"/>
              <a:t>Increased number of events from 55 to 62 </a:t>
            </a:r>
            <a:r>
              <a:rPr lang="en-US" sz="1600" dirty="0" smtClean="0"/>
              <a:t>events</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a:t>Restaurant Week Bookings</a:t>
            </a:r>
            <a:endParaRPr lang="en-US" sz="2800" dirty="0">
              <a:solidFill>
                <a:srgbClr val="CF2034"/>
              </a:solidFill>
            </a:endParaRPr>
          </a:p>
        </p:txBody>
      </p:sp>
      <p:graphicFrame>
        <p:nvGraphicFramePr>
          <p:cNvPr id="8" name="Chart Placeholder 7"/>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882024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49</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a:t>Email remains a key driver for Restaurant Week </a:t>
            </a:r>
            <a:r>
              <a:rPr lang="en-US" sz="1600" dirty="0" smtClean="0"/>
              <a:t>bookings</a:t>
            </a:r>
            <a:endParaRPr lang="en-US" sz="1600" dirty="0"/>
          </a:p>
          <a:p>
            <a:pPr marL="182563" indent="-182563"/>
            <a:r>
              <a:rPr lang="en-US" sz="1600" dirty="0"/>
              <a:t>Strong results from PPC and Display </a:t>
            </a:r>
            <a:r>
              <a:rPr lang="en-US" sz="1600" dirty="0" smtClean="0"/>
              <a:t>campaigns</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a:t>Q1 2015 Restaurant Week Bookings</a:t>
            </a:r>
            <a:endParaRPr lang="en-US" sz="2800" dirty="0">
              <a:solidFill>
                <a:srgbClr val="CF2034"/>
              </a:solidFill>
            </a:endParaRPr>
          </a:p>
        </p:txBody>
      </p:sp>
      <p:graphicFrame>
        <p:nvGraphicFramePr>
          <p:cNvPr id="7" name="Chart Placeholder 6"/>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9926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457633" y="310958"/>
            <a:ext cx="8224982" cy="549888"/>
          </a:xfrm>
        </p:spPr>
        <p:txBody>
          <a:bodyPr>
            <a:normAutofit/>
          </a:bodyPr>
          <a:lstStyle/>
          <a:p>
            <a:pPr marL="0" indent="0">
              <a:buNone/>
            </a:pPr>
            <a:r>
              <a:rPr lang="en-US" sz="2800" dirty="0" smtClean="0">
                <a:solidFill>
                  <a:srgbClr val="CF2034"/>
                </a:solidFill>
              </a:rPr>
              <a:t>Executive Summary per Marketin</a:t>
            </a:r>
            <a:r>
              <a:rPr lang="en-US" sz="2800" dirty="0" smtClean="0">
                <a:solidFill>
                  <a:srgbClr val="CF2034"/>
                </a:solidFill>
              </a:rPr>
              <a:t>g </a:t>
            </a:r>
            <a:r>
              <a:rPr lang="en-US" sz="2800" dirty="0" smtClean="0">
                <a:solidFill>
                  <a:srgbClr val="CF2034"/>
                </a:solidFill>
              </a:rPr>
              <a:t>Channel</a:t>
            </a:r>
            <a:endParaRPr lang="en-US" sz="2800" dirty="0">
              <a:solidFill>
                <a:srgbClr val="CF2034"/>
              </a:solidFill>
            </a:endParaRPr>
          </a:p>
        </p:txBody>
      </p:sp>
      <p:sp>
        <p:nvSpPr>
          <p:cNvPr id="4" name="Slide Number Placeholder 3"/>
          <p:cNvSpPr>
            <a:spLocks noGrp="1"/>
          </p:cNvSpPr>
          <p:nvPr>
            <p:ph type="sldNum" sz="quarter" idx="15"/>
          </p:nvPr>
        </p:nvSpPr>
        <p:spPr/>
        <p:txBody>
          <a:bodyPr/>
          <a:lstStyle/>
          <a:p>
            <a:fld id="{EB5B16B7-1A62-864A-BAD0-E4CC29AA3FC8}" type="slidenum">
              <a:rPr lang="en-US" smtClean="0"/>
              <a:pPr/>
              <a:t>5</a:t>
            </a:fld>
            <a:endParaRPr lang="en-US" dirty="0"/>
          </a:p>
        </p:txBody>
      </p:sp>
      <p:sp>
        <p:nvSpPr>
          <p:cNvPr id="5" name="Content Placeholder 4"/>
          <p:cNvSpPr>
            <a:spLocks noGrp="1"/>
          </p:cNvSpPr>
          <p:nvPr>
            <p:ph idx="1"/>
          </p:nvPr>
        </p:nvSpPr>
        <p:spPr>
          <a:xfrm>
            <a:off x="457633" y="860845"/>
            <a:ext cx="8224982" cy="5600296"/>
          </a:xfrm>
        </p:spPr>
        <p:txBody>
          <a:bodyPr/>
          <a:lstStyle/>
          <a:p>
            <a:pPr marL="182563" indent="-182563"/>
            <a:r>
              <a:rPr lang="en-US" sz="1500" b="1" dirty="0" smtClean="0"/>
              <a:t>SEO:</a:t>
            </a:r>
            <a:r>
              <a:rPr lang="en-US" sz="1500" dirty="0" smtClean="0"/>
              <a:t> </a:t>
            </a:r>
            <a:r>
              <a:rPr lang="en-US" sz="1400" dirty="0" smtClean="0"/>
              <a:t>We are seeing strong </a:t>
            </a:r>
            <a:r>
              <a:rPr lang="en-US" sz="1400" dirty="0"/>
              <a:t>mobile web traffic growth and </a:t>
            </a:r>
            <a:r>
              <a:rPr lang="en-US" sz="1400" dirty="0" smtClean="0"/>
              <a:t>a shift </a:t>
            </a:r>
            <a:r>
              <a:rPr lang="en-US" sz="1400" dirty="0"/>
              <a:t>in </a:t>
            </a:r>
            <a:r>
              <a:rPr lang="en-US" sz="1400" dirty="0" smtClean="0"/>
              <a:t>our audience from desktop to </a:t>
            </a:r>
            <a:r>
              <a:rPr lang="en-US" sz="1400" dirty="0"/>
              <a:t>mobile but mobile </a:t>
            </a:r>
            <a:r>
              <a:rPr lang="en-US" sz="1400" dirty="0" smtClean="0"/>
              <a:t>still converts lower. Linkbuilding (reaching out to other websites to link back to us) is helping us rank better in Google search results.</a:t>
            </a:r>
          </a:p>
          <a:p>
            <a:pPr marL="182563" indent="-182563"/>
            <a:r>
              <a:rPr lang="en-US" sz="1500" b="1" dirty="0" smtClean="0"/>
              <a:t>PPC: </a:t>
            </a:r>
            <a:r>
              <a:rPr lang="en-US" sz="1400" dirty="0" smtClean="0"/>
              <a:t>We continue to see bookings scale while becoming more efficient with our spending across all markets. Our Brand ROI is strong and so we are funding NonBrand and Restaurant PPC off of this success. ROI in NAM is 1.58. We’re currently sending PPC traffic to generic pages for Points Of Interest (POI) landing pages and yet we saw 11,000+ bookings off of less than 250 POIs. Launching 150k optimized POI landing pages and expecting to see good results starting end of May.</a:t>
            </a:r>
          </a:p>
          <a:p>
            <a:pPr marL="182563" indent="-182563"/>
            <a:r>
              <a:rPr lang="en-US" sz="1500" b="1" dirty="0" smtClean="0"/>
              <a:t>Mobile: </a:t>
            </a:r>
            <a:r>
              <a:rPr lang="en-US" sz="1400" dirty="0" smtClean="0"/>
              <a:t>We reached a record $15 Cost per Booker while still seeing good volume in NAM. Only 4% mobile app adoption in UK means we should try fun and innovative campaigns. Mobile Retargeting whereby we send push notifications to users who have the app is very promising as it helped generate incremental bookings with a 1.05 ROI in NAM for users who installed the app but never even made a booking yet.</a:t>
            </a:r>
          </a:p>
          <a:p>
            <a:pPr marL="182563" indent="-182563"/>
            <a:r>
              <a:rPr lang="en-US" sz="1500" b="1" dirty="0" smtClean="0"/>
              <a:t>Display: </a:t>
            </a:r>
            <a:r>
              <a:rPr lang="en-US" sz="1400" dirty="0"/>
              <a:t>We </a:t>
            </a:r>
            <a:r>
              <a:rPr lang="en-US" sz="1400" dirty="0" smtClean="0"/>
              <a:t>are starting to see </a:t>
            </a:r>
            <a:r>
              <a:rPr lang="en-US" sz="1400" dirty="0"/>
              <a:t>bookings scale while becoming more efficient with our spending across all markets</a:t>
            </a:r>
            <a:r>
              <a:rPr lang="en-US" sz="1400" dirty="0" smtClean="0"/>
              <a:t>.</a:t>
            </a:r>
          </a:p>
          <a:p>
            <a:pPr marL="182563" indent="-182563"/>
            <a:r>
              <a:rPr lang="en-US" sz="1500" b="1" dirty="0" smtClean="0"/>
              <a:t>Affiliates: </a:t>
            </a:r>
            <a:r>
              <a:rPr lang="en-US" sz="1400" dirty="0" smtClean="0"/>
              <a:t>We are seeing good YoY growth in all markets except Germany which remains a challenge. It will be interesting to look at results next quarter with the loss of both Yelp and Urbanspoon as affiliates.</a:t>
            </a:r>
          </a:p>
          <a:p>
            <a:pPr marL="182563" indent="-182563"/>
            <a:r>
              <a:rPr lang="en-US" sz="1500" b="1" dirty="0" smtClean="0"/>
              <a:t>Restaurant Weeks: </a:t>
            </a:r>
            <a:r>
              <a:rPr lang="en-US" sz="1400" dirty="0" smtClean="0"/>
              <a:t>More focus on Restaurant Weeks this quarter with a +11.8% YoY growth in OpenTable Restaurant Week </a:t>
            </a:r>
            <a:r>
              <a:rPr lang="en-US" sz="1400" dirty="0"/>
              <a:t>bookings. Restaurant Week PPC bookings scaled 3x YoY with a better efficiency now at $</a:t>
            </a:r>
            <a:r>
              <a:rPr lang="en-US" sz="1400" dirty="0" smtClean="0"/>
              <a:t>1.63, and still plenty of room to improve.</a:t>
            </a:r>
          </a:p>
          <a:p>
            <a:pPr marL="182563" indent="-182563"/>
            <a:r>
              <a:rPr lang="en-US" sz="1500" b="1" dirty="0" smtClean="0"/>
              <a:t>Social: </a:t>
            </a:r>
            <a:r>
              <a:rPr lang="en-US" sz="1400" dirty="0"/>
              <a:t>Tested targeted Twitter campaigns driving 4,040 app installs, 1,911 unique bookers and a $9.36 Cost per </a:t>
            </a:r>
            <a:r>
              <a:rPr lang="en-US" sz="1400" dirty="0" smtClean="0"/>
              <a:t>Booking.</a:t>
            </a:r>
            <a:endParaRPr lang="en-US" sz="1400" b="1" dirty="0" smtClean="0"/>
          </a:p>
          <a:p>
            <a:pPr marL="0" indent="0">
              <a:buNone/>
            </a:pPr>
            <a:endParaRPr lang="en-US" sz="1500" dirty="0"/>
          </a:p>
        </p:txBody>
      </p:sp>
      <p:sp>
        <p:nvSpPr>
          <p:cNvPr id="14" name="5-Point Star 13"/>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8645635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50</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a:t>Restaurant Week PPC bookings scaled 3x YoY with a better efficiency now at $</a:t>
            </a:r>
            <a:r>
              <a:rPr lang="en-US" sz="1600" dirty="0" smtClean="0"/>
              <a:t>1.63</a:t>
            </a:r>
            <a:endParaRPr lang="en-US" sz="1600" dirty="0"/>
          </a:p>
          <a:p>
            <a:pPr marL="182563" indent="-182563"/>
            <a:r>
              <a:rPr lang="en-US" sz="1600" dirty="0"/>
              <a:t>Conversion Rate increased from 23.6% to 25.1%, signaling better </a:t>
            </a:r>
            <a:r>
              <a:rPr lang="en-US" sz="1600" dirty="0" smtClean="0"/>
              <a:t>targeting</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a:t>RW PPC Channel Performance</a:t>
            </a:r>
            <a:endParaRPr lang="en-US" sz="2800" dirty="0">
              <a:solidFill>
                <a:srgbClr val="CF2034"/>
              </a:solidFill>
            </a:endParaRPr>
          </a:p>
        </p:txBody>
      </p:sp>
      <p:graphicFrame>
        <p:nvGraphicFramePr>
          <p:cNvPr id="7" name="Chart Placeholder 6"/>
          <p:cNvGraphicFramePr>
            <a:graphicFrameLocks noGrp="1"/>
          </p:cNvGraphicFramePr>
          <p:nvPr>
            <p:ph type="chart" sz="quarter" idx="11"/>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627476279"/>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920069" y="3798455"/>
            <a:ext cx="7606772" cy="867467"/>
          </a:xfrm>
        </p:spPr>
        <p:txBody>
          <a:bodyPr>
            <a:normAutofit/>
          </a:bodyPr>
          <a:lstStyle/>
          <a:p>
            <a:r>
              <a:rPr lang="en-US" sz="1400" dirty="0"/>
              <a:t>We tested targeted Twitter campaigns driving 4,040 app installs, 1,911 unique bookers and a $9.36 Cost per Booking.</a:t>
            </a:r>
          </a:p>
        </p:txBody>
      </p:sp>
      <p:sp>
        <p:nvSpPr>
          <p:cNvPr id="3" name="Content Placeholder 2"/>
          <p:cNvSpPr>
            <a:spLocks noGrp="1"/>
          </p:cNvSpPr>
          <p:nvPr>
            <p:ph type="body" sz="quarter" idx="11"/>
          </p:nvPr>
        </p:nvSpPr>
        <p:spPr>
          <a:xfrm>
            <a:off x="920069" y="3085752"/>
            <a:ext cx="7606772" cy="712703"/>
          </a:xfrm>
        </p:spPr>
        <p:txBody>
          <a:bodyPr>
            <a:noAutofit/>
          </a:bodyPr>
          <a:lstStyle/>
          <a:p>
            <a:pPr marL="0" indent="0">
              <a:buNone/>
            </a:pPr>
            <a:r>
              <a:rPr lang="en-US" sz="4000" b="1" dirty="0" smtClean="0">
                <a:solidFill>
                  <a:srgbClr val="CF2034"/>
                </a:solidFill>
              </a:rPr>
              <a:t>Social</a:t>
            </a:r>
            <a:endParaRPr lang="en-US" sz="4000" b="1" dirty="0">
              <a:solidFill>
                <a:srgbClr val="CF2034"/>
              </a:solidFill>
            </a:endParaRPr>
          </a:p>
        </p:txBody>
      </p:sp>
      <p:sp>
        <p:nvSpPr>
          <p:cNvPr id="4" name="Slide Number Placeholder 3"/>
          <p:cNvSpPr>
            <a:spLocks noGrp="1"/>
          </p:cNvSpPr>
          <p:nvPr>
            <p:ph type="sldNum" sz="quarter" idx="4294967295"/>
          </p:nvPr>
        </p:nvSpPr>
        <p:spPr>
          <a:xfrm>
            <a:off x="8755063" y="6356350"/>
            <a:ext cx="388937" cy="365125"/>
          </a:xfrm>
        </p:spPr>
        <p:txBody>
          <a:bodyPr/>
          <a:lstStyle/>
          <a:p>
            <a:fld id="{EB5B16B7-1A62-864A-BAD0-E4CC29AA3FC8}" type="slidenum">
              <a:rPr lang="en-US" smtClean="0"/>
              <a:pPr/>
              <a:t>51</a:t>
            </a:fld>
            <a:endParaRPr lang="en-US" dirty="0"/>
          </a:p>
        </p:txBody>
      </p:sp>
    </p:spTree>
    <p:extLst>
      <p:ext uri="{BB962C8B-B14F-4D97-AF65-F5344CB8AC3E}">
        <p14:creationId xmlns:p14="http://schemas.microsoft.com/office/powerpoint/2010/main" val="18995710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52</a:t>
            </a:fld>
            <a:endParaRPr lang="en-US" dirty="0"/>
          </a:p>
        </p:txBody>
      </p:sp>
      <p:sp>
        <p:nvSpPr>
          <p:cNvPr id="5" name="Text Placeholder 4"/>
          <p:cNvSpPr>
            <a:spLocks noGrp="1"/>
          </p:cNvSpPr>
          <p:nvPr>
            <p:ph type="body" sz="quarter" idx="16"/>
          </p:nvPr>
        </p:nvSpPr>
        <p:spPr>
          <a:xfrm>
            <a:off x="457200" y="272355"/>
            <a:ext cx="8409362" cy="587375"/>
          </a:xfrm>
        </p:spPr>
        <p:txBody>
          <a:bodyPr>
            <a:normAutofit/>
          </a:bodyPr>
          <a:lstStyle/>
          <a:p>
            <a:r>
              <a:rPr lang="en-US" sz="2800" dirty="0" smtClean="0"/>
              <a:t>NAM Twitter Campaigns</a:t>
            </a:r>
            <a:endParaRPr lang="en-US" sz="2800" dirty="0">
              <a:solidFill>
                <a:srgbClr val="CF2034"/>
              </a:solidFill>
            </a:endParaRPr>
          </a:p>
        </p:txBody>
      </p:sp>
      <p:pic>
        <p:nvPicPr>
          <p:cNvPr id="2" name="Picture 1"/>
          <p:cNvPicPr>
            <a:picLocks noChangeAspect="1"/>
          </p:cNvPicPr>
          <p:nvPr/>
        </p:nvPicPr>
        <p:blipFill>
          <a:blip r:embed="rId2"/>
          <a:stretch>
            <a:fillRect/>
          </a:stretch>
        </p:blipFill>
        <p:spPr>
          <a:xfrm>
            <a:off x="194492" y="1863289"/>
            <a:ext cx="4380502" cy="3258666"/>
          </a:xfrm>
          <a:prstGeom prst="rect">
            <a:avLst/>
          </a:prstGeom>
        </p:spPr>
      </p:pic>
      <p:pic>
        <p:nvPicPr>
          <p:cNvPr id="6" name="Picture 5"/>
          <p:cNvPicPr>
            <a:picLocks noChangeAspect="1"/>
          </p:cNvPicPr>
          <p:nvPr/>
        </p:nvPicPr>
        <p:blipFill>
          <a:blip r:embed="rId3"/>
          <a:stretch>
            <a:fillRect/>
          </a:stretch>
        </p:blipFill>
        <p:spPr>
          <a:xfrm>
            <a:off x="4600649" y="1863289"/>
            <a:ext cx="4376525" cy="3258666"/>
          </a:xfrm>
          <a:prstGeom prst="rect">
            <a:avLst/>
          </a:prstGeom>
        </p:spPr>
      </p:pic>
      <p:sp>
        <p:nvSpPr>
          <p:cNvPr id="11" name="Content Placeholder 3"/>
          <p:cNvSpPr>
            <a:spLocks noGrp="1"/>
          </p:cNvSpPr>
          <p:nvPr>
            <p:ph idx="1"/>
          </p:nvPr>
        </p:nvSpPr>
        <p:spPr>
          <a:xfrm>
            <a:off x="251696" y="871866"/>
            <a:ext cx="8892304" cy="647371"/>
          </a:xfrm>
        </p:spPr>
        <p:txBody>
          <a:bodyPr/>
          <a:lstStyle/>
          <a:p>
            <a:pPr marL="182563" indent="-182563"/>
            <a:r>
              <a:rPr lang="en-US" sz="1600" dirty="0" smtClean="0"/>
              <a:t>Tested targeted Twitter campaigns driving 4,040 app installs, 1,911 </a:t>
            </a:r>
            <a:r>
              <a:rPr lang="en-US" sz="1600" dirty="0"/>
              <a:t>unique </a:t>
            </a:r>
            <a:r>
              <a:rPr lang="en-US" sz="1600" dirty="0" smtClean="0"/>
              <a:t>bookers and a $9.36 Cost per Booking</a:t>
            </a:r>
          </a:p>
          <a:p>
            <a:pPr marL="182563" indent="-182563"/>
            <a:endParaRPr lang="en-US" sz="1600" dirty="0"/>
          </a:p>
        </p:txBody>
      </p:sp>
      <p:sp>
        <p:nvSpPr>
          <p:cNvPr id="18" name="5-Point Star 17"/>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15299642"/>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fld id="{EB5B16B7-1A62-864A-BAD0-E4CC29AA3FC8}" type="slidenum">
              <a:rPr lang="en-US" smtClean="0"/>
              <a:pPr/>
              <a:t>53</a:t>
            </a:fld>
            <a:endParaRPr lang="en-US" dirty="0"/>
          </a:p>
        </p:txBody>
      </p:sp>
      <p:sp>
        <p:nvSpPr>
          <p:cNvPr id="4" name="Text Placeholder 3"/>
          <p:cNvSpPr>
            <a:spLocks noGrp="1"/>
          </p:cNvSpPr>
          <p:nvPr>
            <p:ph type="body" sz="quarter" idx="12"/>
          </p:nvPr>
        </p:nvSpPr>
        <p:spPr>
          <a:xfrm>
            <a:off x="645911" y="219890"/>
            <a:ext cx="8040888" cy="931333"/>
          </a:xfrm>
        </p:spPr>
        <p:txBody>
          <a:bodyPr>
            <a:normAutofit/>
          </a:bodyPr>
          <a:lstStyle/>
          <a:p>
            <a:r>
              <a:rPr lang="en-US" sz="3200" dirty="0" smtClean="0"/>
              <a:t>Q2 2015 Marketing Summary</a:t>
            </a:r>
            <a:endParaRPr lang="en-US" sz="3200" dirty="0"/>
          </a:p>
        </p:txBody>
      </p:sp>
      <p:graphicFrame>
        <p:nvGraphicFramePr>
          <p:cNvPr id="5" name="Table 4"/>
          <p:cNvGraphicFramePr>
            <a:graphicFrameLocks noGrp="1"/>
          </p:cNvGraphicFramePr>
          <p:nvPr>
            <p:extLst>
              <p:ext uri="{D42A27DB-BD31-4B8C-83A1-F6EECF244321}">
                <p14:modId xmlns:p14="http://schemas.microsoft.com/office/powerpoint/2010/main" val="2108420375"/>
              </p:ext>
            </p:extLst>
          </p:nvPr>
        </p:nvGraphicFramePr>
        <p:xfrm>
          <a:off x="380997" y="924406"/>
          <a:ext cx="8305801" cy="5431944"/>
        </p:xfrm>
        <a:graphic>
          <a:graphicData uri="http://schemas.openxmlformats.org/drawingml/2006/table">
            <a:tbl>
              <a:tblPr firstRow="1" bandRow="1">
                <a:tableStyleId>{72833802-FEF1-4C79-8D5D-14CF1EAF98D9}</a:tableStyleId>
              </a:tblPr>
              <a:tblGrid>
                <a:gridCol w="1356051"/>
                <a:gridCol w="1017035"/>
                <a:gridCol w="1186543"/>
                <a:gridCol w="1186543"/>
                <a:gridCol w="1186543"/>
                <a:gridCol w="1186543"/>
                <a:gridCol w="1186543"/>
              </a:tblGrid>
              <a:tr h="533464">
                <a:tc>
                  <a:txBody>
                    <a:bodyPr/>
                    <a:lstStyle/>
                    <a:p>
                      <a:pPr algn="ctr" rtl="0" fontAlgn="b"/>
                      <a:r>
                        <a:rPr lang="en-US" sz="1300" b="1" i="0" u="none" strike="noStrike" dirty="0">
                          <a:solidFill>
                            <a:srgbClr val="FFFFFF"/>
                          </a:solidFill>
                          <a:effectLst/>
                          <a:latin typeface="Arial"/>
                        </a:rPr>
                        <a:t>Channel</a:t>
                      </a:r>
                    </a:p>
                  </a:txBody>
                  <a:tcPr marL="12700" marR="12700" marT="25400" marB="25400" anchor="ctr">
                    <a:solidFill>
                      <a:srgbClr val="CD2237"/>
                    </a:solidFill>
                  </a:tcPr>
                </a:tc>
                <a:tc>
                  <a:txBody>
                    <a:bodyPr/>
                    <a:lstStyle/>
                    <a:p>
                      <a:pPr algn="ctr" rtl="0" fontAlgn="b"/>
                      <a:r>
                        <a:rPr lang="en-US" sz="1300" b="1" i="0" u="none" strike="noStrike">
                          <a:solidFill>
                            <a:srgbClr val="FFFFFF"/>
                          </a:solidFill>
                          <a:effectLst/>
                          <a:latin typeface="Arial"/>
                        </a:rPr>
                        <a:t>Spend</a:t>
                      </a:r>
                    </a:p>
                  </a:txBody>
                  <a:tcPr marL="12700" marR="12700" marT="25400" marB="25400" anchor="ctr">
                    <a:solidFill>
                      <a:srgbClr val="CD2237"/>
                    </a:solidFill>
                  </a:tcPr>
                </a:tc>
                <a:tc>
                  <a:txBody>
                    <a:bodyPr/>
                    <a:lstStyle/>
                    <a:p>
                      <a:pPr algn="ctr" rtl="0" fontAlgn="b"/>
                      <a:r>
                        <a:rPr lang="en-US" sz="1300" b="1" i="0" u="none" strike="noStrike">
                          <a:solidFill>
                            <a:srgbClr val="FFFFFF"/>
                          </a:solidFill>
                          <a:effectLst/>
                          <a:latin typeface="Arial"/>
                        </a:rPr>
                        <a:t>Spend %</a:t>
                      </a:r>
                    </a:p>
                  </a:txBody>
                  <a:tcPr marL="12700" marR="12700" marT="25400" marB="25400" anchor="ctr">
                    <a:solidFill>
                      <a:srgbClr val="CD2237"/>
                    </a:solidFill>
                  </a:tcPr>
                </a:tc>
                <a:tc>
                  <a:txBody>
                    <a:bodyPr/>
                    <a:lstStyle/>
                    <a:p>
                      <a:pPr algn="ctr" rtl="0" fontAlgn="b"/>
                      <a:r>
                        <a:rPr lang="en-US" sz="1300" b="1" i="0" u="none" strike="noStrike">
                          <a:solidFill>
                            <a:srgbClr val="FFFFFF"/>
                          </a:solidFill>
                          <a:effectLst/>
                          <a:latin typeface="Arial"/>
                        </a:rPr>
                        <a:t>Bookings</a:t>
                      </a:r>
                    </a:p>
                  </a:txBody>
                  <a:tcPr marL="12700" marR="12700" marT="25400" marB="25400" anchor="ctr">
                    <a:solidFill>
                      <a:srgbClr val="CD2237"/>
                    </a:solidFill>
                  </a:tcPr>
                </a:tc>
                <a:tc>
                  <a:txBody>
                    <a:bodyPr/>
                    <a:lstStyle/>
                    <a:p>
                      <a:pPr algn="ctr" rtl="0" fontAlgn="b"/>
                      <a:r>
                        <a:rPr lang="en-US" sz="1300" b="1" i="0" u="none" strike="noStrike">
                          <a:solidFill>
                            <a:srgbClr val="FFFFFF"/>
                          </a:solidFill>
                          <a:effectLst/>
                          <a:latin typeface="Arial"/>
                        </a:rPr>
                        <a:t>Bookings %</a:t>
                      </a:r>
                    </a:p>
                  </a:txBody>
                  <a:tcPr marL="12700" marR="12700" marT="25400" marB="25400" anchor="ctr">
                    <a:solidFill>
                      <a:srgbClr val="CD2237"/>
                    </a:solidFill>
                  </a:tcPr>
                </a:tc>
                <a:tc>
                  <a:txBody>
                    <a:bodyPr/>
                    <a:lstStyle/>
                    <a:p>
                      <a:pPr algn="ctr" rtl="0" fontAlgn="b"/>
                      <a:r>
                        <a:rPr lang="en-US" sz="1300" b="1" i="0" u="none" strike="noStrike">
                          <a:solidFill>
                            <a:srgbClr val="FFFFFF"/>
                          </a:solidFill>
                          <a:effectLst/>
                          <a:latin typeface="Arial"/>
                        </a:rPr>
                        <a:t>Q2 Revenue</a:t>
                      </a:r>
                    </a:p>
                  </a:txBody>
                  <a:tcPr marL="12700" marR="12700" marT="25400" marB="25400" anchor="ctr">
                    <a:solidFill>
                      <a:srgbClr val="CD2237"/>
                    </a:solidFill>
                  </a:tcPr>
                </a:tc>
                <a:tc>
                  <a:txBody>
                    <a:bodyPr/>
                    <a:lstStyle/>
                    <a:p>
                      <a:pPr algn="ctr" rtl="0" fontAlgn="b"/>
                      <a:r>
                        <a:rPr lang="en-US" sz="1300" b="1" i="0" u="none" strike="noStrike" dirty="0" smtClean="0">
                          <a:solidFill>
                            <a:srgbClr val="FFFFFF"/>
                          </a:solidFill>
                          <a:effectLst/>
                          <a:latin typeface="Arial"/>
                        </a:rPr>
                        <a:t>Q2 Net </a:t>
                      </a:r>
                      <a:r>
                        <a:rPr lang="en-US" sz="1300" b="1" i="0" u="none" strike="noStrike" dirty="0">
                          <a:solidFill>
                            <a:srgbClr val="FFFFFF"/>
                          </a:solidFill>
                          <a:effectLst/>
                          <a:latin typeface="Arial"/>
                        </a:rPr>
                        <a:t>ROI</a:t>
                      </a:r>
                    </a:p>
                  </a:txBody>
                  <a:tcPr marL="12700" marR="12700" marT="25400" marB="25400" anchor="ctr">
                    <a:solidFill>
                      <a:srgbClr val="CD2237"/>
                    </a:solidFill>
                  </a:tcPr>
                </a:tc>
              </a:tr>
              <a:tr h="489848">
                <a:tc>
                  <a:txBody>
                    <a:bodyPr/>
                    <a:lstStyle/>
                    <a:p>
                      <a:pPr algn="ctr" rtl="0" fontAlgn="b"/>
                      <a:r>
                        <a:rPr lang="en-US" sz="1300" b="0" i="0" u="none" strike="noStrike">
                          <a:solidFill>
                            <a:srgbClr val="000000"/>
                          </a:solidFill>
                          <a:effectLst/>
                          <a:latin typeface="Arial"/>
                        </a:rPr>
                        <a:t>PPC</a:t>
                      </a:r>
                    </a:p>
                  </a:txBody>
                  <a:tcPr marL="12700" marR="12700" marT="25400" marB="25400" anchor="ctr"/>
                </a:tc>
                <a:tc>
                  <a:txBody>
                    <a:bodyPr/>
                    <a:lstStyle/>
                    <a:p>
                      <a:pPr algn="ctr" rtl="0" fontAlgn="b"/>
                      <a:r>
                        <a:rPr lang="en-US" sz="1300" b="0" i="0" u="none" strike="noStrike" dirty="0">
                          <a:solidFill>
                            <a:srgbClr val="000000"/>
                          </a:solidFill>
                          <a:effectLst/>
                          <a:latin typeface="Arial"/>
                        </a:rPr>
                        <a:t>$4,834,613</a:t>
                      </a:r>
                    </a:p>
                  </a:txBody>
                  <a:tcPr marL="12700" marR="12700" marT="12700" marB="0" anchor="ctr"/>
                </a:tc>
                <a:tc>
                  <a:txBody>
                    <a:bodyPr/>
                    <a:lstStyle/>
                    <a:p>
                      <a:pPr algn="ctr" rtl="0" fontAlgn="b"/>
                      <a:r>
                        <a:rPr lang="en-US" sz="1300" b="0" i="0" u="none" strike="noStrike">
                          <a:solidFill>
                            <a:srgbClr val="000000"/>
                          </a:solidFill>
                          <a:effectLst/>
                          <a:latin typeface="Arial"/>
                        </a:rPr>
                        <a:t>60%</a:t>
                      </a:r>
                    </a:p>
                  </a:txBody>
                  <a:tcPr marL="12700" marR="12700" marT="12700" marB="0" anchor="ctr"/>
                </a:tc>
                <a:tc>
                  <a:txBody>
                    <a:bodyPr/>
                    <a:lstStyle/>
                    <a:p>
                      <a:pPr algn="ctr" rtl="0" fontAlgn="b"/>
                      <a:r>
                        <a:rPr lang="en-US" sz="1300" b="0" i="0" u="none" strike="noStrike">
                          <a:solidFill>
                            <a:srgbClr val="000000"/>
                          </a:solidFill>
                          <a:effectLst/>
                          <a:latin typeface="Arial"/>
                        </a:rPr>
                        <a:t>1,477,768</a:t>
                      </a:r>
                    </a:p>
                  </a:txBody>
                  <a:tcPr marL="12700" marR="12700" marT="25400" marB="25400" anchor="ctr"/>
                </a:tc>
                <a:tc>
                  <a:txBody>
                    <a:bodyPr/>
                    <a:lstStyle/>
                    <a:p>
                      <a:pPr algn="ctr" rtl="0" fontAlgn="b"/>
                      <a:r>
                        <a:rPr lang="en-US" sz="1300" b="0" i="0" u="none" strike="noStrike">
                          <a:solidFill>
                            <a:srgbClr val="000000"/>
                          </a:solidFill>
                          <a:effectLst/>
                          <a:latin typeface="Arial"/>
                        </a:rPr>
                        <a:t>24%</a:t>
                      </a:r>
                    </a:p>
                  </a:txBody>
                  <a:tcPr marL="12700" marR="12700" marT="25400" marB="25400" anchor="ctr"/>
                </a:tc>
                <a:tc>
                  <a:txBody>
                    <a:bodyPr/>
                    <a:lstStyle/>
                    <a:p>
                      <a:pPr algn="ctr" rtl="0" fontAlgn="b"/>
                      <a:r>
                        <a:rPr lang="en-US" sz="1300" b="0" i="0" u="none" strike="noStrike">
                          <a:solidFill>
                            <a:srgbClr val="000000"/>
                          </a:solidFill>
                          <a:effectLst/>
                          <a:latin typeface="Arial"/>
                        </a:rPr>
                        <a:t>$4,514,796</a:t>
                      </a:r>
                    </a:p>
                  </a:txBody>
                  <a:tcPr marL="12700" marR="12700" marT="25400" marB="25400" anchor="ctr"/>
                </a:tc>
                <a:tc>
                  <a:txBody>
                    <a:bodyPr/>
                    <a:lstStyle/>
                    <a:p>
                      <a:pPr algn="ctr" rtl="0" fontAlgn="b"/>
                      <a:r>
                        <a:rPr lang="en-US" sz="1300" b="0" i="0" u="none" strike="noStrike">
                          <a:solidFill>
                            <a:srgbClr val="000000"/>
                          </a:solidFill>
                          <a:effectLst/>
                          <a:latin typeface="Arial"/>
                        </a:rPr>
                        <a:t>0.93</a:t>
                      </a: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Affiliates</a:t>
                      </a:r>
                    </a:p>
                  </a:txBody>
                  <a:tcPr marL="12700" marR="12700" marT="25400" marB="25400" anchor="ctr"/>
                </a:tc>
                <a:tc>
                  <a:txBody>
                    <a:bodyPr/>
                    <a:lstStyle/>
                    <a:p>
                      <a:pPr algn="ctr" rtl="0" fontAlgn="b"/>
                      <a:r>
                        <a:rPr lang="en-US" sz="1300" b="0" i="0" u="none" strike="noStrike">
                          <a:solidFill>
                            <a:srgbClr val="000000"/>
                          </a:solidFill>
                          <a:effectLst/>
                          <a:latin typeface="Arial"/>
                        </a:rPr>
                        <a:t>$1,030,588</a:t>
                      </a:r>
                    </a:p>
                  </a:txBody>
                  <a:tcPr marL="12700" marR="12700" marT="12700" marB="0" anchor="ctr"/>
                </a:tc>
                <a:tc>
                  <a:txBody>
                    <a:bodyPr/>
                    <a:lstStyle/>
                    <a:p>
                      <a:pPr algn="ctr" rtl="0" fontAlgn="b"/>
                      <a:r>
                        <a:rPr lang="en-US" sz="1300" b="0" i="0" u="none" strike="noStrike">
                          <a:solidFill>
                            <a:srgbClr val="000000"/>
                          </a:solidFill>
                          <a:effectLst/>
                          <a:latin typeface="Arial"/>
                        </a:rPr>
                        <a:t>13%</a:t>
                      </a:r>
                    </a:p>
                  </a:txBody>
                  <a:tcPr marL="12700" marR="12700" marT="12700" marB="0" anchor="ctr"/>
                </a:tc>
                <a:tc>
                  <a:txBody>
                    <a:bodyPr/>
                    <a:lstStyle/>
                    <a:p>
                      <a:pPr algn="ctr" rtl="0" fontAlgn="b"/>
                      <a:r>
                        <a:rPr lang="en-US" sz="1300" b="0" i="0" u="none" strike="noStrike">
                          <a:solidFill>
                            <a:srgbClr val="000000"/>
                          </a:solidFill>
                          <a:effectLst/>
                          <a:latin typeface="Arial"/>
                        </a:rPr>
                        <a:t>1,565,597</a:t>
                      </a:r>
                    </a:p>
                  </a:txBody>
                  <a:tcPr marL="12700" marR="12700" marT="25400" marB="25400" anchor="ctr"/>
                </a:tc>
                <a:tc>
                  <a:txBody>
                    <a:bodyPr/>
                    <a:lstStyle/>
                    <a:p>
                      <a:pPr algn="ctr" rtl="0" fontAlgn="b"/>
                      <a:r>
                        <a:rPr lang="en-US" sz="1300" b="0" i="0" u="none" strike="noStrike">
                          <a:solidFill>
                            <a:srgbClr val="000000"/>
                          </a:solidFill>
                          <a:effectLst/>
                          <a:latin typeface="Arial"/>
                        </a:rPr>
                        <a:t>25%</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$5,054,353</a:t>
                      </a:r>
                    </a:p>
                  </a:txBody>
                  <a:tcPr marL="12700" marR="12700" marT="25400" marB="25400" anchor="ctr">
                    <a:noFill/>
                  </a:tcPr>
                </a:tc>
                <a:tc>
                  <a:txBody>
                    <a:bodyPr/>
                    <a:lstStyle/>
                    <a:p>
                      <a:pPr algn="ctr" rtl="0" fontAlgn="b"/>
                      <a:r>
                        <a:rPr lang="en-US" sz="1300" b="0" i="0" u="none" strike="noStrike" dirty="0" smtClean="0">
                          <a:solidFill>
                            <a:srgbClr val="000000"/>
                          </a:solidFill>
                          <a:effectLst/>
                          <a:latin typeface="Arial"/>
                        </a:rPr>
                        <a:t>4.90</a:t>
                      </a:r>
                      <a:endParaRPr lang="en-US" sz="1300" b="0" i="0" u="none" strike="noStrike" dirty="0">
                        <a:solidFill>
                          <a:srgbClr val="000000"/>
                        </a:solidFill>
                        <a:effectLst/>
                        <a:latin typeface="Arial"/>
                      </a:endParaRPr>
                    </a:p>
                  </a:txBody>
                  <a:tcPr marL="12700" marR="12700" marT="25400" marB="25400" anchor="ctr">
                    <a:noFill/>
                  </a:tcPr>
                </a:tc>
              </a:tr>
              <a:tr h="489848">
                <a:tc>
                  <a:txBody>
                    <a:bodyPr/>
                    <a:lstStyle/>
                    <a:p>
                      <a:pPr algn="ctr" rtl="0" fontAlgn="b"/>
                      <a:r>
                        <a:rPr lang="en-US" sz="1300" b="0" i="0" u="none" strike="noStrike">
                          <a:solidFill>
                            <a:srgbClr val="000000"/>
                          </a:solidFill>
                          <a:effectLst/>
                          <a:latin typeface="Arial"/>
                        </a:rPr>
                        <a:t>Mobile</a:t>
                      </a:r>
                    </a:p>
                  </a:txBody>
                  <a:tcPr marL="12700" marR="12700" marT="25400" marB="25400" anchor="ctr"/>
                </a:tc>
                <a:tc>
                  <a:txBody>
                    <a:bodyPr/>
                    <a:lstStyle/>
                    <a:p>
                      <a:pPr algn="ctr" rtl="0" fontAlgn="b"/>
                      <a:r>
                        <a:rPr lang="en-US" sz="1300" b="0" i="0" u="none" strike="noStrike">
                          <a:solidFill>
                            <a:srgbClr val="000000"/>
                          </a:solidFill>
                          <a:effectLst/>
                          <a:latin typeface="Arial"/>
                        </a:rPr>
                        <a:t>$992,594</a:t>
                      </a:r>
                    </a:p>
                  </a:txBody>
                  <a:tcPr marL="12700" marR="12700" marT="12700" marB="0" anchor="ctr"/>
                </a:tc>
                <a:tc>
                  <a:txBody>
                    <a:bodyPr/>
                    <a:lstStyle/>
                    <a:p>
                      <a:pPr algn="ctr" rtl="0" fontAlgn="b"/>
                      <a:r>
                        <a:rPr lang="en-US" sz="1300" b="0" i="0" u="none" strike="noStrike">
                          <a:solidFill>
                            <a:srgbClr val="000000"/>
                          </a:solidFill>
                          <a:effectLst/>
                          <a:latin typeface="Arial"/>
                        </a:rPr>
                        <a:t>12%</a:t>
                      </a:r>
                    </a:p>
                  </a:txBody>
                  <a:tcPr marL="12700" marR="12700" marT="12700" marB="0" anchor="ctr"/>
                </a:tc>
                <a:tc>
                  <a:txBody>
                    <a:bodyPr/>
                    <a:lstStyle/>
                    <a:p>
                      <a:pPr algn="ctr" rtl="0" fontAlgn="b"/>
                      <a:r>
                        <a:rPr lang="en-US" sz="1300" b="0" i="0" u="none" strike="noStrike">
                          <a:solidFill>
                            <a:srgbClr val="000000"/>
                          </a:solidFill>
                          <a:effectLst/>
                          <a:latin typeface="Arial"/>
                        </a:rPr>
                        <a:t>340,350</a:t>
                      </a:r>
                    </a:p>
                  </a:txBody>
                  <a:tcPr marL="12700" marR="12700" marT="25400" marB="25400" anchor="ctr"/>
                </a:tc>
                <a:tc>
                  <a:txBody>
                    <a:bodyPr/>
                    <a:lstStyle/>
                    <a:p>
                      <a:pPr algn="ctr" rtl="0" fontAlgn="b"/>
                      <a:r>
                        <a:rPr lang="en-US" sz="1300" b="0" i="0" u="none" strike="noStrike">
                          <a:solidFill>
                            <a:srgbClr val="000000"/>
                          </a:solidFill>
                          <a:effectLst/>
                          <a:latin typeface="Arial"/>
                        </a:rPr>
                        <a:t>5%</a:t>
                      </a:r>
                    </a:p>
                  </a:txBody>
                  <a:tcPr marL="12700" marR="12700" marT="25400" marB="25400" anchor="ctr"/>
                </a:tc>
                <a:tc>
                  <a:txBody>
                    <a:bodyPr/>
                    <a:lstStyle/>
                    <a:p>
                      <a:pPr algn="ctr" rtl="0" fontAlgn="b"/>
                      <a:r>
                        <a:rPr lang="en-US" sz="1300" b="0" i="0" u="none" strike="noStrike">
                          <a:solidFill>
                            <a:srgbClr val="000000"/>
                          </a:solidFill>
                          <a:effectLst/>
                          <a:latin typeface="Arial"/>
                        </a:rPr>
                        <a:t>$792,674</a:t>
                      </a:r>
                    </a:p>
                  </a:txBody>
                  <a:tcPr marL="12700" marR="12700" marT="25400" marB="25400" anchor="ctr"/>
                </a:tc>
                <a:tc>
                  <a:txBody>
                    <a:bodyPr/>
                    <a:lstStyle/>
                    <a:p>
                      <a:pPr algn="ctr" rtl="0" fontAlgn="b"/>
                      <a:r>
                        <a:rPr lang="en-US" sz="1300" b="0" i="0" u="none" strike="noStrike" dirty="0" smtClean="0">
                          <a:solidFill>
                            <a:srgbClr val="000000"/>
                          </a:solidFill>
                          <a:effectLst/>
                          <a:latin typeface="Arial"/>
                        </a:rPr>
                        <a:t>0.80</a:t>
                      </a:r>
                      <a:endParaRPr lang="en-US" sz="1300" b="0" i="0" u="none" strike="noStrike" dirty="0">
                        <a:solidFill>
                          <a:srgbClr val="000000"/>
                        </a:solidFill>
                        <a:effectLst/>
                        <a:latin typeface="Arial"/>
                      </a:endParaRP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Display</a:t>
                      </a:r>
                    </a:p>
                  </a:txBody>
                  <a:tcPr marL="12700" marR="12700" marT="25400" marB="25400" anchor="ctr"/>
                </a:tc>
                <a:tc>
                  <a:txBody>
                    <a:bodyPr/>
                    <a:lstStyle/>
                    <a:p>
                      <a:pPr algn="ctr" rtl="0" fontAlgn="b"/>
                      <a:r>
                        <a:rPr lang="en-US" sz="1300" b="0" i="0" u="none" strike="noStrike">
                          <a:solidFill>
                            <a:srgbClr val="000000"/>
                          </a:solidFill>
                          <a:effectLst/>
                          <a:latin typeface="Arial"/>
                        </a:rPr>
                        <a:t>$830,135</a:t>
                      </a:r>
                    </a:p>
                  </a:txBody>
                  <a:tcPr marL="12700" marR="12700" marT="12700" marB="0" anchor="ctr"/>
                </a:tc>
                <a:tc>
                  <a:txBody>
                    <a:bodyPr/>
                    <a:lstStyle/>
                    <a:p>
                      <a:pPr algn="ctr" rtl="0" fontAlgn="b"/>
                      <a:r>
                        <a:rPr lang="en-US" sz="1300" b="0" i="0" u="none" strike="noStrike">
                          <a:solidFill>
                            <a:srgbClr val="000000"/>
                          </a:solidFill>
                          <a:effectLst/>
                          <a:latin typeface="Arial"/>
                        </a:rPr>
                        <a:t>10%</a:t>
                      </a:r>
                    </a:p>
                  </a:txBody>
                  <a:tcPr marL="12700" marR="12700" marT="12700" marB="0" anchor="ctr"/>
                </a:tc>
                <a:tc>
                  <a:txBody>
                    <a:bodyPr/>
                    <a:lstStyle/>
                    <a:p>
                      <a:pPr algn="ctr" rtl="0" fontAlgn="b"/>
                      <a:r>
                        <a:rPr lang="en-US" sz="1300" b="0" i="0" u="none" strike="noStrike">
                          <a:solidFill>
                            <a:srgbClr val="000000"/>
                          </a:solidFill>
                          <a:effectLst/>
                          <a:latin typeface="Arial"/>
                        </a:rPr>
                        <a:t>204,202</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3%</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$791,706</a:t>
                      </a:r>
                    </a:p>
                  </a:txBody>
                  <a:tcPr marL="12700" marR="12700" marT="25400" marB="25400" anchor="ctr">
                    <a:noFill/>
                  </a:tcPr>
                </a:tc>
                <a:tc>
                  <a:txBody>
                    <a:bodyPr/>
                    <a:lstStyle/>
                    <a:p>
                      <a:pPr algn="ctr" rtl="0" fontAlgn="b"/>
                      <a:r>
                        <a:rPr lang="en-US" sz="1300" b="0" i="0" u="none" strike="noStrike" dirty="0">
                          <a:solidFill>
                            <a:srgbClr val="000000"/>
                          </a:solidFill>
                          <a:effectLst/>
                          <a:latin typeface="Arial"/>
                        </a:rPr>
                        <a:t>0.95</a:t>
                      </a:r>
                    </a:p>
                  </a:txBody>
                  <a:tcPr marL="12700" marR="12700" marT="25400" marB="25400" anchor="ctr">
                    <a:noFill/>
                  </a:tcPr>
                </a:tc>
              </a:tr>
              <a:tr h="489848">
                <a:tc>
                  <a:txBody>
                    <a:bodyPr/>
                    <a:lstStyle/>
                    <a:p>
                      <a:pPr algn="ctr" rtl="0" fontAlgn="b"/>
                      <a:r>
                        <a:rPr lang="en-US" sz="1300" b="0" i="0" u="none" strike="noStrike">
                          <a:solidFill>
                            <a:srgbClr val="000000"/>
                          </a:solidFill>
                          <a:effectLst/>
                          <a:latin typeface="Arial"/>
                        </a:rPr>
                        <a:t>Email</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$228,971</a:t>
                      </a:r>
                    </a:p>
                  </a:txBody>
                  <a:tcPr marL="12700" marR="12700" marT="12700" marB="0" anchor="ctr">
                    <a:noFill/>
                  </a:tcPr>
                </a:tc>
                <a:tc>
                  <a:txBody>
                    <a:bodyPr/>
                    <a:lstStyle/>
                    <a:p>
                      <a:pPr algn="ctr" rtl="0" fontAlgn="b"/>
                      <a:r>
                        <a:rPr lang="en-US" sz="1300" b="0" i="0" u="none" strike="noStrike">
                          <a:solidFill>
                            <a:srgbClr val="000000"/>
                          </a:solidFill>
                          <a:effectLst/>
                          <a:latin typeface="Arial"/>
                        </a:rPr>
                        <a:t>3%</a:t>
                      </a:r>
                    </a:p>
                  </a:txBody>
                  <a:tcPr marL="12700" marR="12700" marT="12700" marB="0" anchor="ctr">
                    <a:noFill/>
                  </a:tcPr>
                </a:tc>
                <a:tc>
                  <a:txBody>
                    <a:bodyPr/>
                    <a:lstStyle/>
                    <a:p>
                      <a:pPr algn="ctr" rtl="0" fontAlgn="b"/>
                      <a:r>
                        <a:rPr lang="en-US" sz="1300" b="0" i="0" u="none" strike="noStrike">
                          <a:solidFill>
                            <a:srgbClr val="000000"/>
                          </a:solidFill>
                          <a:effectLst/>
                          <a:latin typeface="Arial"/>
                        </a:rPr>
                        <a:t>609,007</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10%</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$1,907,739</a:t>
                      </a:r>
                    </a:p>
                  </a:txBody>
                  <a:tcPr marL="12700" marR="12700" marT="25400" marB="25400" anchor="ctr">
                    <a:noFill/>
                  </a:tcPr>
                </a:tc>
                <a:tc>
                  <a:txBody>
                    <a:bodyPr/>
                    <a:lstStyle/>
                    <a:p>
                      <a:pPr algn="ctr" rtl="0" fontAlgn="b"/>
                      <a:r>
                        <a:rPr lang="en-US" sz="1300" b="0" i="0" u="none" strike="noStrike" dirty="0">
                          <a:solidFill>
                            <a:srgbClr val="000000"/>
                          </a:solidFill>
                          <a:effectLst/>
                          <a:latin typeface="Arial"/>
                        </a:rPr>
                        <a:t>8.33</a:t>
                      </a:r>
                    </a:p>
                  </a:txBody>
                  <a:tcPr marL="12700" marR="12700" marT="25400" marB="25400" anchor="ctr">
                    <a:noFill/>
                  </a:tcPr>
                </a:tc>
              </a:tr>
              <a:tr h="489848">
                <a:tc>
                  <a:txBody>
                    <a:bodyPr/>
                    <a:lstStyle/>
                    <a:p>
                      <a:pPr algn="ctr" rtl="0" fontAlgn="b"/>
                      <a:r>
                        <a:rPr lang="en-US" sz="1300" b="0" i="0" u="none" strike="noStrike">
                          <a:solidFill>
                            <a:srgbClr val="000000"/>
                          </a:solidFill>
                          <a:effectLst/>
                          <a:latin typeface="Arial"/>
                        </a:rPr>
                        <a:t>Social</a:t>
                      </a:r>
                    </a:p>
                  </a:txBody>
                  <a:tcPr marL="12700" marR="12700" marT="25400" marB="25400" anchor="ctr"/>
                </a:tc>
                <a:tc>
                  <a:txBody>
                    <a:bodyPr/>
                    <a:lstStyle/>
                    <a:p>
                      <a:pPr algn="ctr" rtl="0" fontAlgn="b"/>
                      <a:r>
                        <a:rPr lang="en-US" sz="1300" b="0" i="0" u="none" strike="noStrike">
                          <a:solidFill>
                            <a:srgbClr val="000000"/>
                          </a:solidFill>
                          <a:effectLst/>
                          <a:latin typeface="Arial"/>
                        </a:rPr>
                        <a:t>$67,875</a:t>
                      </a:r>
                    </a:p>
                  </a:txBody>
                  <a:tcPr marL="12700" marR="12700" marT="12700" marB="0" anchor="ctr"/>
                </a:tc>
                <a:tc>
                  <a:txBody>
                    <a:bodyPr/>
                    <a:lstStyle/>
                    <a:p>
                      <a:pPr algn="ctr" rtl="0" fontAlgn="b"/>
                      <a:r>
                        <a:rPr lang="en-US" sz="1300" b="0" i="0" u="none" strike="noStrike">
                          <a:solidFill>
                            <a:srgbClr val="000000"/>
                          </a:solidFill>
                          <a:effectLst/>
                          <a:latin typeface="Arial"/>
                        </a:rPr>
                        <a:t>1%</a:t>
                      </a:r>
                    </a:p>
                  </a:txBody>
                  <a:tcPr marL="12700" marR="12700" marT="12700" marB="0" anchor="ctr"/>
                </a:tc>
                <a:tc>
                  <a:txBody>
                    <a:bodyPr/>
                    <a:lstStyle/>
                    <a:p>
                      <a:pPr algn="ctr" rtl="0" fontAlgn="b"/>
                      <a:r>
                        <a:rPr lang="en-US" sz="1300" b="0" i="0" u="none" strike="noStrike">
                          <a:solidFill>
                            <a:srgbClr val="000000"/>
                          </a:solidFill>
                          <a:effectLst/>
                          <a:latin typeface="Arial"/>
                        </a:rPr>
                        <a:t>21,750</a:t>
                      </a:r>
                    </a:p>
                  </a:txBody>
                  <a:tcPr marL="12700" marR="12700" marT="25400" marB="25400" anchor="ctr"/>
                </a:tc>
                <a:tc>
                  <a:txBody>
                    <a:bodyPr/>
                    <a:lstStyle/>
                    <a:p>
                      <a:pPr algn="ctr" rtl="0" fontAlgn="b"/>
                      <a:r>
                        <a:rPr lang="en-US" sz="1300" b="0" i="0" u="none" strike="noStrike">
                          <a:solidFill>
                            <a:srgbClr val="000000"/>
                          </a:solidFill>
                          <a:effectLst/>
                          <a:latin typeface="Arial"/>
                        </a:rPr>
                        <a:t>0%</a:t>
                      </a:r>
                    </a:p>
                  </a:txBody>
                  <a:tcPr marL="12700" marR="12700" marT="25400" marB="25400" anchor="ctr"/>
                </a:tc>
                <a:tc>
                  <a:txBody>
                    <a:bodyPr/>
                    <a:lstStyle/>
                    <a:p>
                      <a:pPr algn="ctr" rtl="0" fontAlgn="b"/>
                      <a:r>
                        <a:rPr lang="en-US" sz="1300" b="0" i="0" u="none" strike="noStrike">
                          <a:solidFill>
                            <a:srgbClr val="000000"/>
                          </a:solidFill>
                          <a:effectLst/>
                          <a:latin typeface="Arial"/>
                        </a:rPr>
                        <a:t>$75,623</a:t>
                      </a:r>
                    </a:p>
                  </a:txBody>
                  <a:tcPr marL="12700" marR="12700" marT="25400" marB="25400" anchor="ctr"/>
                </a:tc>
                <a:tc>
                  <a:txBody>
                    <a:bodyPr/>
                    <a:lstStyle/>
                    <a:p>
                      <a:pPr algn="ctr" rtl="0" fontAlgn="b"/>
                      <a:r>
                        <a:rPr lang="en-US" sz="1300" b="0" i="0" u="none" strike="noStrike" dirty="0">
                          <a:solidFill>
                            <a:srgbClr val="000000"/>
                          </a:solidFill>
                          <a:effectLst/>
                          <a:latin typeface="Arial"/>
                        </a:rPr>
                        <a:t>1.11</a:t>
                      </a: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Restaurant Week</a:t>
                      </a:r>
                    </a:p>
                  </a:txBody>
                  <a:tcPr marL="12700" marR="12700" marT="25400" marB="25400" anchor="ctr"/>
                </a:tc>
                <a:tc>
                  <a:txBody>
                    <a:bodyPr/>
                    <a:lstStyle/>
                    <a:p>
                      <a:pPr algn="ctr" rtl="0" fontAlgn="b"/>
                      <a:r>
                        <a:rPr lang="en-US" sz="1300" b="0" i="0" u="none" strike="noStrike">
                          <a:solidFill>
                            <a:srgbClr val="000000"/>
                          </a:solidFill>
                          <a:effectLst/>
                          <a:latin typeface="Arial"/>
                        </a:rPr>
                        <a:t>$50,000</a:t>
                      </a:r>
                    </a:p>
                  </a:txBody>
                  <a:tcPr marL="12700" marR="12700" marT="12700" marB="0" anchor="ctr"/>
                </a:tc>
                <a:tc>
                  <a:txBody>
                    <a:bodyPr/>
                    <a:lstStyle/>
                    <a:p>
                      <a:pPr algn="ctr" rtl="0" fontAlgn="b"/>
                      <a:r>
                        <a:rPr lang="en-US" sz="1300" b="0" i="0" u="none" strike="noStrike">
                          <a:solidFill>
                            <a:srgbClr val="000000"/>
                          </a:solidFill>
                          <a:effectLst/>
                          <a:latin typeface="Arial"/>
                        </a:rPr>
                        <a:t>1%</a:t>
                      </a:r>
                    </a:p>
                  </a:txBody>
                  <a:tcPr marL="12700" marR="12700" marT="12700" marB="0" anchor="ctr"/>
                </a:tc>
                <a:tc>
                  <a:txBody>
                    <a:bodyPr/>
                    <a:lstStyle/>
                    <a:p>
                      <a:pPr algn="ctr" rtl="0" fontAlgn="b"/>
                      <a:r>
                        <a:rPr lang="en-US" sz="1300" b="0" i="0" u="none" strike="noStrike">
                          <a:solidFill>
                            <a:srgbClr val="000000"/>
                          </a:solidFill>
                          <a:effectLst/>
                          <a:latin typeface="Arial"/>
                        </a:rPr>
                        <a:t>43,000</a:t>
                      </a:r>
                    </a:p>
                  </a:txBody>
                  <a:tcPr marL="12700" marR="12700" marT="25400" marB="25400" anchor="ctr"/>
                </a:tc>
                <a:tc>
                  <a:txBody>
                    <a:bodyPr/>
                    <a:lstStyle/>
                    <a:p>
                      <a:pPr algn="ctr" rtl="0" fontAlgn="b"/>
                      <a:r>
                        <a:rPr lang="en-US" sz="1300" b="0" i="0" u="none" strike="noStrike">
                          <a:solidFill>
                            <a:srgbClr val="000000"/>
                          </a:solidFill>
                          <a:effectLst/>
                          <a:latin typeface="Arial"/>
                        </a:rPr>
                        <a:t>1%</a:t>
                      </a:r>
                    </a:p>
                  </a:txBody>
                  <a:tcPr marL="12700" marR="12700" marT="25400" marB="25400" anchor="ctr"/>
                </a:tc>
                <a:tc>
                  <a:txBody>
                    <a:bodyPr/>
                    <a:lstStyle/>
                    <a:p>
                      <a:pPr algn="ctr" rtl="0" fontAlgn="b"/>
                      <a:r>
                        <a:rPr lang="en-US" sz="1300" b="0" i="0" u="none" strike="noStrike">
                          <a:solidFill>
                            <a:srgbClr val="000000"/>
                          </a:solidFill>
                          <a:effectLst/>
                          <a:latin typeface="Arial"/>
                        </a:rPr>
                        <a:t>$122,980</a:t>
                      </a:r>
                    </a:p>
                  </a:txBody>
                  <a:tcPr marL="12700" marR="12700" marT="25400" marB="25400" anchor="ctr"/>
                </a:tc>
                <a:tc>
                  <a:txBody>
                    <a:bodyPr/>
                    <a:lstStyle/>
                    <a:p>
                      <a:pPr algn="ctr" rtl="0" fontAlgn="b"/>
                      <a:r>
                        <a:rPr lang="en-US" sz="1300" b="0" i="0" u="none" strike="noStrike" dirty="0">
                          <a:solidFill>
                            <a:srgbClr val="000000"/>
                          </a:solidFill>
                          <a:effectLst/>
                          <a:latin typeface="Arial"/>
                        </a:rPr>
                        <a:t>2.46</a:t>
                      </a: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SEO</a:t>
                      </a:r>
                    </a:p>
                  </a:txBody>
                  <a:tcPr marL="12700" marR="12700" marT="25400" marB="25400" anchor="ctr"/>
                </a:tc>
                <a:tc>
                  <a:txBody>
                    <a:bodyPr/>
                    <a:lstStyle/>
                    <a:p>
                      <a:pPr algn="ctr" rtl="0" fontAlgn="b"/>
                      <a:r>
                        <a:rPr lang="en-US" sz="1300" b="0" i="0" u="none" strike="noStrike">
                          <a:solidFill>
                            <a:srgbClr val="000000"/>
                          </a:solidFill>
                          <a:effectLst/>
                          <a:latin typeface="Arial"/>
                        </a:rPr>
                        <a:t>$23,173</a:t>
                      </a:r>
                    </a:p>
                  </a:txBody>
                  <a:tcPr marL="12700" marR="12700" marT="12700" marB="0" anchor="ctr"/>
                </a:tc>
                <a:tc>
                  <a:txBody>
                    <a:bodyPr/>
                    <a:lstStyle/>
                    <a:p>
                      <a:pPr algn="ctr" rtl="0" fontAlgn="b"/>
                      <a:r>
                        <a:rPr lang="en-US" sz="1300" b="0" i="0" u="none" strike="noStrike">
                          <a:solidFill>
                            <a:srgbClr val="000000"/>
                          </a:solidFill>
                          <a:effectLst/>
                          <a:latin typeface="Arial"/>
                        </a:rPr>
                        <a:t>0%</a:t>
                      </a:r>
                    </a:p>
                  </a:txBody>
                  <a:tcPr marL="12700" marR="12700" marT="12700" marB="0" anchor="ctr"/>
                </a:tc>
                <a:tc>
                  <a:txBody>
                    <a:bodyPr/>
                    <a:lstStyle/>
                    <a:p>
                      <a:pPr algn="ctr" rtl="0" fontAlgn="b"/>
                      <a:r>
                        <a:rPr lang="en-US" sz="1300" b="0" i="0" u="none" strike="noStrike">
                          <a:solidFill>
                            <a:srgbClr val="000000"/>
                          </a:solidFill>
                          <a:effectLst/>
                          <a:latin typeface="Arial"/>
                        </a:rPr>
                        <a:t>2,005,104</a:t>
                      </a:r>
                    </a:p>
                  </a:txBody>
                  <a:tcPr marL="12700" marR="12700" marT="25400" marB="25400" anchor="ctr"/>
                </a:tc>
                <a:tc>
                  <a:txBody>
                    <a:bodyPr/>
                    <a:lstStyle/>
                    <a:p>
                      <a:pPr algn="ctr" rtl="0" fontAlgn="b"/>
                      <a:r>
                        <a:rPr lang="en-US" sz="1300" b="0" i="0" u="none" strike="noStrike">
                          <a:solidFill>
                            <a:srgbClr val="000000"/>
                          </a:solidFill>
                          <a:effectLst/>
                          <a:latin typeface="Arial"/>
                        </a:rPr>
                        <a:t>32%</a:t>
                      </a:r>
                    </a:p>
                  </a:txBody>
                  <a:tcPr marL="12700" marR="12700" marT="25400" marB="25400" anchor="ctr"/>
                </a:tc>
                <a:tc>
                  <a:txBody>
                    <a:bodyPr/>
                    <a:lstStyle/>
                    <a:p>
                      <a:pPr algn="ctr" rtl="0" fontAlgn="b"/>
                      <a:r>
                        <a:rPr lang="en-US" sz="1300" b="0" i="0" u="none" strike="noStrike">
                          <a:solidFill>
                            <a:srgbClr val="000000"/>
                          </a:solidFill>
                          <a:effectLst/>
                          <a:latin typeface="Arial"/>
                        </a:rPr>
                        <a:t>$6,318,649</a:t>
                      </a:r>
                    </a:p>
                  </a:txBody>
                  <a:tcPr marL="12700" marR="12700" marT="25400" marB="25400" anchor="ctr"/>
                </a:tc>
                <a:tc>
                  <a:txBody>
                    <a:bodyPr/>
                    <a:lstStyle/>
                    <a:p>
                      <a:pPr algn="ctr" rtl="0" fontAlgn="b"/>
                      <a:r>
                        <a:rPr lang="en-US" sz="1300" b="0" i="0" u="none" strike="noStrike" dirty="0" smtClean="0">
                          <a:solidFill>
                            <a:srgbClr val="000000"/>
                          </a:solidFill>
                          <a:effectLst/>
                          <a:latin typeface="Arial"/>
                        </a:rPr>
                        <a:t>272</a:t>
                      </a:r>
                      <a:endParaRPr lang="en-US" sz="1300" b="0" i="0" u="none" strike="noStrike" dirty="0">
                        <a:solidFill>
                          <a:srgbClr val="000000"/>
                        </a:solidFill>
                        <a:effectLst/>
                        <a:latin typeface="Arial"/>
                      </a:endParaRP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Total</a:t>
                      </a:r>
                    </a:p>
                  </a:txBody>
                  <a:tcPr marL="12700" marR="12700" marT="25400" marB="25400" anchor="ctr"/>
                </a:tc>
                <a:tc>
                  <a:txBody>
                    <a:bodyPr/>
                    <a:lstStyle/>
                    <a:p>
                      <a:pPr algn="ctr" rtl="0" fontAlgn="b"/>
                      <a:r>
                        <a:rPr lang="en-US" sz="1300" b="0" i="0" u="none" strike="noStrike">
                          <a:solidFill>
                            <a:srgbClr val="000000"/>
                          </a:solidFill>
                          <a:effectLst/>
                          <a:latin typeface="Arial"/>
                        </a:rPr>
                        <a:t>$8,057,949</a:t>
                      </a:r>
                    </a:p>
                  </a:txBody>
                  <a:tcPr marL="12700" marR="12700" marT="12700" marB="0" anchor="ctr"/>
                </a:tc>
                <a:tc>
                  <a:txBody>
                    <a:bodyPr/>
                    <a:lstStyle/>
                    <a:p>
                      <a:pPr algn="ctr" rtl="0" fontAlgn="b"/>
                      <a:r>
                        <a:rPr lang="en-US" sz="1300" b="0" i="0" u="none" strike="noStrike">
                          <a:solidFill>
                            <a:srgbClr val="000000"/>
                          </a:solidFill>
                          <a:effectLst/>
                          <a:latin typeface="Arial"/>
                        </a:rPr>
                        <a:t>100%</a:t>
                      </a:r>
                    </a:p>
                  </a:txBody>
                  <a:tcPr marL="12700" marR="12700" marT="12700" marB="0" anchor="ctr"/>
                </a:tc>
                <a:tc>
                  <a:txBody>
                    <a:bodyPr/>
                    <a:lstStyle/>
                    <a:p>
                      <a:pPr algn="ctr" rtl="0" fontAlgn="b"/>
                      <a:r>
                        <a:rPr lang="en-US" sz="1300" b="0" i="0" u="none" strike="noStrike">
                          <a:solidFill>
                            <a:srgbClr val="000000"/>
                          </a:solidFill>
                          <a:effectLst/>
                          <a:latin typeface="Arial"/>
                        </a:rPr>
                        <a:t>6,266,777</a:t>
                      </a:r>
                    </a:p>
                  </a:txBody>
                  <a:tcPr marL="12700" marR="12700" marT="25400" marB="25400" anchor="ctr"/>
                </a:tc>
                <a:tc>
                  <a:txBody>
                    <a:bodyPr/>
                    <a:lstStyle/>
                    <a:p>
                      <a:pPr algn="ctr" rtl="0" fontAlgn="b"/>
                      <a:r>
                        <a:rPr lang="en-US" sz="1300" b="0" i="0" u="none" strike="noStrike">
                          <a:solidFill>
                            <a:srgbClr val="000000"/>
                          </a:solidFill>
                          <a:effectLst/>
                          <a:latin typeface="Arial"/>
                        </a:rPr>
                        <a:t>100%</a:t>
                      </a:r>
                    </a:p>
                  </a:txBody>
                  <a:tcPr marL="12700" marR="12700" marT="25400" marB="25400" anchor="ctr"/>
                </a:tc>
                <a:tc>
                  <a:txBody>
                    <a:bodyPr/>
                    <a:lstStyle/>
                    <a:p>
                      <a:pPr algn="ctr" rtl="0" fontAlgn="b"/>
                      <a:r>
                        <a:rPr lang="en-US" sz="1300" b="0" i="0" u="none" strike="noStrike">
                          <a:solidFill>
                            <a:srgbClr val="000000"/>
                          </a:solidFill>
                          <a:effectLst/>
                          <a:latin typeface="Arial"/>
                        </a:rPr>
                        <a:t>$19,578,522</a:t>
                      </a:r>
                    </a:p>
                  </a:txBody>
                  <a:tcPr marL="12700" marR="12700" marT="25400" marB="25400" anchor="ctr"/>
                </a:tc>
                <a:tc>
                  <a:txBody>
                    <a:bodyPr/>
                    <a:lstStyle/>
                    <a:p>
                      <a:pPr algn="ctr" rtl="0" fontAlgn="b"/>
                      <a:r>
                        <a:rPr lang="en-US" sz="1300" b="0" i="0" u="none" strike="noStrike" dirty="0">
                          <a:solidFill>
                            <a:srgbClr val="000000"/>
                          </a:solidFill>
                          <a:effectLst/>
                          <a:latin typeface="Arial"/>
                        </a:rPr>
                        <a:t>2.43</a:t>
                      </a: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Total w/o SEO</a:t>
                      </a:r>
                    </a:p>
                  </a:txBody>
                  <a:tcPr marL="12700" marR="12700" marT="25400" marB="25400" anchor="ctr"/>
                </a:tc>
                <a:tc>
                  <a:txBody>
                    <a:bodyPr/>
                    <a:lstStyle/>
                    <a:p>
                      <a:pPr algn="ctr" rtl="0" fontAlgn="b"/>
                      <a:r>
                        <a:rPr lang="en-US" sz="1300" b="0" i="0" u="none" strike="noStrike" dirty="0">
                          <a:solidFill>
                            <a:srgbClr val="000000"/>
                          </a:solidFill>
                          <a:effectLst/>
                          <a:latin typeface="Arial"/>
                        </a:rPr>
                        <a:t>$8,034,776</a:t>
                      </a:r>
                    </a:p>
                  </a:txBody>
                  <a:tcPr marL="12700" marR="12700" marT="25400" marB="25400" anchor="ctr"/>
                </a:tc>
                <a:tc>
                  <a:txBody>
                    <a:bodyPr/>
                    <a:lstStyle/>
                    <a:p>
                      <a:pPr algn="ctr" rtl="0" fontAlgn="b"/>
                      <a:endParaRPr lang="en-US" sz="1300" b="0" i="0" u="none" strike="noStrike">
                        <a:solidFill>
                          <a:srgbClr val="000000"/>
                        </a:solidFill>
                        <a:effectLst/>
                        <a:latin typeface="Arial"/>
                      </a:endParaRPr>
                    </a:p>
                  </a:txBody>
                  <a:tcPr marL="12700" marR="12700" marT="12700" marB="0" anchor="ctr"/>
                </a:tc>
                <a:tc>
                  <a:txBody>
                    <a:bodyPr/>
                    <a:lstStyle/>
                    <a:p>
                      <a:pPr algn="ctr" rtl="0" fontAlgn="b"/>
                      <a:r>
                        <a:rPr lang="en-US" sz="1300" b="0" i="0" u="none" strike="noStrike">
                          <a:solidFill>
                            <a:srgbClr val="000000"/>
                          </a:solidFill>
                          <a:effectLst/>
                          <a:latin typeface="Arial"/>
                        </a:rPr>
                        <a:t>4,261,674</a:t>
                      </a:r>
                    </a:p>
                  </a:txBody>
                  <a:tcPr marL="12700" marR="12700" marT="25400" marB="25400" anchor="ctr"/>
                </a:tc>
                <a:tc>
                  <a:txBody>
                    <a:bodyPr/>
                    <a:lstStyle/>
                    <a:p>
                      <a:pPr algn="ctr" rtl="0" fontAlgn="b"/>
                      <a:endParaRPr lang="en-US" sz="1300" b="0" i="0" u="none" strike="noStrike">
                        <a:solidFill>
                          <a:srgbClr val="000000"/>
                        </a:solidFill>
                        <a:effectLst/>
                        <a:latin typeface="Arial"/>
                      </a:endParaRPr>
                    </a:p>
                  </a:txBody>
                  <a:tcPr marL="12700" marR="12700" marT="12700" marB="0" anchor="ctr"/>
                </a:tc>
                <a:tc>
                  <a:txBody>
                    <a:bodyPr/>
                    <a:lstStyle/>
                    <a:p>
                      <a:pPr algn="ctr" rtl="0" fontAlgn="b"/>
                      <a:r>
                        <a:rPr lang="en-US" sz="1300" b="0" i="0" u="none" strike="noStrike">
                          <a:solidFill>
                            <a:srgbClr val="000000"/>
                          </a:solidFill>
                          <a:effectLst/>
                          <a:latin typeface="Arial"/>
                        </a:rPr>
                        <a:t>$13,259,873</a:t>
                      </a:r>
                    </a:p>
                  </a:txBody>
                  <a:tcPr marL="12700" marR="12700" marT="25400" marB="25400" anchor="ctr"/>
                </a:tc>
                <a:tc>
                  <a:txBody>
                    <a:bodyPr/>
                    <a:lstStyle/>
                    <a:p>
                      <a:pPr algn="ctr" rtl="0" fontAlgn="b"/>
                      <a:r>
                        <a:rPr lang="en-US" sz="1300" b="0" i="0" u="none" strike="noStrike" dirty="0">
                          <a:solidFill>
                            <a:srgbClr val="000000"/>
                          </a:solidFill>
                          <a:effectLst/>
                          <a:latin typeface="Arial"/>
                        </a:rPr>
                        <a:t>1.65</a:t>
                      </a:r>
                    </a:p>
                  </a:txBody>
                  <a:tcPr marL="12700" marR="12700" marT="25400" marB="25400" anchor="ctr"/>
                </a:tc>
              </a:tr>
            </a:tbl>
          </a:graphicData>
        </a:graphic>
      </p:graphicFrame>
      <p:sp>
        <p:nvSpPr>
          <p:cNvPr id="6" name="5-Point Star 5"/>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1462128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5-Point Star 1"/>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2468163"/>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OpenTable Marketing Terminology</a:t>
            </a:r>
            <a:endParaRPr lang="en-US" sz="2800" dirty="0"/>
          </a:p>
        </p:txBody>
      </p:sp>
      <p:sp>
        <p:nvSpPr>
          <p:cNvPr id="3" name="Content Placeholder 2"/>
          <p:cNvSpPr>
            <a:spLocks noGrp="1"/>
          </p:cNvSpPr>
          <p:nvPr>
            <p:ph idx="1"/>
          </p:nvPr>
        </p:nvSpPr>
        <p:spPr>
          <a:xfrm>
            <a:off x="457200" y="1143000"/>
            <a:ext cx="8458200" cy="5105400"/>
          </a:xfrm>
        </p:spPr>
        <p:txBody>
          <a:bodyPr>
            <a:normAutofit lnSpcReduction="10000"/>
          </a:bodyPr>
          <a:lstStyle/>
          <a:p>
            <a:pPr marL="342900" indent="-342900">
              <a:buFont typeface="Arial" panose="020B0604020202020204" pitchFamily="34" charset="0"/>
              <a:buChar char="•"/>
            </a:pPr>
            <a:r>
              <a:rPr lang="en-US" sz="1800" dirty="0">
                <a:solidFill>
                  <a:schemeClr val="tx1"/>
                </a:solidFill>
                <a:latin typeface="Helvetica"/>
                <a:cs typeface="Helvetica"/>
              </a:rPr>
              <a:t>LTV</a:t>
            </a:r>
            <a:r>
              <a:rPr lang="en-US" sz="1800" dirty="0">
                <a:solidFill>
                  <a:schemeClr val="tx1"/>
                </a:solidFill>
              </a:rPr>
              <a:t> = Lifetime Value</a:t>
            </a:r>
          </a:p>
          <a:p>
            <a:pPr marL="342900" indent="-342900">
              <a:buFont typeface="Arial" panose="020B0604020202020204" pitchFamily="34" charset="0"/>
              <a:buChar char="•"/>
            </a:pPr>
            <a:endParaRPr lang="en-US" sz="1800" dirty="0">
              <a:solidFill>
                <a:schemeClr val="tx1"/>
              </a:solidFill>
            </a:endParaRPr>
          </a:p>
          <a:p>
            <a:pPr marL="342900" indent="-342900">
              <a:buFont typeface="Arial" panose="020B0604020202020204" pitchFamily="34" charset="0"/>
              <a:buChar char="•"/>
            </a:pPr>
            <a:r>
              <a:rPr lang="en-US" sz="1800" dirty="0" smtClean="0">
                <a:solidFill>
                  <a:schemeClr val="tx1"/>
                </a:solidFill>
                <a:latin typeface="Helvetica"/>
                <a:cs typeface="Helvetica"/>
              </a:rPr>
              <a:t>PPC</a:t>
            </a:r>
            <a:r>
              <a:rPr lang="en-US" sz="1800" dirty="0" smtClean="0">
                <a:solidFill>
                  <a:schemeClr val="tx1"/>
                </a:solidFill>
              </a:rPr>
              <a:t> = Pay per click search engine marketing</a:t>
            </a:r>
            <a:endParaRPr lang="en-US" sz="1800" dirty="0">
              <a:solidFill>
                <a:schemeClr val="tx1"/>
              </a:solidFill>
            </a:endParaRPr>
          </a:p>
          <a:p>
            <a:pPr marL="342900" indent="-342900">
              <a:buFont typeface="Arial" panose="020B0604020202020204" pitchFamily="34" charset="0"/>
              <a:buChar char="•"/>
            </a:pPr>
            <a:r>
              <a:rPr lang="en-US" sz="1800" dirty="0" smtClean="0">
                <a:solidFill>
                  <a:schemeClr val="tx1"/>
                </a:solidFill>
                <a:latin typeface="Helvetica"/>
                <a:cs typeface="Helvetica"/>
              </a:rPr>
              <a:t>Mobile</a:t>
            </a:r>
            <a:r>
              <a:rPr lang="en-US" sz="1800" dirty="0" smtClean="0">
                <a:solidFill>
                  <a:schemeClr val="tx1"/>
                </a:solidFill>
              </a:rPr>
              <a:t> = Mobile app install marketing</a:t>
            </a:r>
            <a:endParaRPr lang="en-US" sz="1800" dirty="0">
              <a:solidFill>
                <a:schemeClr val="tx1"/>
              </a:solidFill>
            </a:endParaRPr>
          </a:p>
          <a:p>
            <a:pPr marL="342900" indent="-342900">
              <a:buFont typeface="Arial" panose="020B0604020202020204" pitchFamily="34" charset="0"/>
              <a:buChar char="•"/>
            </a:pPr>
            <a:r>
              <a:rPr lang="en-US" sz="1800" dirty="0">
                <a:solidFill>
                  <a:schemeClr val="tx1"/>
                </a:solidFill>
                <a:latin typeface="Helvetica"/>
                <a:cs typeface="Helvetica"/>
              </a:rPr>
              <a:t>Media </a:t>
            </a:r>
            <a:r>
              <a:rPr lang="en-US" sz="1800" dirty="0" smtClean="0">
                <a:solidFill>
                  <a:schemeClr val="tx1"/>
                </a:solidFill>
                <a:latin typeface="Helvetica"/>
                <a:cs typeface="Helvetica"/>
              </a:rPr>
              <a:t>Campaign </a:t>
            </a:r>
            <a:r>
              <a:rPr lang="en-US" sz="1800" dirty="0" smtClean="0">
                <a:solidFill>
                  <a:schemeClr val="tx1"/>
                </a:solidFill>
              </a:rPr>
              <a:t>= Campaign supporting change from toptable</a:t>
            </a:r>
            <a:r>
              <a:rPr lang="en-US" sz="1800" dirty="0">
                <a:solidFill>
                  <a:schemeClr val="tx1"/>
                </a:solidFill>
              </a:rPr>
              <a:t> </a:t>
            </a:r>
            <a:r>
              <a:rPr lang="en-US" sz="1800" dirty="0" smtClean="0">
                <a:solidFill>
                  <a:schemeClr val="tx1"/>
                </a:solidFill>
              </a:rPr>
              <a:t>to OpenTable UK</a:t>
            </a:r>
            <a:endParaRPr lang="en-US" sz="1800" dirty="0">
              <a:solidFill>
                <a:schemeClr val="tx1"/>
              </a:solidFill>
            </a:endParaRPr>
          </a:p>
          <a:p>
            <a:pPr marL="342900" indent="-342900">
              <a:buFont typeface="Arial" panose="020B0604020202020204" pitchFamily="34" charset="0"/>
              <a:buChar char="•"/>
            </a:pPr>
            <a:r>
              <a:rPr lang="en-US" sz="1800" dirty="0" smtClean="0">
                <a:solidFill>
                  <a:schemeClr val="tx1"/>
                </a:solidFill>
                <a:latin typeface="Helvetica"/>
                <a:cs typeface="Helvetica"/>
              </a:rPr>
              <a:t>Affiliates</a:t>
            </a:r>
            <a:r>
              <a:rPr lang="en-US" sz="1800" dirty="0" smtClean="0">
                <a:solidFill>
                  <a:schemeClr val="tx1"/>
                </a:solidFill>
              </a:rPr>
              <a:t> = Affiliates and partners marketing</a:t>
            </a:r>
            <a:endParaRPr lang="en-US" sz="1800" dirty="0">
              <a:solidFill>
                <a:schemeClr val="tx1"/>
              </a:solidFill>
            </a:endParaRPr>
          </a:p>
          <a:p>
            <a:pPr marL="342900" indent="-342900">
              <a:buFont typeface="Arial" panose="020B0604020202020204" pitchFamily="34" charset="0"/>
              <a:buChar char="•"/>
            </a:pPr>
            <a:r>
              <a:rPr lang="en-US" sz="1800" dirty="0" smtClean="0">
                <a:solidFill>
                  <a:schemeClr val="tx1"/>
                </a:solidFill>
                <a:latin typeface="Helvetica"/>
                <a:cs typeface="Helvetica"/>
              </a:rPr>
              <a:t>Email</a:t>
            </a:r>
            <a:r>
              <a:rPr lang="en-US" sz="1800" dirty="0" smtClean="0">
                <a:solidFill>
                  <a:schemeClr val="tx1"/>
                </a:solidFill>
              </a:rPr>
              <a:t> = Email marketing</a:t>
            </a:r>
            <a:endParaRPr lang="en-US" sz="1800" dirty="0">
              <a:solidFill>
                <a:schemeClr val="tx1"/>
              </a:solidFill>
            </a:endParaRPr>
          </a:p>
          <a:p>
            <a:pPr marL="342900" indent="-342900">
              <a:buFont typeface="Arial" panose="020B0604020202020204" pitchFamily="34" charset="0"/>
              <a:buChar char="•"/>
            </a:pPr>
            <a:r>
              <a:rPr lang="en-US" sz="1800" dirty="0" smtClean="0">
                <a:solidFill>
                  <a:schemeClr val="tx1"/>
                </a:solidFill>
                <a:latin typeface="Helvetica"/>
                <a:cs typeface="Helvetica"/>
              </a:rPr>
              <a:t>Display</a:t>
            </a:r>
            <a:r>
              <a:rPr lang="en-US" sz="1800" dirty="0" smtClean="0">
                <a:solidFill>
                  <a:schemeClr val="tx1"/>
                </a:solidFill>
              </a:rPr>
              <a:t> = Banne</a:t>
            </a:r>
            <a:r>
              <a:rPr lang="en-US" sz="1800" dirty="0">
                <a:solidFill>
                  <a:schemeClr val="tx1"/>
                </a:solidFill>
              </a:rPr>
              <a:t>r</a:t>
            </a:r>
            <a:r>
              <a:rPr lang="en-US" sz="1800" dirty="0" smtClean="0">
                <a:solidFill>
                  <a:schemeClr val="tx1"/>
                </a:solidFill>
              </a:rPr>
              <a:t> ad retargeting and prospecting</a:t>
            </a:r>
            <a:endParaRPr lang="en-US" sz="1800" dirty="0">
              <a:solidFill>
                <a:schemeClr val="tx1"/>
              </a:solidFill>
            </a:endParaRPr>
          </a:p>
          <a:p>
            <a:pPr marL="342900" indent="-342900">
              <a:buFont typeface="Arial" panose="020B0604020202020204" pitchFamily="34" charset="0"/>
              <a:buChar char="•"/>
            </a:pPr>
            <a:r>
              <a:rPr lang="en-US" sz="1800" dirty="0" smtClean="0">
                <a:solidFill>
                  <a:schemeClr val="tx1"/>
                </a:solidFill>
                <a:latin typeface="Helvetica"/>
                <a:cs typeface="Helvetica"/>
              </a:rPr>
              <a:t>SEO</a:t>
            </a:r>
            <a:r>
              <a:rPr lang="en-US" sz="1800" dirty="0" smtClean="0">
                <a:solidFill>
                  <a:schemeClr val="tx1"/>
                </a:solidFill>
              </a:rPr>
              <a:t> = Search engine optimization</a:t>
            </a:r>
            <a:endParaRPr lang="en-US" sz="1800" dirty="0">
              <a:solidFill>
                <a:schemeClr val="tx1"/>
              </a:solidFill>
            </a:endParaRPr>
          </a:p>
          <a:p>
            <a:pPr marL="342900" indent="-342900">
              <a:buFont typeface="Arial" panose="020B0604020202020204" pitchFamily="34" charset="0"/>
              <a:buChar char="•"/>
            </a:pPr>
            <a:r>
              <a:rPr lang="en-US" sz="1800" dirty="0" smtClean="0">
                <a:solidFill>
                  <a:schemeClr val="tx1"/>
                </a:solidFill>
                <a:latin typeface="Helvetica"/>
                <a:cs typeface="Helvetica"/>
              </a:rPr>
              <a:t>Social</a:t>
            </a:r>
            <a:r>
              <a:rPr lang="en-US" sz="1800" dirty="0" smtClean="0">
                <a:solidFill>
                  <a:schemeClr val="tx1"/>
                </a:solidFill>
              </a:rPr>
              <a:t> = Social media marketing including </a:t>
            </a:r>
            <a:r>
              <a:rPr lang="en-US" sz="1800" dirty="0">
                <a:solidFill>
                  <a:schemeClr val="tx1"/>
                </a:solidFill>
              </a:rPr>
              <a:t>F</a:t>
            </a:r>
            <a:r>
              <a:rPr lang="en-US" sz="1800" dirty="0" smtClean="0">
                <a:solidFill>
                  <a:schemeClr val="tx1"/>
                </a:solidFill>
              </a:rPr>
              <a:t>acebook and twitter</a:t>
            </a:r>
            <a:endParaRPr lang="en-US" sz="1800" dirty="0">
              <a:solidFill>
                <a:schemeClr val="tx1"/>
              </a:solidFill>
            </a:endParaRPr>
          </a:p>
          <a:p>
            <a:pPr marL="342900" indent="-342900">
              <a:buFont typeface="Arial" panose="020B0604020202020204" pitchFamily="34" charset="0"/>
              <a:buChar char="•"/>
            </a:pPr>
            <a:endParaRPr lang="en-US" sz="1800" dirty="0">
              <a:solidFill>
                <a:schemeClr val="tx1"/>
              </a:solidFill>
            </a:endParaRPr>
          </a:p>
          <a:p>
            <a:pPr marL="342900" indent="-342900">
              <a:buFont typeface="Arial" panose="020B0604020202020204" pitchFamily="34" charset="0"/>
              <a:buChar char="•"/>
            </a:pPr>
            <a:r>
              <a:rPr lang="en-US" sz="1800" dirty="0">
                <a:solidFill>
                  <a:schemeClr val="tx1"/>
                </a:solidFill>
                <a:latin typeface="Helvetica"/>
                <a:cs typeface="Helvetica"/>
              </a:rPr>
              <a:t>Cost Per Booking </a:t>
            </a:r>
            <a:r>
              <a:rPr lang="en-US" sz="1800" dirty="0">
                <a:solidFill>
                  <a:schemeClr val="tx1"/>
                </a:solidFill>
              </a:rPr>
              <a:t>= PPC Cost / PPC Bookings</a:t>
            </a:r>
          </a:p>
          <a:p>
            <a:pPr marL="342900" indent="-342900">
              <a:buFont typeface="Arial" panose="020B0604020202020204" pitchFamily="34" charset="0"/>
              <a:buChar char="•"/>
            </a:pPr>
            <a:r>
              <a:rPr lang="en-US" sz="1800" dirty="0">
                <a:solidFill>
                  <a:schemeClr val="tx1"/>
                </a:solidFill>
                <a:latin typeface="Helvetica"/>
                <a:cs typeface="Helvetica"/>
              </a:rPr>
              <a:t>Cost Per Booker </a:t>
            </a:r>
            <a:r>
              <a:rPr lang="en-US" sz="1800" dirty="0">
                <a:solidFill>
                  <a:schemeClr val="tx1"/>
                </a:solidFill>
              </a:rPr>
              <a:t>= Mobile Cost / Mobile </a:t>
            </a:r>
            <a:r>
              <a:rPr lang="en-US" sz="1800" dirty="0" smtClean="0">
                <a:solidFill>
                  <a:schemeClr val="tx1"/>
                </a:solidFill>
              </a:rPr>
              <a:t>Bookers</a:t>
            </a:r>
            <a:br>
              <a:rPr lang="en-US" sz="1800" dirty="0" smtClean="0">
                <a:solidFill>
                  <a:schemeClr val="tx1"/>
                </a:solidFill>
              </a:rPr>
            </a:br>
            <a:endParaRPr lang="en-US" sz="1800" dirty="0" smtClean="0">
              <a:solidFill>
                <a:schemeClr val="tx1"/>
              </a:solidFill>
            </a:endParaRPr>
          </a:p>
          <a:p>
            <a:pPr marL="342900" indent="-342900">
              <a:buFont typeface="Arial" panose="020B0604020202020204" pitchFamily="34" charset="0"/>
              <a:buChar char="•"/>
            </a:pPr>
            <a:r>
              <a:rPr lang="en-US" sz="1800" dirty="0" smtClean="0">
                <a:solidFill>
                  <a:schemeClr val="tx1"/>
                </a:solidFill>
              </a:rPr>
              <a:t>Brand vs. NonBrand vs. Restaurant</a:t>
            </a:r>
            <a:endParaRPr lang="en-US" sz="1800" dirty="0">
              <a:solidFill>
                <a:schemeClr val="tx1"/>
              </a:solidFill>
            </a:endParaRPr>
          </a:p>
        </p:txBody>
      </p:sp>
    </p:spTree>
    <p:extLst>
      <p:ext uri="{BB962C8B-B14F-4D97-AF65-F5344CB8AC3E}">
        <p14:creationId xmlns:p14="http://schemas.microsoft.com/office/powerpoint/2010/main" val="2633230568"/>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Marketing @OpenTable </a:t>
            </a:r>
            <a:endParaRPr lang="en-US" dirty="0"/>
          </a:p>
        </p:txBody>
      </p:sp>
      <p:sp>
        <p:nvSpPr>
          <p:cNvPr id="3" name="Content Placeholder 2"/>
          <p:cNvSpPr>
            <a:spLocks noGrp="1"/>
          </p:cNvSpPr>
          <p:nvPr>
            <p:ph idx="1"/>
          </p:nvPr>
        </p:nvSpPr>
        <p:spPr/>
        <p:txBody>
          <a:bodyPr>
            <a:normAutofit/>
          </a:bodyPr>
          <a:lstStyle/>
          <a:p>
            <a:pPr marL="285750" indent="-285750">
              <a:buFont typeface="Arial" panose="020B0604020202020204" pitchFamily="34" charset="0"/>
              <a:buChar char="•"/>
            </a:pPr>
            <a:r>
              <a:rPr lang="en-US" sz="1800" dirty="0" smtClean="0"/>
              <a:t>Prior to 2013, low investment in performance marketing due to inability to find scale with direct ROI &gt;1 (NAM avg. revenue/seated reservation = $2.86)</a:t>
            </a:r>
          </a:p>
          <a:p>
            <a:pPr marL="514350" lvl="1" indent="-285750">
              <a:buFont typeface="Arial" panose="020B0604020202020204" pitchFamily="34" charset="0"/>
              <a:buChar char="•"/>
            </a:pPr>
            <a:r>
              <a:rPr lang="en-US" sz="1800" dirty="0" smtClean="0"/>
              <a:t>Business in NAM benefited from strong organic and restref traffic growth; marketing focused on email and restaurant weeks</a:t>
            </a:r>
          </a:p>
          <a:p>
            <a:pPr marL="285750" indent="-285750">
              <a:buFont typeface="Arial" panose="020B0604020202020204" pitchFamily="34" charset="0"/>
              <a:buChar char="•"/>
            </a:pPr>
            <a:r>
              <a:rPr lang="en-US" sz="1800" dirty="0" smtClean="0"/>
              <a:t>In 2013, built a performance marketing organization to understand economics and scale of investments in different marketing channels</a:t>
            </a:r>
          </a:p>
          <a:p>
            <a:pPr marL="285750" indent="-285750">
              <a:buFont typeface="Arial" panose="020B0604020202020204" pitchFamily="34" charset="0"/>
              <a:buChar char="•"/>
            </a:pPr>
            <a:r>
              <a:rPr lang="en-US" sz="1800" dirty="0" smtClean="0"/>
              <a:t>Still in learning and scaling process </a:t>
            </a:r>
          </a:p>
          <a:p>
            <a:pPr marL="285750" indent="-285750">
              <a:buFont typeface="Arial" panose="020B0604020202020204" pitchFamily="34" charset="0"/>
              <a:buChar char="•"/>
            </a:pPr>
            <a:endParaRPr lang="en-US" sz="1800" dirty="0"/>
          </a:p>
        </p:txBody>
      </p:sp>
    </p:spTree>
    <p:extLst>
      <p:ext uri="{BB962C8B-B14F-4D97-AF65-F5344CB8AC3E}">
        <p14:creationId xmlns:p14="http://schemas.microsoft.com/office/powerpoint/2010/main" val="107079064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Marketing Payback Model</a:t>
            </a:r>
            <a:endParaRPr lang="en-US" dirty="0"/>
          </a:p>
        </p:txBody>
      </p:sp>
      <p:sp>
        <p:nvSpPr>
          <p:cNvPr id="3" name="Content Placeholder 2"/>
          <p:cNvSpPr>
            <a:spLocks noGrp="1"/>
          </p:cNvSpPr>
          <p:nvPr>
            <p:ph idx="1"/>
          </p:nvPr>
        </p:nvSpPr>
        <p:spPr/>
        <p:txBody>
          <a:bodyPr>
            <a:normAutofit/>
          </a:bodyPr>
          <a:lstStyle/>
          <a:p>
            <a:pPr marL="285750" indent="-285750">
              <a:buFont typeface="Arial" panose="020B0604020202020204" pitchFamily="34" charset="0"/>
              <a:buChar char="•"/>
            </a:pPr>
            <a:r>
              <a:rPr lang="en-US" sz="1800" dirty="0" smtClean="0"/>
              <a:t>Our per reservation economics have driven us to look differently at how we value marketing return</a:t>
            </a:r>
          </a:p>
          <a:p>
            <a:pPr marL="285750" indent="-285750">
              <a:buFont typeface="Arial" panose="020B0604020202020204" pitchFamily="34" charset="0"/>
              <a:buChar char="•"/>
            </a:pPr>
            <a:r>
              <a:rPr lang="en-US" sz="1800" dirty="0" smtClean="0"/>
              <a:t>In addition to Cost Per Booking optimization, we look at a time-to-payback model against a 10-year lifetime value (LTV) instead of direct ROI </a:t>
            </a:r>
          </a:p>
          <a:p>
            <a:pPr marL="285750" indent="-285750">
              <a:buFont typeface="Arial" panose="020B0604020202020204" pitchFamily="34" charset="0"/>
              <a:buChar char="•"/>
            </a:pPr>
            <a:r>
              <a:rPr lang="en-US" sz="1800" dirty="0"/>
              <a:t>M</a:t>
            </a:r>
            <a:r>
              <a:rPr lang="en-US" sz="1800" dirty="0" smtClean="0"/>
              <a:t>odel looks at how many years it takes from the time of spend to “pay back” the marketing investment; </a:t>
            </a:r>
          </a:p>
          <a:p>
            <a:pPr marL="514350" lvl="1" indent="-285750">
              <a:buFont typeface="Arial" panose="020B0604020202020204" pitchFamily="34" charset="0"/>
              <a:buChar char="•"/>
            </a:pPr>
            <a:r>
              <a:rPr lang="en-US" sz="1800" dirty="0" smtClean="0"/>
              <a:t>For PPC – Model gives full credit to the future lifetime value of newly acquired bookers and the direct revenue from existing bookers acquired in the campaign </a:t>
            </a:r>
          </a:p>
          <a:p>
            <a:pPr marL="514350" lvl="1" indent="-285750">
              <a:buFont typeface="Arial" panose="020B0604020202020204" pitchFamily="34" charset="0"/>
              <a:buChar char="•"/>
            </a:pPr>
            <a:r>
              <a:rPr lang="en-US" sz="1800" dirty="0" smtClean="0"/>
              <a:t>For Mobile – </a:t>
            </a:r>
            <a:r>
              <a:rPr lang="en-US" sz="1800" dirty="0"/>
              <a:t>M</a:t>
            </a:r>
            <a:r>
              <a:rPr lang="en-US" sz="1800" dirty="0" smtClean="0"/>
              <a:t>odel gives full credit to the future lifetime value of newly acquired bookers and ALL the revenue from future incremental bookings of existing bookers</a:t>
            </a:r>
          </a:p>
          <a:p>
            <a:pPr marL="285750" indent="-285750">
              <a:buFont typeface="Arial" panose="020B0604020202020204" pitchFamily="34" charset="0"/>
              <a:buChar char="•"/>
            </a:pPr>
            <a:endParaRPr lang="en-US" sz="1800" dirty="0"/>
          </a:p>
        </p:txBody>
      </p:sp>
    </p:spTree>
    <p:extLst>
      <p:ext uri="{BB962C8B-B14F-4D97-AF65-F5344CB8AC3E}">
        <p14:creationId xmlns:p14="http://schemas.microsoft.com/office/powerpoint/2010/main" val="29287300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fld id="{EB5B16B7-1A62-864A-BAD0-E4CC29AA3FC8}" type="slidenum">
              <a:rPr lang="en-US" smtClean="0"/>
              <a:pPr/>
              <a:t>58</a:t>
            </a:fld>
            <a:endParaRPr lang="en-US" dirty="0"/>
          </a:p>
        </p:txBody>
      </p:sp>
      <p:sp>
        <p:nvSpPr>
          <p:cNvPr id="4" name="Text Placeholder 3"/>
          <p:cNvSpPr>
            <a:spLocks noGrp="1"/>
          </p:cNvSpPr>
          <p:nvPr>
            <p:ph type="body" sz="quarter" idx="12"/>
          </p:nvPr>
        </p:nvSpPr>
        <p:spPr>
          <a:xfrm>
            <a:off x="645911" y="431800"/>
            <a:ext cx="8040888" cy="586531"/>
          </a:xfrm>
        </p:spPr>
        <p:txBody>
          <a:bodyPr>
            <a:normAutofit lnSpcReduction="10000"/>
          </a:bodyPr>
          <a:lstStyle/>
          <a:p>
            <a:r>
              <a:rPr lang="en-US" sz="3600" dirty="0" smtClean="0"/>
              <a:t>Q1 2015 Linkbuilding Results NAM</a:t>
            </a:r>
            <a:endParaRPr lang="en-US" sz="3600" dirty="0"/>
          </a:p>
        </p:txBody>
      </p:sp>
      <p:graphicFrame>
        <p:nvGraphicFramePr>
          <p:cNvPr id="5" name="Picture Placeholder 7"/>
          <p:cNvGraphicFramePr>
            <a:graphicFrameLocks noGrp="1"/>
          </p:cNvGraphicFramePr>
          <p:nvPr>
            <p:ph type="tbl" sz="quarter" idx="10"/>
            <p:extLst>
              <p:ext uri="{D42A27DB-BD31-4B8C-83A1-F6EECF244321}">
                <p14:modId xmlns:p14="http://schemas.microsoft.com/office/powerpoint/2010/main" val="729543539"/>
              </p:ext>
            </p:extLst>
          </p:nvPr>
        </p:nvGraphicFramePr>
        <p:xfrm>
          <a:off x="645911" y="1222152"/>
          <a:ext cx="8001008" cy="4807740"/>
        </p:xfrm>
        <a:graphic>
          <a:graphicData uri="http://schemas.openxmlformats.org/drawingml/2006/table">
            <a:tbl>
              <a:tblPr firstRow="1" firstCol="1" bandRow="1"/>
              <a:tblGrid>
                <a:gridCol w="1859608"/>
                <a:gridCol w="823732"/>
                <a:gridCol w="709325"/>
                <a:gridCol w="640681"/>
                <a:gridCol w="675003"/>
                <a:gridCol w="686443"/>
                <a:gridCol w="743647"/>
                <a:gridCol w="617800"/>
                <a:gridCol w="652121"/>
                <a:gridCol w="592648"/>
              </a:tblGrid>
              <a:tr h="533400">
                <a:tc>
                  <a:txBody>
                    <a:bodyPr/>
                    <a:lstStyle/>
                    <a:p>
                      <a:pPr algn="ctr" fontAlgn="b"/>
                      <a:r>
                        <a:rPr lang="en-US" sz="1200" b="1" i="0" u="none" strike="noStrike" dirty="0">
                          <a:solidFill>
                            <a:srgbClr val="000000"/>
                          </a:solidFill>
                          <a:effectLst/>
                          <a:latin typeface="Arial"/>
                        </a:rPr>
                        <a:t>Keyword</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c>
                  <a:txBody>
                    <a:bodyPr/>
                    <a:lstStyle/>
                    <a:p>
                      <a:pPr algn="ctr" fontAlgn="b"/>
                      <a:r>
                        <a:rPr lang="en-US" sz="1200" b="1" i="0" u="none" strike="noStrike">
                          <a:solidFill>
                            <a:srgbClr val="000000"/>
                          </a:solidFill>
                          <a:effectLst/>
                          <a:latin typeface="Arial"/>
                        </a:rPr>
                        <a:t>Search Volume</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c>
                  <a:txBody>
                    <a:bodyPr/>
                    <a:lstStyle/>
                    <a:p>
                      <a:pPr algn="ctr" fontAlgn="b"/>
                      <a:r>
                        <a:rPr lang="en-US" sz="1200" b="1" i="0" u="none" strike="noStrike" dirty="0">
                          <a:solidFill>
                            <a:srgbClr val="000000"/>
                          </a:solidFill>
                          <a:effectLst/>
                          <a:latin typeface="Arial"/>
                        </a:rPr>
                        <a:t>Q3 2013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c>
                  <a:txBody>
                    <a:bodyPr/>
                    <a:lstStyle/>
                    <a:p>
                      <a:pPr algn="ctr" fontAlgn="b"/>
                      <a:r>
                        <a:rPr lang="en-US" sz="1200" b="1" i="0" u="none" strike="noStrike">
                          <a:solidFill>
                            <a:srgbClr val="000000"/>
                          </a:solidFill>
                          <a:effectLst/>
                          <a:latin typeface="Arial"/>
                        </a:rPr>
                        <a:t>Q4 2013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c>
                  <a:txBody>
                    <a:bodyPr/>
                    <a:lstStyle/>
                    <a:p>
                      <a:pPr algn="ctr" fontAlgn="b"/>
                      <a:r>
                        <a:rPr lang="en-US" sz="1200" b="1" i="0" u="none" strike="noStrike">
                          <a:solidFill>
                            <a:srgbClr val="000000"/>
                          </a:solidFill>
                          <a:effectLst/>
                          <a:latin typeface="Arial"/>
                        </a:rPr>
                        <a:t>Q1 2014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c>
                  <a:txBody>
                    <a:bodyPr/>
                    <a:lstStyle/>
                    <a:p>
                      <a:pPr algn="ctr" fontAlgn="b"/>
                      <a:r>
                        <a:rPr lang="en-US" sz="1200" b="1" i="0" u="none" strike="noStrike">
                          <a:solidFill>
                            <a:srgbClr val="000000"/>
                          </a:solidFill>
                          <a:effectLst/>
                          <a:latin typeface="Arial"/>
                        </a:rPr>
                        <a:t>Q2 2014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c>
                  <a:txBody>
                    <a:bodyPr/>
                    <a:lstStyle/>
                    <a:p>
                      <a:pPr algn="ctr" fontAlgn="b"/>
                      <a:r>
                        <a:rPr lang="en-US" sz="1200" b="1" i="0" u="none" strike="noStrike">
                          <a:solidFill>
                            <a:srgbClr val="000000"/>
                          </a:solidFill>
                          <a:effectLst/>
                          <a:latin typeface="Arial"/>
                        </a:rPr>
                        <a:t>Q3 2014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c>
                  <a:txBody>
                    <a:bodyPr/>
                    <a:lstStyle/>
                    <a:p>
                      <a:pPr algn="ctr" fontAlgn="b"/>
                      <a:r>
                        <a:rPr lang="en-US" sz="1200" b="1" i="0" u="none" strike="noStrike">
                          <a:solidFill>
                            <a:srgbClr val="000000"/>
                          </a:solidFill>
                          <a:effectLst/>
                          <a:latin typeface="Arial"/>
                        </a:rPr>
                        <a:t>Q4 2014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c>
                  <a:txBody>
                    <a:bodyPr/>
                    <a:lstStyle/>
                    <a:p>
                      <a:pPr algn="ctr" fontAlgn="b"/>
                      <a:r>
                        <a:rPr lang="en-US" sz="1200" b="1" i="0" u="none" strike="noStrike" dirty="0">
                          <a:solidFill>
                            <a:srgbClr val="000000"/>
                          </a:solidFill>
                          <a:effectLst/>
                          <a:latin typeface="Arial"/>
                        </a:rPr>
                        <a:t>Q1 2015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c>
                  <a:txBody>
                    <a:bodyPr/>
                    <a:lstStyle/>
                    <a:p>
                      <a:pPr algn="ctr" fontAlgn="b"/>
                      <a:r>
                        <a:rPr lang="en-US" sz="1200" b="1" i="0" u="none" strike="noStrike">
                          <a:solidFill>
                            <a:srgbClr val="000000"/>
                          </a:solidFill>
                          <a:effectLst/>
                          <a:latin typeface="Arial"/>
                        </a:rPr>
                        <a:t>Change</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D2237"/>
                    </a:solidFill>
                  </a:tcPr>
                </a:tc>
              </a:tr>
              <a:tr h="233208">
                <a:tc>
                  <a:txBody>
                    <a:bodyPr/>
                    <a:lstStyle/>
                    <a:p>
                      <a:pPr algn="ctr" fontAlgn="b"/>
                      <a:r>
                        <a:rPr lang="en-US" sz="1200" b="0" i="0" u="none" strike="noStrike" dirty="0" err="1">
                          <a:solidFill>
                            <a:srgbClr val="000000"/>
                          </a:solidFill>
                          <a:effectLst/>
                          <a:latin typeface="Arial"/>
                        </a:rPr>
                        <a:t>atlanta</a:t>
                      </a:r>
                      <a:r>
                        <a:rPr lang="en-US" sz="1200" b="0" i="0" u="none" strike="noStrike" dirty="0">
                          <a:solidFill>
                            <a:srgbClr val="000000"/>
                          </a:solidFill>
                          <a:effectLst/>
                          <a:latin typeface="Arial"/>
                        </a:rPr>
                        <a:t>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18,100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8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r>
              <a:tr h="183071">
                <a:tc>
                  <a:txBody>
                    <a:bodyPr/>
                    <a:lstStyle/>
                    <a:p>
                      <a:pPr algn="ctr" fontAlgn="b"/>
                      <a:r>
                        <a:rPr lang="en-US" sz="1200" b="0" i="0" u="none" strike="noStrike" dirty="0" err="1">
                          <a:solidFill>
                            <a:srgbClr val="000000"/>
                          </a:solidFill>
                          <a:effectLst/>
                          <a:latin typeface="Arial"/>
                        </a:rPr>
                        <a:t>baltimore</a:t>
                      </a:r>
                      <a:r>
                        <a:rPr lang="en-US" sz="1200" b="0" i="0" u="none" strike="noStrike" dirty="0">
                          <a:solidFill>
                            <a:srgbClr val="000000"/>
                          </a:solidFill>
                          <a:effectLst/>
                          <a:latin typeface="Arial"/>
                        </a:rPr>
                        <a:t>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rial"/>
                        </a:rPr>
                        <a:t>9,900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11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ctr" fontAlgn="b"/>
                      <a:r>
                        <a:rPr lang="en-US" sz="1200" b="0" i="0" u="none" strike="noStrike" dirty="0">
                          <a:solidFill>
                            <a:srgbClr val="FF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r>
              <a:tr h="239213">
                <a:tc>
                  <a:txBody>
                    <a:bodyPr/>
                    <a:lstStyle/>
                    <a:p>
                      <a:pPr algn="ctr" fontAlgn="b"/>
                      <a:r>
                        <a:rPr lang="en-US" sz="1200" b="0" i="0" u="none" strike="noStrike" dirty="0" err="1">
                          <a:solidFill>
                            <a:srgbClr val="000000"/>
                          </a:solidFill>
                          <a:effectLst/>
                          <a:latin typeface="Arial"/>
                        </a:rPr>
                        <a:t>boston</a:t>
                      </a:r>
                      <a:r>
                        <a:rPr lang="en-US" sz="1200" b="0" i="0" u="none" strike="noStrike" dirty="0">
                          <a:solidFill>
                            <a:srgbClr val="000000"/>
                          </a:solidFill>
                          <a:effectLst/>
                          <a:latin typeface="Arial"/>
                        </a:rPr>
                        <a:t>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12,100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10</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10</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8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183071">
                <a:tc>
                  <a:txBody>
                    <a:bodyPr/>
                    <a:lstStyle/>
                    <a:p>
                      <a:pPr algn="ctr" fontAlgn="b"/>
                      <a:r>
                        <a:rPr lang="en-US" sz="1200" b="0" i="0" u="none" strike="noStrike" dirty="0" err="1">
                          <a:solidFill>
                            <a:srgbClr val="000000"/>
                          </a:solidFill>
                          <a:effectLst/>
                          <a:latin typeface="Arial"/>
                        </a:rPr>
                        <a:t>chicago</a:t>
                      </a:r>
                      <a:r>
                        <a:rPr lang="en-US" sz="1200" b="0" i="0" u="none" strike="noStrike" dirty="0">
                          <a:solidFill>
                            <a:srgbClr val="000000"/>
                          </a:solidFill>
                          <a:effectLst/>
                          <a:latin typeface="Arial"/>
                        </a:rPr>
                        <a:t>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22,200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FF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r>
              <a:tr h="204887">
                <a:tc>
                  <a:txBody>
                    <a:bodyPr/>
                    <a:lstStyle/>
                    <a:p>
                      <a:pPr algn="ctr" fontAlgn="b"/>
                      <a:r>
                        <a:rPr lang="en-US" sz="1200" b="0" i="0" u="none" strike="noStrike" dirty="0" err="1">
                          <a:solidFill>
                            <a:srgbClr val="000000"/>
                          </a:solidFill>
                          <a:effectLst/>
                          <a:latin typeface="Arial"/>
                        </a:rPr>
                        <a:t>dallas</a:t>
                      </a:r>
                      <a:r>
                        <a:rPr lang="en-US" sz="1200" b="0" i="0" u="none" strike="noStrike" dirty="0">
                          <a:solidFill>
                            <a:srgbClr val="000000"/>
                          </a:solidFill>
                          <a:effectLst/>
                          <a:latin typeface="Arial"/>
                        </a:rPr>
                        <a:t>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12,100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+0</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r>
              <a:tr h="228839">
                <a:tc>
                  <a:txBody>
                    <a:bodyPr/>
                    <a:lstStyle/>
                    <a:p>
                      <a:pPr algn="ctr" fontAlgn="b"/>
                      <a:r>
                        <a:rPr lang="en-US" sz="1200" b="0" i="0" u="none" strike="noStrike" dirty="0" err="1">
                          <a:solidFill>
                            <a:srgbClr val="000000"/>
                          </a:solidFill>
                          <a:effectLst/>
                          <a:latin typeface="Arial"/>
                        </a:rPr>
                        <a:t>denver</a:t>
                      </a:r>
                      <a:r>
                        <a:rPr lang="en-US" sz="1200" b="0" i="0" u="none" strike="noStrike" dirty="0">
                          <a:solidFill>
                            <a:srgbClr val="000000"/>
                          </a:solidFill>
                          <a:effectLst/>
                          <a:latin typeface="Arial"/>
                        </a:rPr>
                        <a:t>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12,100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FF0000"/>
                          </a:solidFill>
                          <a:effectLst/>
                          <a:latin typeface="Arial"/>
                        </a:rPr>
                        <a:t>-1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171629">
                <a:tc>
                  <a:txBody>
                    <a:bodyPr/>
                    <a:lstStyle/>
                    <a:p>
                      <a:pPr algn="ctr" fontAlgn="b"/>
                      <a:r>
                        <a:rPr lang="en-US" sz="1200" b="0" i="0" u="none" strike="noStrike">
                          <a:solidFill>
                            <a:srgbClr val="000000"/>
                          </a:solidFill>
                          <a:effectLst/>
                          <a:latin typeface="Arial"/>
                        </a:rPr>
                        <a:t>houston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14,800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10</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10</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FF0000"/>
                          </a:solidFill>
                          <a:effectLst/>
                          <a:latin typeface="Arial"/>
                        </a:rPr>
                        <a:t>-1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170561">
                <a:tc>
                  <a:txBody>
                    <a:bodyPr/>
                    <a:lstStyle/>
                    <a:p>
                      <a:pPr algn="ctr" fontAlgn="b"/>
                      <a:r>
                        <a:rPr lang="en-US" sz="1200" b="0" i="0" u="none" strike="noStrike">
                          <a:solidFill>
                            <a:srgbClr val="000000"/>
                          </a:solidFill>
                          <a:effectLst/>
                          <a:latin typeface="Arial"/>
                        </a:rPr>
                        <a:t>las vegas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18,100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FF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r>
              <a:tr h="226703">
                <a:tc>
                  <a:txBody>
                    <a:bodyPr/>
                    <a:lstStyle/>
                    <a:p>
                      <a:pPr algn="ctr" fontAlgn="b"/>
                      <a:r>
                        <a:rPr lang="en-US" sz="1200" b="0" i="0" u="none" strike="noStrike" dirty="0">
                          <a:solidFill>
                            <a:srgbClr val="000000"/>
                          </a:solidFill>
                          <a:effectLst/>
                          <a:latin typeface="Arial"/>
                        </a:rPr>
                        <a:t>los </a:t>
                      </a:r>
                      <a:r>
                        <a:rPr lang="en-US" sz="1200" b="0" i="0" u="none" strike="noStrike" dirty="0" err="1">
                          <a:solidFill>
                            <a:srgbClr val="000000"/>
                          </a:solidFill>
                          <a:effectLst/>
                          <a:latin typeface="Arial"/>
                        </a:rPr>
                        <a:t>angeles</a:t>
                      </a:r>
                      <a:r>
                        <a:rPr lang="en-US" sz="1200" b="0" i="0" u="none" strike="noStrike" dirty="0">
                          <a:solidFill>
                            <a:srgbClr val="000000"/>
                          </a:solidFill>
                          <a:effectLst/>
                          <a:latin typeface="Arial"/>
                        </a:rPr>
                        <a:t>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4,400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10</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8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160187">
                <a:tc>
                  <a:txBody>
                    <a:bodyPr/>
                    <a:lstStyle/>
                    <a:p>
                      <a:pPr algn="ctr" fontAlgn="b"/>
                      <a:r>
                        <a:rPr lang="en-US" sz="1200" b="0" i="0" u="none" strike="noStrike">
                          <a:solidFill>
                            <a:srgbClr val="000000"/>
                          </a:solidFill>
                          <a:effectLst/>
                          <a:latin typeface="Arial"/>
                        </a:rPr>
                        <a:t>miami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9,900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8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r>
              <a:tr h="170562">
                <a:tc>
                  <a:txBody>
                    <a:bodyPr/>
                    <a:lstStyle/>
                    <a:p>
                      <a:pPr algn="ctr" fontAlgn="b"/>
                      <a:r>
                        <a:rPr lang="en-US" sz="1200" b="0" i="0" u="none" strike="noStrike">
                          <a:solidFill>
                            <a:srgbClr val="000000"/>
                          </a:solidFill>
                          <a:effectLst/>
                          <a:latin typeface="Arial"/>
                        </a:rPr>
                        <a:t>minneapolis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9,900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8000"/>
                          </a:solidFill>
                          <a:effectLst/>
                          <a:latin typeface="Arial"/>
                        </a:rPr>
                        <a:t>+1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r>
              <a:tr h="135169">
                <a:tc>
                  <a:txBody>
                    <a:bodyPr/>
                    <a:lstStyle/>
                    <a:p>
                      <a:pPr algn="ctr" fontAlgn="b"/>
                      <a:r>
                        <a:rPr lang="en-US" sz="1200" b="0" i="0" u="none" strike="noStrike" dirty="0">
                          <a:solidFill>
                            <a:srgbClr val="000000"/>
                          </a:solidFill>
                          <a:effectLst/>
                          <a:latin typeface="Arial"/>
                        </a:rPr>
                        <a:t>new </a:t>
                      </a:r>
                      <a:r>
                        <a:rPr lang="en-US" sz="1200" b="0" i="0" u="none" strike="noStrike" dirty="0" err="1">
                          <a:solidFill>
                            <a:srgbClr val="000000"/>
                          </a:solidFill>
                          <a:effectLst/>
                          <a:latin typeface="Arial"/>
                        </a:rPr>
                        <a:t>orleans</a:t>
                      </a:r>
                      <a:r>
                        <a:rPr lang="en-US" sz="1200" b="0" i="0" u="none" strike="noStrike" dirty="0">
                          <a:solidFill>
                            <a:srgbClr val="000000"/>
                          </a:solidFill>
                          <a:effectLst/>
                          <a:latin typeface="Arial"/>
                        </a:rPr>
                        <a:t>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27,100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21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8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248520">
                <a:tc>
                  <a:txBody>
                    <a:bodyPr/>
                    <a:lstStyle/>
                    <a:p>
                      <a:pPr algn="ctr" fontAlgn="b"/>
                      <a:r>
                        <a:rPr lang="en-US" sz="1200" b="0" i="0" u="none" strike="noStrike" dirty="0" err="1">
                          <a:solidFill>
                            <a:srgbClr val="000000"/>
                          </a:solidFill>
                          <a:effectLst/>
                          <a:latin typeface="Arial"/>
                        </a:rPr>
                        <a:t>nyc</a:t>
                      </a:r>
                      <a:r>
                        <a:rPr lang="en-US" sz="1200" b="0" i="0" u="none" strike="noStrike" dirty="0">
                          <a:solidFill>
                            <a:srgbClr val="000000"/>
                          </a:solidFill>
                          <a:effectLst/>
                          <a:latin typeface="Arial"/>
                        </a:rPr>
                        <a:t>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12,100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8000"/>
                          </a:solidFill>
                          <a:effectLst/>
                          <a:latin typeface="Arial"/>
                        </a:rPr>
                        <a:t>+10</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263165">
                <a:tc>
                  <a:txBody>
                    <a:bodyPr/>
                    <a:lstStyle/>
                    <a:p>
                      <a:pPr algn="ctr" fontAlgn="b"/>
                      <a:r>
                        <a:rPr lang="en-US" sz="1200" b="0" i="0" u="none" strike="noStrike">
                          <a:solidFill>
                            <a:srgbClr val="000000"/>
                          </a:solidFill>
                          <a:effectLst/>
                          <a:latin typeface="Arial"/>
                        </a:rPr>
                        <a:t>philadelphia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12,100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8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194512">
                <a:tc>
                  <a:txBody>
                    <a:bodyPr/>
                    <a:lstStyle/>
                    <a:p>
                      <a:pPr algn="ctr" fontAlgn="b"/>
                      <a:r>
                        <a:rPr lang="en-US" sz="1200" b="0" i="0" u="none" strike="noStrike">
                          <a:solidFill>
                            <a:srgbClr val="000000"/>
                          </a:solidFill>
                          <a:effectLst/>
                          <a:latin typeface="Arial"/>
                        </a:rPr>
                        <a:t>portland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12,100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10</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8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227771">
                <a:tc>
                  <a:txBody>
                    <a:bodyPr/>
                    <a:lstStyle/>
                    <a:p>
                      <a:pPr algn="ctr" fontAlgn="b"/>
                      <a:r>
                        <a:rPr lang="en-US" sz="1200" b="0" i="0" u="none" strike="noStrike">
                          <a:solidFill>
                            <a:srgbClr val="000000"/>
                          </a:solidFill>
                          <a:effectLst/>
                          <a:latin typeface="Arial"/>
                        </a:rPr>
                        <a:t>san diego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12,100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11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14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11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8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205954">
                <a:tc>
                  <a:txBody>
                    <a:bodyPr/>
                    <a:lstStyle/>
                    <a:p>
                      <a:pPr algn="ctr" fontAlgn="b"/>
                      <a:r>
                        <a:rPr lang="en-US" sz="1200" b="0" i="0" u="none" strike="noStrike">
                          <a:solidFill>
                            <a:srgbClr val="000000"/>
                          </a:solidFill>
                          <a:effectLst/>
                          <a:latin typeface="Arial"/>
                        </a:rPr>
                        <a:t>san francisco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12,100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4</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3</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8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240280">
                <a:tc>
                  <a:txBody>
                    <a:bodyPr/>
                    <a:lstStyle/>
                    <a:p>
                      <a:pPr algn="ctr" fontAlgn="b"/>
                      <a:r>
                        <a:rPr lang="en-US" sz="1200" b="0" i="0" u="none" strike="noStrike">
                          <a:solidFill>
                            <a:srgbClr val="000000"/>
                          </a:solidFill>
                          <a:effectLst/>
                          <a:latin typeface="Arial"/>
                        </a:rPr>
                        <a:t>seattle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14,800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10</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c>
                  <a:txBody>
                    <a:bodyPr/>
                    <a:lstStyle/>
                    <a:p>
                      <a:pPr algn="ctr" fontAlgn="b"/>
                      <a:r>
                        <a:rPr lang="en-US" sz="1200" b="0" i="0" u="none" strike="noStrike" dirty="0">
                          <a:solidFill>
                            <a:srgbClr val="008000"/>
                          </a:solidFill>
                          <a:effectLst/>
                          <a:latin typeface="Arial"/>
                        </a:rPr>
                        <a:t>+1</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00"/>
                    </a:solidFill>
                  </a:tcPr>
                </a:tc>
              </a:tr>
              <a:tr h="171629">
                <a:tc>
                  <a:txBody>
                    <a:bodyPr/>
                    <a:lstStyle/>
                    <a:p>
                      <a:pPr algn="ctr" fontAlgn="b"/>
                      <a:r>
                        <a:rPr lang="en-US" sz="1200" b="0" i="0" u="none" strike="noStrike">
                          <a:solidFill>
                            <a:srgbClr val="000000"/>
                          </a:solidFill>
                          <a:effectLst/>
                          <a:latin typeface="Arial"/>
                        </a:rPr>
                        <a:t>vancouver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1,600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9</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8</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8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r>
              <a:tr h="182004">
                <a:tc>
                  <a:txBody>
                    <a:bodyPr/>
                    <a:lstStyle/>
                    <a:p>
                      <a:pPr algn="ctr" fontAlgn="b"/>
                      <a:r>
                        <a:rPr lang="en-US" sz="1200" b="0" i="0" u="none" strike="noStrike">
                          <a:solidFill>
                            <a:srgbClr val="000000"/>
                          </a:solidFill>
                          <a:effectLst/>
                          <a:latin typeface="Arial"/>
                        </a:rPr>
                        <a:t>washington dc restaurants</a:t>
                      </a:r>
                    </a:p>
                  </a:txBody>
                  <a:tcPr marL="12700" marR="12700" marT="1270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5,400</a:t>
                      </a:r>
                    </a:p>
                  </a:txBody>
                  <a:tcPr marL="12700" marR="12700" marT="12700" marB="0" anchor="ctr">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0000"/>
                          </a:solidFill>
                          <a:effectLst/>
                          <a:latin typeface="Arial"/>
                        </a:rPr>
                        <a:t>7</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0000"/>
                          </a:solidFill>
                          <a:effectLst/>
                          <a:latin typeface="Arial"/>
                        </a:rPr>
                        <a:t>6</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a:solidFill>
                            <a:srgbClr val="000000"/>
                          </a:solidFill>
                          <a:effectLst/>
                          <a:latin typeface="Arial"/>
                        </a:rPr>
                        <a:t>5</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1200" b="0" i="0" u="none" strike="noStrike" dirty="0">
                          <a:solidFill>
                            <a:srgbClr val="008000"/>
                          </a:solidFill>
                          <a:effectLst/>
                          <a:latin typeface="Arial"/>
                        </a:rPr>
                        <a:t>+2</a:t>
                      </a:r>
                    </a:p>
                  </a:txBody>
                  <a:tcPr marL="12700" marR="12700" marT="12700" marB="0" anchor="ctr">
                    <a:lnL>
                      <a:noFill/>
                    </a:lnL>
                    <a:lnR w="12700" cap="flat" cmpd="sng" algn="ctr">
                      <a:no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r>
            </a:tbl>
          </a:graphicData>
        </a:graphic>
      </p:graphicFrame>
    </p:spTree>
    <p:extLst>
      <p:ext uri="{BB962C8B-B14F-4D97-AF65-F5344CB8AC3E}">
        <p14:creationId xmlns:p14="http://schemas.microsoft.com/office/powerpoint/2010/main" val="40336157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59</a:t>
            </a:fld>
            <a:endParaRPr lang="en-US" dirty="0"/>
          </a:p>
        </p:txBody>
      </p:sp>
      <p:sp>
        <p:nvSpPr>
          <p:cNvPr id="5" name="Text Placeholder 4"/>
          <p:cNvSpPr>
            <a:spLocks noGrp="1"/>
          </p:cNvSpPr>
          <p:nvPr>
            <p:ph type="body" sz="quarter" idx="16"/>
          </p:nvPr>
        </p:nvSpPr>
        <p:spPr/>
        <p:txBody>
          <a:bodyPr>
            <a:normAutofit/>
          </a:bodyPr>
          <a:lstStyle/>
          <a:p>
            <a:r>
              <a:rPr lang="en-US" sz="2800" dirty="0"/>
              <a:t>Q1 2015 Gifts PPC grew +160% YoY</a:t>
            </a:r>
            <a:endParaRPr lang="en-US" sz="2800" dirty="0">
              <a:solidFill>
                <a:srgbClr val="CF2034"/>
              </a:solidFill>
            </a:endParaRPr>
          </a:p>
        </p:txBody>
      </p:sp>
      <p:graphicFrame>
        <p:nvGraphicFramePr>
          <p:cNvPr id="10" name="Chart Placeholder 9"/>
          <p:cNvGraphicFramePr>
            <a:graphicFrameLocks noGrp="1"/>
          </p:cNvGraphicFramePr>
          <p:nvPr>
            <p:ph type="chart" sz="quarter" idx="11"/>
            <p:extLst>
              <p:ext uri="{D42A27DB-BD31-4B8C-83A1-F6EECF244321}">
                <p14:modId xmlns:p14="http://schemas.microsoft.com/office/powerpoint/2010/main" val="2378003180"/>
              </p:ext>
            </p:extLst>
          </p:nvPr>
        </p:nvGraphicFramePr>
        <p:xfrm>
          <a:off x="0" y="1167077"/>
          <a:ext cx="9144000" cy="555439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93317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457633" y="310958"/>
            <a:ext cx="8224982" cy="549888"/>
          </a:xfrm>
        </p:spPr>
        <p:txBody>
          <a:bodyPr>
            <a:normAutofit/>
          </a:bodyPr>
          <a:lstStyle/>
          <a:p>
            <a:pPr marL="0" indent="0">
              <a:buNone/>
            </a:pPr>
            <a:r>
              <a:rPr lang="en-US" sz="2800" dirty="0" smtClean="0">
                <a:solidFill>
                  <a:srgbClr val="CF2034"/>
                </a:solidFill>
              </a:rPr>
              <a:t>Discussion and Feedback</a:t>
            </a:r>
            <a:endParaRPr lang="en-US" sz="2800" dirty="0">
              <a:solidFill>
                <a:srgbClr val="CF2034"/>
              </a:solidFill>
            </a:endParaRPr>
          </a:p>
        </p:txBody>
      </p:sp>
      <p:sp>
        <p:nvSpPr>
          <p:cNvPr id="4" name="Slide Number Placeholder 3"/>
          <p:cNvSpPr>
            <a:spLocks noGrp="1"/>
          </p:cNvSpPr>
          <p:nvPr>
            <p:ph type="sldNum" sz="quarter" idx="15"/>
          </p:nvPr>
        </p:nvSpPr>
        <p:spPr/>
        <p:txBody>
          <a:bodyPr/>
          <a:lstStyle/>
          <a:p>
            <a:fld id="{EB5B16B7-1A62-864A-BAD0-E4CC29AA3FC8}" type="slidenum">
              <a:rPr lang="en-US" smtClean="0"/>
              <a:pPr/>
              <a:t>6</a:t>
            </a:fld>
            <a:endParaRPr lang="en-US" dirty="0"/>
          </a:p>
        </p:txBody>
      </p:sp>
      <p:sp>
        <p:nvSpPr>
          <p:cNvPr id="5" name="Content Placeholder 4"/>
          <p:cNvSpPr>
            <a:spLocks noGrp="1"/>
          </p:cNvSpPr>
          <p:nvPr>
            <p:ph idx="1"/>
          </p:nvPr>
        </p:nvSpPr>
        <p:spPr>
          <a:xfrm>
            <a:off x="457633" y="860845"/>
            <a:ext cx="8224982" cy="5495505"/>
          </a:xfrm>
        </p:spPr>
        <p:txBody>
          <a:bodyPr/>
          <a:lstStyle/>
          <a:p>
            <a:pPr marL="182563" indent="-182563"/>
            <a:r>
              <a:rPr lang="en-US" sz="1600" dirty="0"/>
              <a:t>Overall, positive </a:t>
            </a:r>
            <a:r>
              <a:rPr lang="en-US" sz="1600" dirty="0" smtClean="0"/>
              <a:t>feedback from the executive staff!</a:t>
            </a:r>
          </a:p>
          <a:p>
            <a:pPr marL="182563" indent="-182563"/>
            <a:r>
              <a:rPr lang="en-US" sz="1600" dirty="0" smtClean="0"/>
              <a:t>Most of those who were present had already pre-read the deck before the meeting and so instead of reading through each slide, we had a discussion-based meeting.</a:t>
            </a:r>
          </a:p>
          <a:p>
            <a:pPr marL="182563" indent="-182563"/>
            <a:r>
              <a:rPr lang="en-US" sz="1600" dirty="0"/>
              <a:t>D</a:t>
            </a:r>
            <a:r>
              <a:rPr lang="en-US" sz="1600" dirty="0" smtClean="0"/>
              <a:t>iscussion was based around:</a:t>
            </a:r>
            <a:br>
              <a:rPr lang="en-US" sz="1600" dirty="0" smtClean="0"/>
            </a:br>
            <a:endParaRPr lang="en-US" sz="1600" dirty="0" smtClean="0"/>
          </a:p>
          <a:p>
            <a:pPr marL="441325" lvl="1" indent="-228600">
              <a:buFont typeface="+mj-lt"/>
              <a:buAutoNum type="arabicPeriod"/>
            </a:pPr>
            <a:r>
              <a:rPr lang="en-US" sz="1500" b="1" dirty="0" smtClean="0"/>
              <a:t>Incrementality</a:t>
            </a:r>
            <a:br>
              <a:rPr lang="en-US" sz="1500" b="1" dirty="0" smtClean="0"/>
            </a:br>
            <a:r>
              <a:rPr lang="en-US" sz="1500" dirty="0" smtClean="0"/>
              <a:t>How much do we think Marketing is contributing in addition to underlying trend and seasonality? How much can we attribute this additional revenue to Marketing?</a:t>
            </a:r>
            <a:br>
              <a:rPr lang="en-US" sz="1500" dirty="0" smtClean="0"/>
            </a:br>
            <a:endParaRPr lang="en-US" sz="1500" dirty="0" smtClean="0"/>
          </a:p>
          <a:p>
            <a:pPr marL="441325" lvl="1" indent="-228600">
              <a:buFont typeface="+mj-lt"/>
              <a:buAutoNum type="arabicPeriod"/>
            </a:pPr>
            <a:r>
              <a:rPr lang="en-US" sz="1500" b="1" dirty="0" smtClean="0"/>
              <a:t>Multi-Touch Attribution</a:t>
            </a:r>
            <a:r>
              <a:rPr lang="en-US" sz="1500" dirty="0"/>
              <a:t/>
            </a:r>
            <a:br>
              <a:rPr lang="en-US" sz="1500" dirty="0"/>
            </a:br>
            <a:r>
              <a:rPr lang="en-US" sz="1500" dirty="0" smtClean="0"/>
              <a:t>Close to 15% of users who make a booking via one of our Marketing channels interacts with more than just 1 channel e.g. clicked on PPC ad via NonBrand query, then search for a restaurant and made a booking via Google Affiliate.</a:t>
            </a:r>
            <a:br>
              <a:rPr lang="en-US" sz="1500" dirty="0" smtClean="0"/>
            </a:br>
            <a:endParaRPr lang="en-US" sz="1500" dirty="0" smtClean="0"/>
          </a:p>
          <a:p>
            <a:pPr marL="441325" lvl="1" indent="-228600">
              <a:buFont typeface="+mj-lt"/>
              <a:buAutoNum type="arabicPeriod"/>
            </a:pPr>
            <a:r>
              <a:rPr lang="en-US" sz="1500" b="1" dirty="0" smtClean="0"/>
              <a:t>Opportunities the Acquisition Marketing team is </a:t>
            </a:r>
            <a:r>
              <a:rPr lang="en-US" sz="1500" b="1" dirty="0"/>
              <a:t>excited </a:t>
            </a:r>
            <a:r>
              <a:rPr lang="en-US" sz="1500" b="1" dirty="0" smtClean="0"/>
              <a:t>about</a:t>
            </a:r>
            <a:r>
              <a:rPr lang="en-US" sz="1500" dirty="0"/>
              <a:t/>
            </a:r>
            <a:br>
              <a:rPr lang="en-US" sz="1500" dirty="0"/>
            </a:br>
            <a:r>
              <a:rPr lang="en-US" sz="1500" dirty="0" smtClean="0"/>
              <a:t>Spend more on PPC</a:t>
            </a:r>
            <a:r>
              <a:rPr lang="en-US" sz="1500" dirty="0"/>
              <a:t>, </a:t>
            </a:r>
            <a:r>
              <a:rPr lang="en-US" sz="1500" dirty="0" smtClean="0"/>
              <a:t>send PPC traffic to new POI landing pages, focus more on Mobile Retargeting and Display</a:t>
            </a:r>
            <a:r>
              <a:rPr lang="en-US" sz="1500" dirty="0"/>
              <a:t>, </a:t>
            </a:r>
            <a:r>
              <a:rPr lang="en-US" sz="1500" dirty="0" smtClean="0"/>
              <a:t>and Facebook advertising.</a:t>
            </a:r>
            <a:br>
              <a:rPr lang="en-US" sz="1500" dirty="0" smtClean="0"/>
            </a:br>
            <a:endParaRPr lang="en-US" sz="1500" dirty="0" smtClean="0"/>
          </a:p>
          <a:p>
            <a:pPr marL="441325" lvl="1" indent="-228600">
              <a:buFont typeface="+mj-lt"/>
              <a:buAutoNum type="arabicPeriod"/>
            </a:pPr>
            <a:r>
              <a:rPr lang="en-US" sz="1500" b="1" dirty="0" smtClean="0"/>
              <a:t>Challenges the team faces</a:t>
            </a:r>
            <a:br>
              <a:rPr lang="en-US" sz="1500" b="1" dirty="0" smtClean="0"/>
            </a:br>
            <a:r>
              <a:rPr lang="en-US" sz="1500" dirty="0" smtClean="0"/>
              <a:t>What are the big opportunities where we can scale?</a:t>
            </a:r>
            <a:endParaRPr lang="en-US" sz="1500" dirty="0"/>
          </a:p>
        </p:txBody>
      </p:sp>
      <p:sp>
        <p:nvSpPr>
          <p:cNvPr id="14" name="5-Point Star 13"/>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2964366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Display</a:t>
            </a:r>
            <a:endParaRPr lang="en-US" dirty="0"/>
          </a:p>
        </p:txBody>
      </p:sp>
      <p:sp>
        <p:nvSpPr>
          <p:cNvPr id="3" name="Slide Number Placeholder 2"/>
          <p:cNvSpPr>
            <a:spLocks noGrp="1"/>
          </p:cNvSpPr>
          <p:nvPr>
            <p:ph type="sldNum" sz="quarter" idx="11"/>
          </p:nvPr>
        </p:nvSpPr>
        <p:spPr/>
        <p:txBody>
          <a:bodyPr/>
          <a:lstStyle/>
          <a:p>
            <a:fld id="{EB5B16B7-1A62-864A-BAD0-E4CC29AA3FC8}" type="slidenum">
              <a:rPr lang="en-US" smtClean="0"/>
              <a:pPr/>
              <a:t>60</a:t>
            </a:fld>
            <a:endParaRPr lang="en-US" dirty="0"/>
          </a:p>
        </p:txBody>
      </p:sp>
      <p:sp>
        <p:nvSpPr>
          <p:cNvPr id="4" name="Text Placeholder 3"/>
          <p:cNvSpPr>
            <a:spLocks noGrp="1"/>
          </p:cNvSpPr>
          <p:nvPr>
            <p:ph type="body" sz="quarter" idx="12"/>
          </p:nvPr>
        </p:nvSpPr>
        <p:spPr>
          <a:xfrm>
            <a:off x="645911" y="1363132"/>
            <a:ext cx="8040888" cy="4993217"/>
          </a:xfrm>
        </p:spPr>
        <p:txBody>
          <a:bodyPr>
            <a:normAutofit/>
          </a:bodyPr>
          <a:lstStyle/>
          <a:p>
            <a:pPr marL="342900" indent="-342900">
              <a:buFont typeface="+mj-lt"/>
              <a:buAutoNum type="arabicPeriod"/>
            </a:pPr>
            <a:r>
              <a:rPr lang="en-US" sz="1800" dirty="0"/>
              <a:t>Biggest milestone achievement in </a:t>
            </a:r>
            <a:r>
              <a:rPr lang="en-US" sz="1800" dirty="0" smtClean="0"/>
              <a:t>Q1 </a:t>
            </a:r>
            <a:endParaRPr lang="en-US" sz="1800" dirty="0"/>
          </a:p>
          <a:p>
            <a:pPr marL="538163" lvl="1" indent="-161925"/>
            <a:r>
              <a:rPr lang="en-US" sz="1500" u="sng" dirty="0"/>
              <a:t>Audience Targeting</a:t>
            </a:r>
            <a:r>
              <a:rPr lang="en-US" sz="1500" dirty="0"/>
              <a:t>: Retargeting changed the game (Criteo in US &amp; </a:t>
            </a:r>
            <a:r>
              <a:rPr lang="en-US" sz="1500" dirty="0" smtClean="0"/>
              <a:t>UK -</a:t>
            </a:r>
            <a:r>
              <a:rPr lang="en-US" sz="1500" dirty="0"/>
              <a:t>- Average 60/40 split in targeting</a:t>
            </a:r>
            <a:r>
              <a:rPr lang="en-US" sz="1500" dirty="0" smtClean="0"/>
              <a:t>)</a:t>
            </a:r>
          </a:p>
          <a:p>
            <a:pPr marL="538163" lvl="1" indent="-161925"/>
            <a:r>
              <a:rPr lang="en-US" sz="1500" u="sng" dirty="0" smtClean="0"/>
              <a:t>Creative </a:t>
            </a:r>
            <a:r>
              <a:rPr lang="en-US" sz="1500" u="sng" dirty="0"/>
              <a:t>Optimizations</a:t>
            </a:r>
            <a:r>
              <a:rPr lang="en-US" sz="1500" dirty="0"/>
              <a:t>: New brand advertising and widget creative increased CTR from .03 to .1% by end of Q1</a:t>
            </a:r>
            <a:r>
              <a:rPr lang="en-US" sz="1500" dirty="0" smtClean="0"/>
              <a:t>. </a:t>
            </a:r>
            <a:r>
              <a:rPr lang="en-US" sz="1500" dirty="0"/>
              <a:t>Creative optimization opportunities are vast and will continue to increase (i.e. FlashTalking ads coming in Q2</a:t>
            </a:r>
            <a:r>
              <a:rPr lang="en-US" sz="1500" dirty="0" smtClean="0"/>
              <a:t>)</a:t>
            </a:r>
            <a:br>
              <a:rPr lang="en-US" sz="1500" dirty="0" smtClean="0"/>
            </a:br>
            <a:endParaRPr lang="en-US" sz="1500" dirty="0"/>
          </a:p>
          <a:p>
            <a:pPr marL="342900" indent="-342900">
              <a:buFont typeface="+mj-lt"/>
              <a:buAutoNum type="arabicPeriod"/>
            </a:pPr>
            <a:r>
              <a:rPr lang="en-US" sz="1800" dirty="0"/>
              <a:t>Primary Q2 goal/objective </a:t>
            </a:r>
            <a:endParaRPr lang="en-US" sz="1800" dirty="0" smtClean="0"/>
          </a:p>
          <a:p>
            <a:pPr marL="538163" lvl="1" indent="-161925"/>
            <a:r>
              <a:rPr lang="en-US" sz="1500" u="sng" dirty="0" smtClean="0"/>
              <a:t>Expand </a:t>
            </a:r>
            <a:r>
              <a:rPr lang="en-US" sz="1500" u="sng" dirty="0"/>
              <a:t>Dynamic Advertising</a:t>
            </a:r>
            <a:r>
              <a:rPr lang="en-US" sz="1500" dirty="0"/>
              <a:t> internationally and launch across UK (then Germany </a:t>
            </a:r>
            <a:r>
              <a:rPr lang="en-US" sz="1500" dirty="0" smtClean="0"/>
              <a:t>and </a:t>
            </a:r>
            <a:r>
              <a:rPr lang="en-US" sz="1500" dirty="0"/>
              <a:t>Japan</a:t>
            </a:r>
            <a:r>
              <a:rPr lang="en-US" sz="1500" dirty="0" smtClean="0"/>
              <a:t>)</a:t>
            </a:r>
          </a:p>
          <a:p>
            <a:pPr marL="538163" lvl="1" indent="-161925"/>
            <a:r>
              <a:rPr lang="en-US" sz="1500" u="sng" dirty="0" smtClean="0"/>
              <a:t>Scale </a:t>
            </a:r>
            <a:r>
              <a:rPr lang="en-US" sz="1500" u="sng" dirty="0"/>
              <a:t>Dynamic </a:t>
            </a:r>
            <a:r>
              <a:rPr lang="en-US" sz="1500" u="sng" dirty="0" smtClean="0"/>
              <a:t>creatives</a:t>
            </a:r>
            <a:r>
              <a:rPr lang="en-US" sz="1500" dirty="0" smtClean="0"/>
              <a:t> </a:t>
            </a:r>
            <a:r>
              <a:rPr lang="en-US" sz="1500" dirty="0"/>
              <a:t>(outside of Criteo</a:t>
            </a:r>
            <a:r>
              <a:rPr lang="en-US" sz="1500" dirty="0" smtClean="0"/>
              <a:t>). </a:t>
            </a:r>
            <a:r>
              <a:rPr lang="en-US" sz="1500" dirty="0"/>
              <a:t>For UK, speak to audience differently </a:t>
            </a:r>
            <a:r>
              <a:rPr lang="en-US" sz="1500" dirty="0" smtClean="0"/>
              <a:t>(i.e</a:t>
            </a:r>
            <a:r>
              <a:rPr lang="en-US" sz="1500" dirty="0"/>
              <a:t>. Utilize feeds to showcase “offers” in ads</a:t>
            </a:r>
            <a:r>
              <a:rPr lang="en-US" sz="1500" dirty="0" smtClean="0"/>
              <a:t>)</a:t>
            </a:r>
          </a:p>
          <a:p>
            <a:pPr marL="538163" lvl="1" indent="-161925"/>
            <a:r>
              <a:rPr lang="en-US" sz="1500" u="sng" dirty="0" smtClean="0"/>
              <a:t>Utilize </a:t>
            </a:r>
            <a:r>
              <a:rPr lang="en-US" sz="1500" u="sng" dirty="0"/>
              <a:t>Data</a:t>
            </a:r>
            <a:r>
              <a:rPr lang="en-US" sz="1500" dirty="0"/>
              <a:t>: 1st </a:t>
            </a:r>
            <a:r>
              <a:rPr lang="en-US" sz="1500" dirty="0" smtClean="0"/>
              <a:t>party</a:t>
            </a:r>
            <a:br>
              <a:rPr lang="en-US" sz="1500" dirty="0" smtClean="0"/>
            </a:br>
            <a:endParaRPr lang="en-US" sz="1500" dirty="0"/>
          </a:p>
          <a:p>
            <a:pPr marL="342900" indent="-342900">
              <a:buFont typeface="+mj-lt"/>
              <a:buAutoNum type="arabicPeriod"/>
            </a:pPr>
            <a:r>
              <a:rPr lang="en-US" sz="1800" dirty="0" smtClean="0"/>
              <a:t>Increase </a:t>
            </a:r>
            <a:r>
              <a:rPr lang="en-US" sz="1800" dirty="0"/>
              <a:t>CTR by 20%.  Goal: 285k bookings.</a:t>
            </a:r>
          </a:p>
        </p:txBody>
      </p:sp>
      <p:sp>
        <p:nvSpPr>
          <p:cNvPr id="5" name="TextBox 4"/>
          <p:cNvSpPr txBox="1"/>
          <p:nvPr/>
        </p:nvSpPr>
        <p:spPr>
          <a:xfrm>
            <a:off x="4502618" y="301938"/>
            <a:ext cx="2504415" cy="369332"/>
          </a:xfrm>
          <a:prstGeom prst="rect">
            <a:avLst/>
          </a:prstGeom>
          <a:noFill/>
        </p:spPr>
        <p:txBody>
          <a:bodyPr wrap="square" rtlCol="0">
            <a:spAutoFit/>
          </a:bodyPr>
          <a:lstStyle/>
          <a:p>
            <a:r>
              <a:rPr lang="en-US" dirty="0" smtClean="0"/>
              <a:t>Appendix</a:t>
            </a:r>
            <a:endParaRPr lang="en-US" dirty="0"/>
          </a:p>
        </p:txBody>
      </p:sp>
    </p:spTree>
    <p:extLst>
      <p:ext uri="{BB962C8B-B14F-4D97-AF65-F5344CB8AC3E}">
        <p14:creationId xmlns:p14="http://schemas.microsoft.com/office/powerpoint/2010/main" val="257530401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p>
            <a:r>
              <a:rPr lang="en-US" sz="2400" dirty="0" smtClean="0"/>
              <a:t>Scaling Display with retargeting</a:t>
            </a:r>
            <a:endParaRPr lang="en-US" sz="2400" dirty="0"/>
          </a:p>
        </p:txBody>
      </p:sp>
      <p:sp>
        <p:nvSpPr>
          <p:cNvPr id="5" name="Slide Number Placeholder 4"/>
          <p:cNvSpPr>
            <a:spLocks noGrp="1"/>
          </p:cNvSpPr>
          <p:nvPr>
            <p:ph type="sldNum" sz="quarter" idx="12"/>
          </p:nvPr>
        </p:nvSpPr>
        <p:spPr/>
        <p:txBody>
          <a:bodyPr/>
          <a:lstStyle/>
          <a:p>
            <a:r>
              <a:rPr lang="en-US" dirty="0" smtClean="0"/>
              <a:t>OpenTable Confidential </a:t>
            </a:r>
            <a:r>
              <a:rPr lang="en-US" dirty="0"/>
              <a:t>I </a:t>
            </a:r>
            <a:fld id="{50D6B42A-23BF-0E45-BD89-A19F85E7312C}" type="slidenum">
              <a:rPr lang="en-US" smtClean="0"/>
              <a:pPr/>
              <a:t>61</a:t>
            </a:fld>
            <a:endParaRPr lang="en-US" dirty="0"/>
          </a:p>
        </p:txBody>
      </p:sp>
      <p:sp>
        <p:nvSpPr>
          <p:cNvPr id="4" name="TextBox 3"/>
          <p:cNvSpPr txBox="1"/>
          <p:nvPr/>
        </p:nvSpPr>
        <p:spPr>
          <a:xfrm>
            <a:off x="2590800" y="6248400"/>
            <a:ext cx="3962400" cy="276999"/>
          </a:xfrm>
          <a:prstGeom prst="rect">
            <a:avLst/>
          </a:prstGeom>
          <a:noFill/>
        </p:spPr>
        <p:txBody>
          <a:bodyPr wrap="square" rtlCol="0">
            <a:spAutoFit/>
          </a:bodyPr>
          <a:lstStyle/>
          <a:p>
            <a:r>
              <a:rPr lang="en-US" sz="1200" dirty="0" smtClean="0"/>
              <a:t>Cost Per Booking = Display Cost / Display Bookings</a:t>
            </a:r>
            <a:endParaRPr lang="en-US" sz="1200" dirty="0"/>
          </a:p>
        </p:txBody>
      </p:sp>
      <p:sp>
        <p:nvSpPr>
          <p:cNvPr id="6" name="Content Placeholder 3"/>
          <p:cNvSpPr>
            <a:spLocks noGrp="1"/>
          </p:cNvSpPr>
          <p:nvPr>
            <p:ph idx="1"/>
          </p:nvPr>
        </p:nvSpPr>
        <p:spPr>
          <a:xfrm>
            <a:off x="457200" y="914400"/>
            <a:ext cx="8229600" cy="685800"/>
          </a:xfrm>
        </p:spPr>
        <p:txBody>
          <a:bodyPr>
            <a:normAutofit fontScale="85000" lnSpcReduction="10000"/>
          </a:bodyPr>
          <a:lstStyle/>
          <a:p>
            <a:pPr lvl="1"/>
            <a:r>
              <a:rPr lang="en-US" sz="1600" dirty="0" smtClean="0"/>
              <a:t>We introduced dynamic advertising driving much higher efficiencies in overall conversions</a:t>
            </a:r>
          </a:p>
          <a:p>
            <a:pPr lvl="1"/>
            <a:r>
              <a:rPr lang="en-US" sz="1600" dirty="0" smtClean="0"/>
              <a:t>Full focus on retargeting</a:t>
            </a:r>
          </a:p>
        </p:txBody>
      </p:sp>
      <p:graphicFrame>
        <p:nvGraphicFramePr>
          <p:cNvPr id="8" name="Picture Placeholder 7"/>
          <p:cNvGraphicFramePr>
            <a:graphicFrameLocks noGrp="1"/>
          </p:cNvGraphicFramePr>
          <p:nvPr>
            <p:ph type="pic" sz="quarter" idx="13"/>
            <p:extLst>
              <p:ext uri="{D42A27DB-BD31-4B8C-83A1-F6EECF244321}">
                <p14:modId xmlns:p14="http://schemas.microsoft.com/office/powerpoint/2010/main" val="2914170381"/>
              </p:ext>
            </p:extLst>
          </p:nvPr>
        </p:nvGraphicFramePr>
        <p:xfrm>
          <a:off x="0" y="1600200"/>
          <a:ext cx="9142413" cy="48006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82648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5"/>
          </p:nvPr>
        </p:nvSpPr>
        <p:spPr/>
        <p:txBody>
          <a:bodyPr/>
          <a:lstStyle/>
          <a:p>
            <a:fld id="{EB5B16B7-1A62-864A-BAD0-E4CC29AA3FC8}" type="slidenum">
              <a:rPr lang="en-US" smtClean="0"/>
              <a:pPr/>
              <a:t>62</a:t>
            </a:fld>
            <a:endParaRPr lang="en-US" dirty="0"/>
          </a:p>
        </p:txBody>
      </p:sp>
      <p:sp>
        <p:nvSpPr>
          <p:cNvPr id="4" name="Content Placeholder 3"/>
          <p:cNvSpPr>
            <a:spLocks noGrp="1"/>
          </p:cNvSpPr>
          <p:nvPr>
            <p:ph idx="1"/>
          </p:nvPr>
        </p:nvSpPr>
        <p:spPr>
          <a:xfrm>
            <a:off x="251696" y="871866"/>
            <a:ext cx="8892304" cy="647371"/>
          </a:xfrm>
        </p:spPr>
        <p:txBody>
          <a:bodyPr/>
          <a:lstStyle/>
          <a:p>
            <a:pPr marL="182563" indent="-182563"/>
            <a:r>
              <a:rPr lang="en-US" sz="1600" dirty="0"/>
              <a:t>PPC has promising results: 30k bookings at 25.10% conversion rate and $1.63 </a:t>
            </a:r>
            <a:r>
              <a:rPr lang="en-US" sz="1600" dirty="0" smtClean="0"/>
              <a:t>CPA</a:t>
            </a:r>
            <a:endParaRPr lang="en-US" sz="1600" dirty="0"/>
          </a:p>
          <a:p>
            <a:pPr marL="182563" indent="-182563"/>
            <a:r>
              <a:rPr lang="en-US" sz="1600" dirty="0"/>
              <a:t>SEO/Direct down due to Redesign: a) placement of promo carousel and b) tracking </a:t>
            </a:r>
            <a:r>
              <a:rPr lang="en-US" sz="1600" dirty="0" smtClean="0"/>
              <a:t>issues</a:t>
            </a:r>
            <a:endParaRPr lang="en-US" sz="1600" dirty="0"/>
          </a:p>
        </p:txBody>
      </p:sp>
      <p:sp>
        <p:nvSpPr>
          <p:cNvPr id="5" name="Text Placeholder 4"/>
          <p:cNvSpPr>
            <a:spLocks noGrp="1"/>
          </p:cNvSpPr>
          <p:nvPr>
            <p:ph type="body" sz="quarter" idx="16"/>
          </p:nvPr>
        </p:nvSpPr>
        <p:spPr>
          <a:xfrm>
            <a:off x="457200" y="273050"/>
            <a:ext cx="8409362" cy="587375"/>
          </a:xfrm>
        </p:spPr>
        <p:txBody>
          <a:bodyPr>
            <a:normAutofit/>
          </a:bodyPr>
          <a:lstStyle/>
          <a:p>
            <a:r>
              <a:rPr lang="en-US" sz="2800" dirty="0"/>
              <a:t>RW OpenTable bookings per channel</a:t>
            </a:r>
            <a:endParaRPr lang="en-US" sz="2800" dirty="0">
              <a:solidFill>
                <a:srgbClr val="CF2034"/>
              </a:solidFill>
            </a:endParaRPr>
          </a:p>
        </p:txBody>
      </p:sp>
      <p:graphicFrame>
        <p:nvGraphicFramePr>
          <p:cNvPr id="8" name="Chart Placeholder 7"/>
          <p:cNvGraphicFramePr>
            <a:graphicFrameLocks noGrp="1"/>
          </p:cNvGraphicFramePr>
          <p:nvPr>
            <p:ph type="chart" sz="quarter" idx="11"/>
            <p:extLst>
              <p:ext uri="{D42A27DB-BD31-4B8C-83A1-F6EECF244321}">
                <p14:modId xmlns:p14="http://schemas.microsoft.com/office/powerpoint/2010/main" val="3747072537"/>
              </p:ext>
            </p:extLst>
          </p:nvPr>
        </p:nvGraphicFramePr>
        <p:xfrm>
          <a:off x="0" y="1519238"/>
          <a:ext cx="9144000" cy="504842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915624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457633" y="310958"/>
            <a:ext cx="8224982" cy="549888"/>
          </a:xfrm>
        </p:spPr>
        <p:txBody>
          <a:bodyPr>
            <a:normAutofit/>
          </a:bodyPr>
          <a:lstStyle/>
          <a:p>
            <a:pPr marL="0" indent="0">
              <a:buNone/>
            </a:pPr>
            <a:r>
              <a:rPr lang="en-US" sz="2800" dirty="0" smtClean="0">
                <a:solidFill>
                  <a:srgbClr val="CF2034"/>
                </a:solidFill>
              </a:rPr>
              <a:t>Marketing accounts for 29% of total bookings</a:t>
            </a:r>
            <a:endParaRPr lang="en-US" sz="2800" dirty="0">
              <a:solidFill>
                <a:srgbClr val="CF2034"/>
              </a:solidFill>
            </a:endParaRPr>
          </a:p>
        </p:txBody>
      </p:sp>
      <p:sp>
        <p:nvSpPr>
          <p:cNvPr id="4" name="Slide Number Placeholder 3"/>
          <p:cNvSpPr>
            <a:spLocks noGrp="1"/>
          </p:cNvSpPr>
          <p:nvPr>
            <p:ph type="sldNum" sz="quarter" idx="15"/>
          </p:nvPr>
        </p:nvSpPr>
        <p:spPr/>
        <p:txBody>
          <a:bodyPr/>
          <a:lstStyle/>
          <a:p>
            <a:fld id="{EB5B16B7-1A62-864A-BAD0-E4CC29AA3FC8}" type="slidenum">
              <a:rPr lang="en-US" smtClean="0"/>
              <a:pPr/>
              <a:t>7</a:t>
            </a:fld>
            <a:endParaRPr lang="en-US" dirty="0"/>
          </a:p>
        </p:txBody>
      </p:sp>
      <p:sp>
        <p:nvSpPr>
          <p:cNvPr id="5" name="Content Placeholder 4"/>
          <p:cNvSpPr>
            <a:spLocks noGrp="1"/>
          </p:cNvSpPr>
          <p:nvPr>
            <p:ph idx="1"/>
          </p:nvPr>
        </p:nvSpPr>
        <p:spPr/>
        <p:txBody>
          <a:bodyPr/>
          <a:lstStyle/>
          <a:p>
            <a:pPr marL="182563" indent="-182563"/>
            <a:r>
              <a:rPr lang="en-US" sz="1800" dirty="0"/>
              <a:t>4</a:t>
            </a:r>
            <a:r>
              <a:rPr lang="en-US" sz="1800" dirty="0" smtClean="0"/>
              <a:t>2</a:t>
            </a:r>
            <a:r>
              <a:rPr lang="en-US" sz="1800" dirty="0"/>
              <a:t>% of Network </a:t>
            </a:r>
            <a:r>
              <a:rPr lang="en-US" sz="1800" dirty="0" smtClean="0"/>
              <a:t>bookings</a:t>
            </a:r>
          </a:p>
          <a:p>
            <a:pPr marL="182563" indent="-182563"/>
            <a:r>
              <a:rPr lang="en-US" sz="1800" dirty="0" smtClean="0"/>
              <a:t>Marketing </a:t>
            </a:r>
            <a:r>
              <a:rPr lang="en-US" sz="1800" dirty="0"/>
              <a:t>excluding SEO accounts for </a:t>
            </a:r>
            <a:r>
              <a:rPr lang="en-US" sz="1800" dirty="0" smtClean="0"/>
              <a:t>19%</a:t>
            </a:r>
            <a:endParaRPr lang="en-US" sz="1800" dirty="0"/>
          </a:p>
        </p:txBody>
      </p:sp>
      <p:graphicFrame>
        <p:nvGraphicFramePr>
          <p:cNvPr id="7" name="Chart Placeholder 6"/>
          <p:cNvGraphicFramePr>
            <a:graphicFrameLocks noGrp="1"/>
          </p:cNvGraphicFramePr>
          <p:nvPr>
            <p:ph type="chart" sz="quarter" idx="11"/>
            <p:extLst>
              <p:ext uri="{D42A27DB-BD31-4B8C-83A1-F6EECF244321}">
                <p14:modId xmlns:p14="http://schemas.microsoft.com/office/powerpoint/2010/main" val="1987364239"/>
              </p:ext>
            </p:extLst>
          </p:nvPr>
        </p:nvGraphicFramePr>
        <p:xfrm>
          <a:off x="0" y="1519238"/>
          <a:ext cx="9144000" cy="5202237"/>
        </p:xfrm>
        <a:graphic>
          <a:graphicData uri="http://schemas.openxmlformats.org/drawingml/2006/chart">
            <c:chart xmlns:c="http://schemas.openxmlformats.org/drawingml/2006/chart" xmlns:r="http://schemas.openxmlformats.org/officeDocument/2006/relationships" r:id="rId2"/>
          </a:graphicData>
        </a:graphic>
      </p:graphicFrame>
      <p:sp>
        <p:nvSpPr>
          <p:cNvPr id="9" name="5-Point Star 8"/>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96043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fld id="{EB5B16B7-1A62-864A-BAD0-E4CC29AA3FC8}" type="slidenum">
              <a:rPr lang="en-US" smtClean="0"/>
              <a:pPr/>
              <a:t>8</a:t>
            </a:fld>
            <a:endParaRPr lang="en-US" dirty="0"/>
          </a:p>
        </p:txBody>
      </p:sp>
      <p:sp>
        <p:nvSpPr>
          <p:cNvPr id="4" name="Text Placeholder 3"/>
          <p:cNvSpPr>
            <a:spLocks noGrp="1"/>
          </p:cNvSpPr>
          <p:nvPr>
            <p:ph type="body" sz="quarter" idx="12"/>
          </p:nvPr>
        </p:nvSpPr>
        <p:spPr>
          <a:xfrm>
            <a:off x="645911" y="219890"/>
            <a:ext cx="8040888" cy="931333"/>
          </a:xfrm>
        </p:spPr>
        <p:txBody>
          <a:bodyPr>
            <a:normAutofit/>
          </a:bodyPr>
          <a:lstStyle/>
          <a:p>
            <a:r>
              <a:rPr lang="en-US" sz="3200" dirty="0" smtClean="0"/>
              <a:t>Q1 2015 Marketing Summary</a:t>
            </a:r>
            <a:endParaRPr lang="en-US" sz="3200" dirty="0"/>
          </a:p>
        </p:txBody>
      </p:sp>
      <p:graphicFrame>
        <p:nvGraphicFramePr>
          <p:cNvPr id="6" name="Table 5"/>
          <p:cNvGraphicFramePr>
            <a:graphicFrameLocks noGrp="1"/>
          </p:cNvGraphicFramePr>
          <p:nvPr>
            <p:extLst>
              <p:ext uri="{D42A27DB-BD31-4B8C-83A1-F6EECF244321}">
                <p14:modId xmlns:p14="http://schemas.microsoft.com/office/powerpoint/2010/main" val="1684485080"/>
              </p:ext>
            </p:extLst>
          </p:nvPr>
        </p:nvGraphicFramePr>
        <p:xfrm>
          <a:off x="380998" y="924406"/>
          <a:ext cx="8534400" cy="5431944"/>
        </p:xfrm>
        <a:graphic>
          <a:graphicData uri="http://schemas.openxmlformats.org/drawingml/2006/table">
            <a:tbl>
              <a:tblPr firstRow="1" bandRow="1">
                <a:tableStyleId>{72833802-FEF1-4C79-8D5D-14CF1EAF98D9}</a:tableStyleId>
              </a:tblPr>
              <a:tblGrid>
                <a:gridCol w="1219202"/>
                <a:gridCol w="914398"/>
                <a:gridCol w="1066800"/>
                <a:gridCol w="1066800"/>
                <a:gridCol w="1066800"/>
                <a:gridCol w="1066800"/>
                <a:gridCol w="1066800"/>
                <a:gridCol w="1066800"/>
              </a:tblGrid>
              <a:tr h="533464">
                <a:tc>
                  <a:txBody>
                    <a:bodyPr/>
                    <a:lstStyle/>
                    <a:p>
                      <a:pPr algn="ctr" rtl="0" fontAlgn="b"/>
                      <a:r>
                        <a:rPr lang="en-US" sz="1300" b="1" i="0" u="none" strike="noStrike">
                          <a:solidFill>
                            <a:schemeClr val="bg1"/>
                          </a:solidFill>
                          <a:effectLst/>
                          <a:latin typeface="Arial"/>
                        </a:rPr>
                        <a:t>Channel</a:t>
                      </a:r>
                    </a:p>
                  </a:txBody>
                  <a:tcPr marL="12700" marR="12700" marT="25400" marB="25400" anchor="ctr">
                    <a:solidFill>
                      <a:srgbClr val="CD2237"/>
                    </a:solidFill>
                  </a:tcPr>
                </a:tc>
                <a:tc>
                  <a:txBody>
                    <a:bodyPr/>
                    <a:lstStyle/>
                    <a:p>
                      <a:pPr algn="ctr" rtl="0" fontAlgn="b"/>
                      <a:r>
                        <a:rPr lang="en-US" sz="1300" b="1" i="0" u="none" strike="noStrike">
                          <a:solidFill>
                            <a:schemeClr val="bg1"/>
                          </a:solidFill>
                          <a:effectLst/>
                          <a:latin typeface="Arial"/>
                        </a:rPr>
                        <a:t>Spend</a:t>
                      </a:r>
                    </a:p>
                  </a:txBody>
                  <a:tcPr marL="12700" marR="12700" marT="25400" marB="25400" anchor="ctr">
                    <a:solidFill>
                      <a:srgbClr val="CD2237"/>
                    </a:solidFill>
                  </a:tcPr>
                </a:tc>
                <a:tc>
                  <a:txBody>
                    <a:bodyPr/>
                    <a:lstStyle/>
                    <a:p>
                      <a:pPr algn="ctr" rtl="0" fontAlgn="b"/>
                      <a:r>
                        <a:rPr lang="en-US" sz="1300" b="1" i="0" u="none" strike="noStrike">
                          <a:solidFill>
                            <a:schemeClr val="bg1"/>
                          </a:solidFill>
                          <a:effectLst/>
                          <a:latin typeface="Arial"/>
                        </a:rPr>
                        <a:t>Spend %</a:t>
                      </a:r>
                    </a:p>
                  </a:txBody>
                  <a:tcPr marL="12700" marR="12700" marT="25400" marB="25400" anchor="ctr">
                    <a:solidFill>
                      <a:srgbClr val="CD2237"/>
                    </a:solidFill>
                  </a:tcPr>
                </a:tc>
                <a:tc>
                  <a:txBody>
                    <a:bodyPr/>
                    <a:lstStyle/>
                    <a:p>
                      <a:pPr algn="ctr" rtl="0" fontAlgn="b"/>
                      <a:r>
                        <a:rPr lang="en-US" sz="1300" b="1" i="0" u="none" strike="noStrike">
                          <a:solidFill>
                            <a:schemeClr val="bg1"/>
                          </a:solidFill>
                          <a:effectLst/>
                          <a:latin typeface="Arial"/>
                        </a:rPr>
                        <a:t>Bookings</a:t>
                      </a:r>
                    </a:p>
                  </a:txBody>
                  <a:tcPr marL="12700" marR="12700" marT="25400" marB="25400" anchor="ctr">
                    <a:solidFill>
                      <a:srgbClr val="CD2237"/>
                    </a:solidFill>
                  </a:tcPr>
                </a:tc>
                <a:tc>
                  <a:txBody>
                    <a:bodyPr/>
                    <a:lstStyle/>
                    <a:p>
                      <a:pPr algn="ctr" rtl="0" fontAlgn="b"/>
                      <a:r>
                        <a:rPr lang="en-US" sz="1300" b="1" i="0" u="none" strike="noStrike">
                          <a:solidFill>
                            <a:schemeClr val="bg1"/>
                          </a:solidFill>
                          <a:effectLst/>
                          <a:latin typeface="Arial"/>
                        </a:rPr>
                        <a:t>Bookings %</a:t>
                      </a:r>
                    </a:p>
                  </a:txBody>
                  <a:tcPr marL="12700" marR="12700" marT="25400" marB="25400" anchor="ctr">
                    <a:solidFill>
                      <a:srgbClr val="CD2237"/>
                    </a:solidFill>
                  </a:tcPr>
                </a:tc>
                <a:tc>
                  <a:txBody>
                    <a:bodyPr/>
                    <a:lstStyle/>
                    <a:p>
                      <a:pPr algn="ctr" rtl="0" fontAlgn="b"/>
                      <a:r>
                        <a:rPr lang="en-US" sz="1300" b="1" i="0" u="none" strike="noStrike">
                          <a:solidFill>
                            <a:schemeClr val="bg1"/>
                          </a:solidFill>
                          <a:effectLst/>
                          <a:latin typeface="Arial"/>
                        </a:rPr>
                        <a:t>Mobile Installs</a:t>
                      </a:r>
                    </a:p>
                  </a:txBody>
                  <a:tcPr marL="12700" marR="12700" marT="25400" marB="25400" anchor="ctr">
                    <a:solidFill>
                      <a:srgbClr val="CD2237"/>
                    </a:solidFill>
                  </a:tcPr>
                </a:tc>
                <a:tc>
                  <a:txBody>
                    <a:bodyPr/>
                    <a:lstStyle/>
                    <a:p>
                      <a:pPr algn="ctr" rtl="0" fontAlgn="b"/>
                      <a:r>
                        <a:rPr lang="en-US" sz="1300" b="1" i="0" u="none" strike="noStrike">
                          <a:solidFill>
                            <a:schemeClr val="bg1"/>
                          </a:solidFill>
                          <a:effectLst/>
                          <a:latin typeface="Arial"/>
                        </a:rPr>
                        <a:t>Q1 Revenue</a:t>
                      </a:r>
                    </a:p>
                  </a:txBody>
                  <a:tcPr marL="12700" marR="12700" marT="25400" marB="25400" anchor="ctr">
                    <a:solidFill>
                      <a:srgbClr val="CD2237"/>
                    </a:solidFill>
                  </a:tcPr>
                </a:tc>
                <a:tc>
                  <a:txBody>
                    <a:bodyPr/>
                    <a:lstStyle/>
                    <a:p>
                      <a:pPr algn="ctr" rtl="0" fontAlgn="b"/>
                      <a:r>
                        <a:rPr lang="en-US" sz="1300" b="1" i="0" u="none" strike="noStrike" dirty="0">
                          <a:solidFill>
                            <a:schemeClr val="bg1"/>
                          </a:solidFill>
                          <a:effectLst/>
                          <a:latin typeface="Arial"/>
                        </a:rPr>
                        <a:t>Q1 ROI</a:t>
                      </a:r>
                    </a:p>
                  </a:txBody>
                  <a:tcPr marL="12700" marR="12700" marT="25400" marB="25400" anchor="ctr">
                    <a:solidFill>
                      <a:srgbClr val="CD2237"/>
                    </a:solidFill>
                  </a:tcPr>
                </a:tc>
              </a:tr>
              <a:tr h="489848">
                <a:tc>
                  <a:txBody>
                    <a:bodyPr/>
                    <a:lstStyle/>
                    <a:p>
                      <a:pPr algn="ctr" rtl="0" fontAlgn="b"/>
                      <a:r>
                        <a:rPr lang="en-US" sz="1300" b="0" i="0" u="none" strike="noStrike">
                          <a:solidFill>
                            <a:srgbClr val="000000"/>
                          </a:solidFill>
                          <a:effectLst/>
                          <a:latin typeface="Arial"/>
                        </a:rPr>
                        <a:t>PPC</a:t>
                      </a:r>
                    </a:p>
                  </a:txBody>
                  <a:tcPr marL="12700" marR="12700" marT="25400" marB="25400" anchor="ctr"/>
                </a:tc>
                <a:tc>
                  <a:txBody>
                    <a:bodyPr/>
                    <a:lstStyle/>
                    <a:p>
                      <a:pPr algn="ctr" rtl="0" fontAlgn="b"/>
                      <a:r>
                        <a:rPr lang="en-US" sz="1300" b="0" i="0" u="none" strike="noStrike">
                          <a:solidFill>
                            <a:srgbClr val="000000"/>
                          </a:solidFill>
                          <a:effectLst/>
                          <a:latin typeface="Arial"/>
                        </a:rPr>
                        <a:t>$4,942,171</a:t>
                      </a:r>
                    </a:p>
                  </a:txBody>
                  <a:tcPr marL="12700" marR="12700" marT="25400" marB="25400" anchor="ctr"/>
                </a:tc>
                <a:tc>
                  <a:txBody>
                    <a:bodyPr/>
                    <a:lstStyle/>
                    <a:p>
                      <a:pPr algn="ctr" rtl="0" fontAlgn="b"/>
                      <a:r>
                        <a:rPr lang="en-US" sz="1300" b="0" i="0" u="none" strike="noStrike">
                          <a:solidFill>
                            <a:srgbClr val="000000"/>
                          </a:solidFill>
                          <a:effectLst/>
                          <a:latin typeface="Arial"/>
                        </a:rPr>
                        <a:t>65%</a:t>
                      </a:r>
                    </a:p>
                  </a:txBody>
                  <a:tcPr marL="12700" marR="12700" marT="25400" marB="25400" anchor="ctr"/>
                </a:tc>
                <a:tc>
                  <a:txBody>
                    <a:bodyPr/>
                    <a:lstStyle/>
                    <a:p>
                      <a:pPr algn="ctr" rtl="0" fontAlgn="b"/>
                      <a:r>
                        <a:rPr lang="en-US" sz="1300" b="0" i="0" u="none" strike="noStrike">
                          <a:solidFill>
                            <a:srgbClr val="000000"/>
                          </a:solidFill>
                          <a:effectLst/>
                          <a:latin typeface="Arial"/>
                        </a:rPr>
                        <a:t>1,662,777</a:t>
                      </a:r>
                    </a:p>
                  </a:txBody>
                  <a:tcPr marL="12700" marR="12700" marT="25400" marB="25400" anchor="ctr"/>
                </a:tc>
                <a:tc>
                  <a:txBody>
                    <a:bodyPr/>
                    <a:lstStyle/>
                    <a:p>
                      <a:pPr algn="ctr" rtl="0" fontAlgn="b"/>
                      <a:r>
                        <a:rPr lang="en-US" sz="1300" b="0" i="0" u="none" strike="noStrike">
                          <a:solidFill>
                            <a:srgbClr val="000000"/>
                          </a:solidFill>
                          <a:effectLst/>
                          <a:latin typeface="Arial"/>
                        </a:rPr>
                        <a:t>23%</a:t>
                      </a:r>
                    </a:p>
                  </a:txBody>
                  <a:tcPr marL="12700" marR="12700" marT="25400" marB="25400" anchor="ctr"/>
                </a:tc>
                <a:tc>
                  <a:txBody>
                    <a:bodyPr/>
                    <a:lstStyle/>
                    <a:p>
                      <a:pPr algn="ctr" rtl="0" fontAlgn="b"/>
                      <a:r>
                        <a:rPr lang="en-US" sz="1300" b="0" i="0" u="none" strike="noStrike">
                          <a:solidFill>
                            <a:srgbClr val="000000"/>
                          </a:solidFill>
                          <a:effectLst/>
                          <a:latin typeface="Arial"/>
                        </a:rPr>
                        <a:t>5,022</a:t>
                      </a:r>
                    </a:p>
                  </a:txBody>
                  <a:tcPr marL="12700" marR="12700" marT="25400" marB="25400" anchor="ctr"/>
                </a:tc>
                <a:tc>
                  <a:txBody>
                    <a:bodyPr/>
                    <a:lstStyle/>
                    <a:p>
                      <a:pPr algn="ctr" rtl="0" fontAlgn="b"/>
                      <a:r>
                        <a:rPr lang="en-US" sz="1300" b="0" i="0" u="none" strike="noStrike">
                          <a:solidFill>
                            <a:srgbClr val="000000"/>
                          </a:solidFill>
                          <a:effectLst/>
                          <a:latin typeface="Arial"/>
                        </a:rPr>
                        <a:t>$6,501,581</a:t>
                      </a:r>
                    </a:p>
                  </a:txBody>
                  <a:tcPr marL="12700" marR="12700" marT="25400" marB="25400" anchor="ctr"/>
                </a:tc>
                <a:tc>
                  <a:txBody>
                    <a:bodyPr/>
                    <a:lstStyle/>
                    <a:p>
                      <a:pPr algn="ctr" rtl="0" fontAlgn="b"/>
                      <a:r>
                        <a:rPr lang="en-US" sz="1300" b="0" i="0" u="none" strike="noStrike">
                          <a:solidFill>
                            <a:srgbClr val="000000"/>
                          </a:solidFill>
                          <a:effectLst/>
                          <a:latin typeface="Arial"/>
                        </a:rPr>
                        <a:t>0.99</a:t>
                      </a: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Affiliates</a:t>
                      </a:r>
                    </a:p>
                  </a:txBody>
                  <a:tcPr marL="12700" marR="12700" marT="25400" marB="25400" anchor="ctr"/>
                </a:tc>
                <a:tc>
                  <a:txBody>
                    <a:bodyPr/>
                    <a:lstStyle/>
                    <a:p>
                      <a:pPr algn="ctr" rtl="0" fontAlgn="b"/>
                      <a:r>
                        <a:rPr lang="en-US" sz="1300" b="0" i="0" u="none" strike="noStrike">
                          <a:solidFill>
                            <a:srgbClr val="000000"/>
                          </a:solidFill>
                          <a:effectLst/>
                          <a:latin typeface="Arial"/>
                        </a:rPr>
                        <a:t>$1,076,920</a:t>
                      </a:r>
                    </a:p>
                  </a:txBody>
                  <a:tcPr marL="12700" marR="12700" marT="25400" marB="25400" anchor="ctr"/>
                </a:tc>
                <a:tc>
                  <a:txBody>
                    <a:bodyPr/>
                    <a:lstStyle/>
                    <a:p>
                      <a:pPr algn="ctr" rtl="0" fontAlgn="b"/>
                      <a:r>
                        <a:rPr lang="en-US" sz="1300" b="0" i="0" u="none" strike="noStrike">
                          <a:solidFill>
                            <a:srgbClr val="000000"/>
                          </a:solidFill>
                          <a:effectLst/>
                          <a:latin typeface="Arial"/>
                        </a:rPr>
                        <a:t>14%</a:t>
                      </a:r>
                    </a:p>
                  </a:txBody>
                  <a:tcPr marL="12700" marR="12700" marT="25400" marB="25400" anchor="ctr"/>
                </a:tc>
                <a:tc>
                  <a:txBody>
                    <a:bodyPr/>
                    <a:lstStyle/>
                    <a:p>
                      <a:pPr algn="ctr" rtl="0" fontAlgn="b"/>
                      <a:r>
                        <a:rPr lang="en-US" sz="1300" b="0" i="0" u="none" strike="noStrike">
                          <a:solidFill>
                            <a:srgbClr val="000000"/>
                          </a:solidFill>
                          <a:effectLst/>
                          <a:latin typeface="Arial"/>
                        </a:rPr>
                        <a:t>1,649,834</a:t>
                      </a:r>
                    </a:p>
                  </a:txBody>
                  <a:tcPr marL="12700" marR="12700" marT="25400" marB="25400" anchor="ctr"/>
                </a:tc>
                <a:tc>
                  <a:txBody>
                    <a:bodyPr/>
                    <a:lstStyle/>
                    <a:p>
                      <a:pPr algn="ctr" rtl="0" fontAlgn="b"/>
                      <a:r>
                        <a:rPr lang="en-US" sz="1300" b="0" i="0" u="none" strike="noStrike">
                          <a:solidFill>
                            <a:srgbClr val="000000"/>
                          </a:solidFill>
                          <a:effectLst/>
                          <a:latin typeface="Arial"/>
                        </a:rPr>
                        <a:t>23%</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NA</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$5,308,679</a:t>
                      </a:r>
                    </a:p>
                  </a:txBody>
                  <a:tcPr marL="12700" marR="12700" marT="25400" marB="25400" anchor="ctr">
                    <a:noFill/>
                  </a:tcPr>
                </a:tc>
                <a:tc>
                  <a:txBody>
                    <a:bodyPr/>
                    <a:lstStyle/>
                    <a:p>
                      <a:pPr algn="ctr" rtl="0" fontAlgn="b"/>
                      <a:r>
                        <a:rPr lang="en-US" sz="1300" b="0" i="0" u="none" strike="noStrike" dirty="0" smtClean="0">
                          <a:solidFill>
                            <a:srgbClr val="000000"/>
                          </a:solidFill>
                          <a:effectLst/>
                          <a:latin typeface="Arial"/>
                        </a:rPr>
                        <a:t>3.70</a:t>
                      </a:r>
                      <a:endParaRPr lang="en-US" sz="1300" b="0" i="0" u="none" strike="noStrike" dirty="0">
                        <a:solidFill>
                          <a:srgbClr val="000000"/>
                        </a:solidFill>
                        <a:effectLst/>
                        <a:latin typeface="Arial"/>
                      </a:endParaRPr>
                    </a:p>
                  </a:txBody>
                  <a:tcPr marL="12700" marR="12700" marT="25400" marB="25400" anchor="ctr">
                    <a:noFill/>
                  </a:tcPr>
                </a:tc>
              </a:tr>
              <a:tr h="489848">
                <a:tc>
                  <a:txBody>
                    <a:bodyPr/>
                    <a:lstStyle/>
                    <a:p>
                      <a:pPr algn="ctr" rtl="0" fontAlgn="b"/>
                      <a:r>
                        <a:rPr lang="en-US" sz="1300" b="0" i="0" u="none" strike="noStrike">
                          <a:solidFill>
                            <a:srgbClr val="000000"/>
                          </a:solidFill>
                          <a:effectLst/>
                          <a:latin typeface="Arial"/>
                        </a:rPr>
                        <a:t>Mobile</a:t>
                      </a:r>
                    </a:p>
                  </a:txBody>
                  <a:tcPr marL="12700" marR="12700" marT="25400" marB="25400" anchor="ctr"/>
                </a:tc>
                <a:tc>
                  <a:txBody>
                    <a:bodyPr/>
                    <a:lstStyle/>
                    <a:p>
                      <a:pPr algn="ctr" rtl="0" fontAlgn="b"/>
                      <a:r>
                        <a:rPr lang="en-US" sz="1300" b="0" i="0" u="none" strike="noStrike">
                          <a:solidFill>
                            <a:srgbClr val="000000"/>
                          </a:solidFill>
                          <a:effectLst/>
                          <a:latin typeface="Arial"/>
                        </a:rPr>
                        <a:t>$615,077</a:t>
                      </a:r>
                    </a:p>
                  </a:txBody>
                  <a:tcPr marL="12700" marR="12700" marT="25400" marB="25400" anchor="ctr"/>
                </a:tc>
                <a:tc>
                  <a:txBody>
                    <a:bodyPr/>
                    <a:lstStyle/>
                    <a:p>
                      <a:pPr algn="ctr" rtl="0" fontAlgn="b"/>
                      <a:r>
                        <a:rPr lang="en-US" sz="1300" b="0" i="0" u="none" strike="noStrike">
                          <a:solidFill>
                            <a:srgbClr val="000000"/>
                          </a:solidFill>
                          <a:effectLst/>
                          <a:latin typeface="Arial"/>
                        </a:rPr>
                        <a:t>8%</a:t>
                      </a:r>
                    </a:p>
                  </a:txBody>
                  <a:tcPr marL="12700" marR="12700" marT="25400" marB="25400" anchor="ctr"/>
                </a:tc>
                <a:tc>
                  <a:txBody>
                    <a:bodyPr/>
                    <a:lstStyle/>
                    <a:p>
                      <a:pPr algn="ctr" rtl="0" fontAlgn="b"/>
                      <a:r>
                        <a:rPr lang="en-US" sz="1300" b="0" i="0" u="none" strike="noStrike">
                          <a:solidFill>
                            <a:srgbClr val="000000"/>
                          </a:solidFill>
                          <a:effectLst/>
                          <a:latin typeface="Arial"/>
                        </a:rPr>
                        <a:t>185,502</a:t>
                      </a:r>
                    </a:p>
                  </a:txBody>
                  <a:tcPr marL="12700" marR="12700" marT="25400" marB="25400" anchor="ctr"/>
                </a:tc>
                <a:tc>
                  <a:txBody>
                    <a:bodyPr/>
                    <a:lstStyle/>
                    <a:p>
                      <a:pPr algn="ctr" rtl="0" fontAlgn="b"/>
                      <a:r>
                        <a:rPr lang="en-US" sz="1300" b="0" i="0" u="none" strike="noStrike">
                          <a:solidFill>
                            <a:srgbClr val="000000"/>
                          </a:solidFill>
                          <a:effectLst/>
                          <a:latin typeface="Arial"/>
                        </a:rPr>
                        <a:t>3%</a:t>
                      </a:r>
                    </a:p>
                  </a:txBody>
                  <a:tcPr marL="12700" marR="12700" marT="25400" marB="25400" anchor="ctr"/>
                </a:tc>
                <a:tc>
                  <a:txBody>
                    <a:bodyPr/>
                    <a:lstStyle/>
                    <a:p>
                      <a:pPr algn="ctr" rtl="0" fontAlgn="b"/>
                      <a:r>
                        <a:rPr lang="en-US" sz="1300" b="0" i="0" u="none" strike="noStrike">
                          <a:solidFill>
                            <a:srgbClr val="000000"/>
                          </a:solidFill>
                          <a:effectLst/>
                          <a:latin typeface="Arial"/>
                        </a:rPr>
                        <a:t>157,480</a:t>
                      </a:r>
                    </a:p>
                  </a:txBody>
                  <a:tcPr marL="12700" marR="12700" marT="25400" marB="25400" anchor="ctr"/>
                </a:tc>
                <a:tc>
                  <a:txBody>
                    <a:bodyPr/>
                    <a:lstStyle/>
                    <a:p>
                      <a:pPr algn="ctr" rtl="0" fontAlgn="b"/>
                      <a:r>
                        <a:rPr lang="en-US" sz="1300" b="0" i="0" u="none" strike="noStrike">
                          <a:solidFill>
                            <a:srgbClr val="000000"/>
                          </a:solidFill>
                          <a:effectLst/>
                          <a:latin typeface="Arial"/>
                        </a:rPr>
                        <a:t>$558,321</a:t>
                      </a:r>
                    </a:p>
                  </a:txBody>
                  <a:tcPr marL="12700" marR="12700" marT="25400" marB="25400" anchor="ctr"/>
                </a:tc>
                <a:tc>
                  <a:txBody>
                    <a:bodyPr/>
                    <a:lstStyle/>
                    <a:p>
                      <a:pPr algn="ctr" rtl="0" fontAlgn="b"/>
                      <a:r>
                        <a:rPr lang="en-US" sz="1300" b="0" i="0" u="none" strike="noStrike" dirty="0">
                          <a:solidFill>
                            <a:srgbClr val="000000"/>
                          </a:solidFill>
                          <a:effectLst/>
                          <a:latin typeface="Arial"/>
                        </a:rPr>
                        <a:t>0.68</a:t>
                      </a: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Display</a:t>
                      </a:r>
                    </a:p>
                  </a:txBody>
                  <a:tcPr marL="12700" marR="12700" marT="25400" marB="25400" anchor="ctr"/>
                </a:tc>
                <a:tc>
                  <a:txBody>
                    <a:bodyPr/>
                    <a:lstStyle/>
                    <a:p>
                      <a:pPr algn="ctr" rtl="0" fontAlgn="b"/>
                      <a:r>
                        <a:rPr lang="en-US" sz="1300" b="0" i="0" u="none" strike="noStrike">
                          <a:solidFill>
                            <a:srgbClr val="000000"/>
                          </a:solidFill>
                          <a:effectLst/>
                          <a:latin typeface="Arial"/>
                        </a:rPr>
                        <a:t>$497,197</a:t>
                      </a:r>
                    </a:p>
                  </a:txBody>
                  <a:tcPr marL="12700" marR="12700" marT="25400" marB="25400" anchor="ctr"/>
                </a:tc>
                <a:tc>
                  <a:txBody>
                    <a:bodyPr/>
                    <a:lstStyle/>
                    <a:p>
                      <a:pPr algn="ctr" rtl="0" fontAlgn="b"/>
                      <a:r>
                        <a:rPr lang="en-US" sz="1300" b="0" i="0" u="none" strike="noStrike">
                          <a:solidFill>
                            <a:srgbClr val="000000"/>
                          </a:solidFill>
                          <a:effectLst/>
                          <a:latin typeface="Arial"/>
                        </a:rPr>
                        <a:t>6%</a:t>
                      </a:r>
                    </a:p>
                  </a:txBody>
                  <a:tcPr marL="12700" marR="12700" marT="25400" marB="25400" anchor="ctr"/>
                </a:tc>
                <a:tc>
                  <a:txBody>
                    <a:bodyPr/>
                    <a:lstStyle/>
                    <a:p>
                      <a:pPr algn="ctr" rtl="0" fontAlgn="b"/>
                      <a:r>
                        <a:rPr lang="en-US" sz="1300" b="0" i="0" u="none" strike="noStrike">
                          <a:solidFill>
                            <a:srgbClr val="000000"/>
                          </a:solidFill>
                          <a:effectLst/>
                          <a:latin typeface="Arial"/>
                        </a:rPr>
                        <a:t>179,888</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3%</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NA</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$629,827</a:t>
                      </a:r>
                    </a:p>
                  </a:txBody>
                  <a:tcPr marL="12700" marR="12700" marT="25400" marB="25400" anchor="ctr">
                    <a:noFill/>
                  </a:tcPr>
                </a:tc>
                <a:tc>
                  <a:txBody>
                    <a:bodyPr/>
                    <a:lstStyle/>
                    <a:p>
                      <a:pPr algn="ctr" rtl="0" fontAlgn="b"/>
                      <a:r>
                        <a:rPr lang="en-US" sz="1300" b="0" i="0" u="none" strike="noStrike" dirty="0">
                          <a:solidFill>
                            <a:srgbClr val="000000"/>
                          </a:solidFill>
                          <a:effectLst/>
                          <a:latin typeface="Arial"/>
                        </a:rPr>
                        <a:t>0.95</a:t>
                      </a:r>
                    </a:p>
                  </a:txBody>
                  <a:tcPr marL="12700" marR="12700" marT="25400" marB="25400" anchor="ctr">
                    <a:noFill/>
                  </a:tcPr>
                </a:tc>
              </a:tr>
              <a:tr h="489848">
                <a:tc>
                  <a:txBody>
                    <a:bodyPr/>
                    <a:lstStyle/>
                    <a:p>
                      <a:pPr algn="ctr" rtl="0" fontAlgn="b"/>
                      <a:r>
                        <a:rPr lang="en-US" sz="1300" b="0" i="0" u="none" strike="noStrike">
                          <a:solidFill>
                            <a:srgbClr val="000000"/>
                          </a:solidFill>
                          <a:effectLst/>
                          <a:latin typeface="Arial"/>
                        </a:rPr>
                        <a:t>Email</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$253,812</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3%</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625,315</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9%</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47,718</a:t>
                      </a:r>
                    </a:p>
                  </a:txBody>
                  <a:tcPr marL="12700" marR="12700" marT="25400" marB="25400" anchor="ctr">
                    <a:noFill/>
                  </a:tcPr>
                </a:tc>
                <a:tc>
                  <a:txBody>
                    <a:bodyPr/>
                    <a:lstStyle/>
                    <a:p>
                      <a:pPr algn="ctr" rtl="0" fontAlgn="b"/>
                      <a:r>
                        <a:rPr lang="en-US" sz="1300" b="0" i="0" u="none" strike="noStrike">
                          <a:solidFill>
                            <a:srgbClr val="000000"/>
                          </a:solidFill>
                          <a:effectLst/>
                          <a:latin typeface="Arial"/>
                        </a:rPr>
                        <a:t>$2,044,023</a:t>
                      </a:r>
                    </a:p>
                  </a:txBody>
                  <a:tcPr marL="12700" marR="12700" marT="25400" marB="25400" anchor="ctr">
                    <a:noFill/>
                  </a:tcPr>
                </a:tc>
                <a:tc>
                  <a:txBody>
                    <a:bodyPr/>
                    <a:lstStyle/>
                    <a:p>
                      <a:pPr algn="ctr" rtl="0" fontAlgn="b"/>
                      <a:r>
                        <a:rPr lang="en-US" sz="1300" b="0" i="0" u="none" strike="noStrike" dirty="0">
                          <a:solidFill>
                            <a:srgbClr val="000000"/>
                          </a:solidFill>
                          <a:effectLst/>
                          <a:latin typeface="Arial"/>
                        </a:rPr>
                        <a:t>6.04</a:t>
                      </a:r>
                    </a:p>
                  </a:txBody>
                  <a:tcPr marL="12700" marR="12700" marT="25400" marB="25400" anchor="ctr">
                    <a:noFill/>
                  </a:tcPr>
                </a:tc>
              </a:tr>
              <a:tr h="489848">
                <a:tc>
                  <a:txBody>
                    <a:bodyPr/>
                    <a:lstStyle/>
                    <a:p>
                      <a:pPr algn="ctr" rtl="0" fontAlgn="b"/>
                      <a:r>
                        <a:rPr lang="en-US" sz="1300" b="0" i="0" u="none" strike="noStrike">
                          <a:solidFill>
                            <a:srgbClr val="000000"/>
                          </a:solidFill>
                          <a:effectLst/>
                          <a:latin typeface="Arial"/>
                        </a:rPr>
                        <a:t>Restaurant Week</a:t>
                      </a:r>
                    </a:p>
                  </a:txBody>
                  <a:tcPr marL="12700" marR="12700" marT="25400" marB="25400" anchor="ctr"/>
                </a:tc>
                <a:tc>
                  <a:txBody>
                    <a:bodyPr/>
                    <a:lstStyle/>
                    <a:p>
                      <a:pPr algn="ctr" rtl="0" fontAlgn="b"/>
                      <a:r>
                        <a:rPr lang="en-US" sz="1300" b="0" i="0" u="none" strike="noStrike">
                          <a:solidFill>
                            <a:srgbClr val="000000"/>
                          </a:solidFill>
                          <a:effectLst/>
                          <a:latin typeface="Arial"/>
                        </a:rPr>
                        <a:t>$199,750</a:t>
                      </a:r>
                    </a:p>
                  </a:txBody>
                  <a:tcPr marL="12700" marR="12700" marT="25400" marB="25400" anchor="ctr"/>
                </a:tc>
                <a:tc>
                  <a:txBody>
                    <a:bodyPr/>
                    <a:lstStyle/>
                    <a:p>
                      <a:pPr algn="ctr" rtl="0" fontAlgn="b"/>
                      <a:r>
                        <a:rPr lang="en-US" sz="1300" b="0" i="0" u="none" strike="noStrike">
                          <a:solidFill>
                            <a:srgbClr val="000000"/>
                          </a:solidFill>
                          <a:effectLst/>
                          <a:latin typeface="Arial"/>
                        </a:rPr>
                        <a:t>3%</a:t>
                      </a:r>
                    </a:p>
                  </a:txBody>
                  <a:tcPr marL="12700" marR="12700" marT="25400" marB="25400" anchor="ctr"/>
                </a:tc>
                <a:tc>
                  <a:txBody>
                    <a:bodyPr/>
                    <a:lstStyle/>
                    <a:p>
                      <a:pPr algn="ctr" rtl="0" fontAlgn="b"/>
                      <a:r>
                        <a:rPr lang="en-US" sz="1300" b="0" i="0" u="none" strike="noStrike">
                          <a:solidFill>
                            <a:srgbClr val="000000"/>
                          </a:solidFill>
                          <a:effectLst/>
                          <a:latin typeface="Arial"/>
                        </a:rPr>
                        <a:t>376,264</a:t>
                      </a:r>
                    </a:p>
                  </a:txBody>
                  <a:tcPr marL="12700" marR="12700" marT="25400" marB="25400" anchor="ctr"/>
                </a:tc>
                <a:tc>
                  <a:txBody>
                    <a:bodyPr/>
                    <a:lstStyle/>
                    <a:p>
                      <a:pPr algn="ctr" rtl="0" fontAlgn="b"/>
                      <a:r>
                        <a:rPr lang="en-US" sz="1300" b="0" i="0" u="none" strike="noStrike">
                          <a:solidFill>
                            <a:srgbClr val="000000"/>
                          </a:solidFill>
                          <a:effectLst/>
                          <a:latin typeface="Arial"/>
                        </a:rPr>
                        <a:t>5%</a:t>
                      </a:r>
                    </a:p>
                  </a:txBody>
                  <a:tcPr marL="12700" marR="12700" marT="25400" marB="25400" anchor="ctr"/>
                </a:tc>
                <a:tc>
                  <a:txBody>
                    <a:bodyPr/>
                    <a:lstStyle/>
                    <a:p>
                      <a:pPr algn="ctr" rtl="0" fontAlgn="b"/>
                      <a:r>
                        <a:rPr lang="en-US" sz="1300" b="0" i="0" u="none" strike="noStrike">
                          <a:solidFill>
                            <a:srgbClr val="000000"/>
                          </a:solidFill>
                          <a:effectLst/>
                          <a:latin typeface="Arial"/>
                        </a:rPr>
                        <a:t>NA</a:t>
                      </a:r>
                    </a:p>
                  </a:txBody>
                  <a:tcPr marL="12700" marR="12700" marT="25400" marB="25400" anchor="ctr"/>
                </a:tc>
                <a:tc>
                  <a:txBody>
                    <a:bodyPr/>
                    <a:lstStyle/>
                    <a:p>
                      <a:pPr algn="ctr" rtl="0" fontAlgn="b"/>
                      <a:r>
                        <a:rPr lang="en-US" sz="1300" b="0" i="0" u="none" strike="noStrike">
                          <a:solidFill>
                            <a:srgbClr val="000000"/>
                          </a:solidFill>
                          <a:effectLst/>
                          <a:latin typeface="Arial"/>
                        </a:rPr>
                        <a:t>$1,076,114</a:t>
                      </a:r>
                    </a:p>
                  </a:txBody>
                  <a:tcPr marL="12700" marR="12700" marT="25400" marB="25400" anchor="ctr"/>
                </a:tc>
                <a:tc>
                  <a:txBody>
                    <a:bodyPr/>
                    <a:lstStyle/>
                    <a:p>
                      <a:pPr algn="ctr" rtl="0" fontAlgn="b"/>
                      <a:r>
                        <a:rPr lang="en-US" sz="1300" b="0" i="0" u="none" strike="noStrike" dirty="0">
                          <a:solidFill>
                            <a:srgbClr val="000000"/>
                          </a:solidFill>
                          <a:effectLst/>
                          <a:latin typeface="Arial"/>
                        </a:rPr>
                        <a:t>4.04</a:t>
                      </a: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Social</a:t>
                      </a:r>
                    </a:p>
                  </a:txBody>
                  <a:tcPr marL="12700" marR="12700" marT="25400" marB="25400" anchor="ctr"/>
                </a:tc>
                <a:tc>
                  <a:txBody>
                    <a:bodyPr/>
                    <a:lstStyle/>
                    <a:p>
                      <a:pPr algn="ctr" rtl="0" fontAlgn="b"/>
                      <a:r>
                        <a:rPr lang="en-US" sz="1300" b="0" i="0" u="none" strike="noStrike">
                          <a:solidFill>
                            <a:srgbClr val="000000"/>
                          </a:solidFill>
                          <a:effectLst/>
                          <a:latin typeface="Arial"/>
                        </a:rPr>
                        <a:t>$44,462</a:t>
                      </a:r>
                    </a:p>
                  </a:txBody>
                  <a:tcPr marL="12700" marR="12700" marT="25400" marB="25400" anchor="ctr"/>
                </a:tc>
                <a:tc>
                  <a:txBody>
                    <a:bodyPr/>
                    <a:lstStyle/>
                    <a:p>
                      <a:pPr algn="ctr" rtl="0" fontAlgn="b"/>
                      <a:r>
                        <a:rPr lang="en-US" sz="1300" b="0" i="0" u="none" strike="noStrike">
                          <a:solidFill>
                            <a:srgbClr val="000000"/>
                          </a:solidFill>
                          <a:effectLst/>
                          <a:latin typeface="Arial"/>
                        </a:rPr>
                        <a:t>1%</a:t>
                      </a:r>
                    </a:p>
                  </a:txBody>
                  <a:tcPr marL="12700" marR="12700" marT="25400" marB="25400" anchor="ctr"/>
                </a:tc>
                <a:tc>
                  <a:txBody>
                    <a:bodyPr/>
                    <a:lstStyle/>
                    <a:p>
                      <a:pPr algn="ctr" rtl="0" fontAlgn="b"/>
                      <a:r>
                        <a:rPr lang="en-US" sz="1300" b="0" i="0" u="none" strike="noStrike">
                          <a:solidFill>
                            <a:srgbClr val="000000"/>
                          </a:solidFill>
                          <a:effectLst/>
                          <a:latin typeface="Arial"/>
                        </a:rPr>
                        <a:t>18,867</a:t>
                      </a:r>
                    </a:p>
                  </a:txBody>
                  <a:tcPr marL="12700" marR="12700" marT="25400" marB="25400" anchor="ctr"/>
                </a:tc>
                <a:tc>
                  <a:txBody>
                    <a:bodyPr/>
                    <a:lstStyle/>
                    <a:p>
                      <a:pPr algn="ctr" rtl="0" fontAlgn="b"/>
                      <a:r>
                        <a:rPr lang="en-US" sz="1300" b="0" i="0" u="none" strike="noStrike">
                          <a:solidFill>
                            <a:srgbClr val="000000"/>
                          </a:solidFill>
                          <a:effectLst/>
                          <a:latin typeface="Arial"/>
                        </a:rPr>
                        <a:t>0.30%</a:t>
                      </a:r>
                    </a:p>
                  </a:txBody>
                  <a:tcPr marL="12700" marR="12700" marT="25400" marB="25400" anchor="ctr"/>
                </a:tc>
                <a:tc>
                  <a:txBody>
                    <a:bodyPr/>
                    <a:lstStyle/>
                    <a:p>
                      <a:pPr algn="ctr" rtl="0" fontAlgn="b"/>
                      <a:r>
                        <a:rPr lang="en-US" sz="1300" b="0" i="0" u="none" strike="noStrike">
                          <a:solidFill>
                            <a:srgbClr val="000000"/>
                          </a:solidFill>
                          <a:effectLst/>
                          <a:latin typeface="Arial"/>
                        </a:rPr>
                        <a:t>4,354</a:t>
                      </a:r>
                    </a:p>
                  </a:txBody>
                  <a:tcPr marL="12700" marR="12700" marT="25400" marB="25400" anchor="ctr"/>
                </a:tc>
                <a:tc>
                  <a:txBody>
                    <a:bodyPr/>
                    <a:lstStyle/>
                    <a:p>
                      <a:pPr algn="ctr" rtl="0" fontAlgn="b"/>
                      <a:r>
                        <a:rPr lang="en-US" sz="1300" b="0" i="0" u="none" strike="noStrike">
                          <a:solidFill>
                            <a:srgbClr val="000000"/>
                          </a:solidFill>
                          <a:effectLst/>
                          <a:latin typeface="Arial"/>
                        </a:rPr>
                        <a:t>$54,136</a:t>
                      </a:r>
                    </a:p>
                  </a:txBody>
                  <a:tcPr marL="12700" marR="12700" marT="25400" marB="25400" anchor="ctr"/>
                </a:tc>
                <a:tc>
                  <a:txBody>
                    <a:bodyPr/>
                    <a:lstStyle/>
                    <a:p>
                      <a:pPr algn="ctr" rtl="0" fontAlgn="b"/>
                      <a:r>
                        <a:rPr lang="en-US" sz="1300" b="0" i="0" u="none" strike="noStrike" dirty="0">
                          <a:solidFill>
                            <a:srgbClr val="000000"/>
                          </a:solidFill>
                          <a:effectLst/>
                          <a:latin typeface="Arial"/>
                        </a:rPr>
                        <a:t>0.91</a:t>
                      </a: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SEO</a:t>
                      </a:r>
                    </a:p>
                  </a:txBody>
                  <a:tcPr marL="12700" marR="12700" marT="25400" marB="25400" anchor="ctr"/>
                </a:tc>
                <a:tc>
                  <a:txBody>
                    <a:bodyPr/>
                    <a:lstStyle/>
                    <a:p>
                      <a:pPr algn="ctr" rtl="0" fontAlgn="b"/>
                      <a:r>
                        <a:rPr lang="en-US" sz="1300" b="0" i="0" u="none" strike="noStrike">
                          <a:solidFill>
                            <a:srgbClr val="000000"/>
                          </a:solidFill>
                          <a:effectLst/>
                          <a:latin typeface="Arial"/>
                        </a:rPr>
                        <a:t>$27,668</a:t>
                      </a:r>
                    </a:p>
                  </a:txBody>
                  <a:tcPr marL="12700" marR="12700" marT="25400" marB="25400" anchor="ctr"/>
                </a:tc>
                <a:tc>
                  <a:txBody>
                    <a:bodyPr/>
                    <a:lstStyle/>
                    <a:p>
                      <a:pPr algn="ctr" rtl="0" fontAlgn="b"/>
                      <a:r>
                        <a:rPr lang="en-US" sz="1300" b="0" i="0" u="none" strike="noStrike">
                          <a:solidFill>
                            <a:srgbClr val="000000"/>
                          </a:solidFill>
                          <a:effectLst/>
                          <a:latin typeface="Arial"/>
                        </a:rPr>
                        <a:t>0%</a:t>
                      </a:r>
                    </a:p>
                  </a:txBody>
                  <a:tcPr marL="12700" marR="12700" marT="25400" marB="25400" anchor="ctr"/>
                </a:tc>
                <a:tc>
                  <a:txBody>
                    <a:bodyPr/>
                    <a:lstStyle/>
                    <a:p>
                      <a:pPr algn="ctr" rtl="0" fontAlgn="b"/>
                      <a:r>
                        <a:rPr lang="en-US" sz="1300" b="0" i="0" u="none" strike="noStrike">
                          <a:solidFill>
                            <a:srgbClr val="000000"/>
                          </a:solidFill>
                          <a:effectLst/>
                          <a:latin typeface="Arial"/>
                        </a:rPr>
                        <a:t>2,414,894</a:t>
                      </a:r>
                    </a:p>
                  </a:txBody>
                  <a:tcPr marL="12700" marR="12700" marT="25400" marB="25400" anchor="ctr"/>
                </a:tc>
                <a:tc>
                  <a:txBody>
                    <a:bodyPr/>
                    <a:lstStyle/>
                    <a:p>
                      <a:pPr algn="ctr" rtl="0" fontAlgn="b"/>
                      <a:r>
                        <a:rPr lang="en-US" sz="1300" b="0" i="0" u="none" strike="noStrike">
                          <a:solidFill>
                            <a:srgbClr val="000000"/>
                          </a:solidFill>
                          <a:effectLst/>
                          <a:latin typeface="Arial"/>
                        </a:rPr>
                        <a:t>34%</a:t>
                      </a:r>
                    </a:p>
                  </a:txBody>
                  <a:tcPr marL="12700" marR="12700" marT="25400" marB="25400" anchor="ctr"/>
                </a:tc>
                <a:tc>
                  <a:txBody>
                    <a:bodyPr/>
                    <a:lstStyle/>
                    <a:p>
                      <a:pPr algn="ctr" rtl="0" fontAlgn="b"/>
                      <a:r>
                        <a:rPr lang="en-US" sz="1300" b="0" i="0" u="none" strike="noStrike">
                          <a:solidFill>
                            <a:srgbClr val="000000"/>
                          </a:solidFill>
                          <a:effectLst/>
                          <a:latin typeface="Arial"/>
                        </a:rPr>
                        <a:t>59,964</a:t>
                      </a:r>
                    </a:p>
                  </a:txBody>
                  <a:tcPr marL="12700" marR="12700" marT="25400" marB="25400" anchor="ctr"/>
                </a:tc>
                <a:tc>
                  <a:txBody>
                    <a:bodyPr/>
                    <a:lstStyle/>
                    <a:p>
                      <a:pPr algn="ctr" rtl="0" fontAlgn="b"/>
                      <a:r>
                        <a:rPr lang="en-US" sz="1300" b="0" i="0" u="none" strike="noStrike">
                          <a:solidFill>
                            <a:srgbClr val="000000"/>
                          </a:solidFill>
                          <a:effectLst/>
                          <a:latin typeface="Arial"/>
                        </a:rPr>
                        <a:t>$7,754,007</a:t>
                      </a:r>
                    </a:p>
                  </a:txBody>
                  <a:tcPr marL="12700" marR="12700" marT="25400" marB="25400" anchor="ctr"/>
                </a:tc>
                <a:tc>
                  <a:txBody>
                    <a:bodyPr/>
                    <a:lstStyle/>
                    <a:p>
                      <a:pPr algn="ctr" rtl="0" fontAlgn="b"/>
                      <a:r>
                        <a:rPr lang="en-US" sz="1300" b="0" i="0" u="none" strike="noStrike" dirty="0" smtClean="0">
                          <a:solidFill>
                            <a:srgbClr val="000000"/>
                          </a:solidFill>
                          <a:effectLst/>
                          <a:latin typeface="Arial"/>
                        </a:rPr>
                        <a:t>210</a:t>
                      </a:r>
                      <a:endParaRPr lang="en-US" sz="1300" b="0" i="0" u="none" strike="noStrike" dirty="0">
                        <a:solidFill>
                          <a:srgbClr val="000000"/>
                        </a:solidFill>
                        <a:effectLst/>
                        <a:latin typeface="Arial"/>
                      </a:endParaRP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Total</a:t>
                      </a:r>
                    </a:p>
                  </a:txBody>
                  <a:tcPr marL="12700" marR="12700" marT="25400" marB="25400" anchor="ctr"/>
                </a:tc>
                <a:tc>
                  <a:txBody>
                    <a:bodyPr/>
                    <a:lstStyle/>
                    <a:p>
                      <a:pPr algn="ctr" rtl="0" fontAlgn="b"/>
                      <a:r>
                        <a:rPr lang="en-US" sz="1300" b="0" i="0" u="none" strike="noStrike">
                          <a:solidFill>
                            <a:srgbClr val="000000"/>
                          </a:solidFill>
                          <a:effectLst/>
                          <a:latin typeface="Arial"/>
                        </a:rPr>
                        <a:t>$7,657,056</a:t>
                      </a:r>
                    </a:p>
                  </a:txBody>
                  <a:tcPr marL="12700" marR="12700" marT="25400" marB="25400" anchor="ctr"/>
                </a:tc>
                <a:tc>
                  <a:txBody>
                    <a:bodyPr/>
                    <a:lstStyle/>
                    <a:p>
                      <a:pPr algn="ctr" rtl="0" fontAlgn="b"/>
                      <a:r>
                        <a:rPr lang="en-US" sz="1300" b="0" i="0" u="none" strike="noStrike">
                          <a:solidFill>
                            <a:srgbClr val="000000"/>
                          </a:solidFill>
                          <a:effectLst/>
                          <a:latin typeface="Arial"/>
                        </a:rPr>
                        <a:t>100%</a:t>
                      </a:r>
                    </a:p>
                  </a:txBody>
                  <a:tcPr marL="12700" marR="12700" marT="25400" marB="25400" anchor="ctr"/>
                </a:tc>
                <a:tc>
                  <a:txBody>
                    <a:bodyPr/>
                    <a:lstStyle/>
                    <a:p>
                      <a:pPr algn="ctr" rtl="0" fontAlgn="b"/>
                      <a:r>
                        <a:rPr lang="en-US" sz="1300" b="0" i="0" u="none" strike="noStrike">
                          <a:solidFill>
                            <a:srgbClr val="000000"/>
                          </a:solidFill>
                          <a:effectLst/>
                          <a:latin typeface="Arial"/>
                        </a:rPr>
                        <a:t>7,113,341</a:t>
                      </a:r>
                    </a:p>
                  </a:txBody>
                  <a:tcPr marL="12700" marR="12700" marT="25400" marB="25400" anchor="ctr"/>
                </a:tc>
                <a:tc>
                  <a:txBody>
                    <a:bodyPr/>
                    <a:lstStyle/>
                    <a:p>
                      <a:pPr algn="ctr" rtl="0" fontAlgn="b"/>
                      <a:r>
                        <a:rPr lang="en-US" sz="1300" b="0" i="0" u="none" strike="noStrike">
                          <a:solidFill>
                            <a:srgbClr val="000000"/>
                          </a:solidFill>
                          <a:effectLst/>
                          <a:latin typeface="Arial"/>
                        </a:rPr>
                        <a:t>100%</a:t>
                      </a:r>
                    </a:p>
                  </a:txBody>
                  <a:tcPr marL="12700" marR="12700" marT="25400" marB="25400" anchor="ctr"/>
                </a:tc>
                <a:tc>
                  <a:txBody>
                    <a:bodyPr/>
                    <a:lstStyle/>
                    <a:p>
                      <a:pPr algn="ctr" rtl="0" fontAlgn="b"/>
                      <a:r>
                        <a:rPr lang="en-US" sz="1300" b="0" i="0" u="none" strike="noStrike">
                          <a:solidFill>
                            <a:srgbClr val="000000"/>
                          </a:solidFill>
                          <a:effectLst/>
                          <a:latin typeface="Arial"/>
                        </a:rPr>
                        <a:t>274,538</a:t>
                      </a:r>
                    </a:p>
                  </a:txBody>
                  <a:tcPr marL="12700" marR="12700" marT="25400" marB="25400" anchor="ctr"/>
                </a:tc>
                <a:tc>
                  <a:txBody>
                    <a:bodyPr/>
                    <a:lstStyle/>
                    <a:p>
                      <a:pPr algn="ctr" rtl="0" fontAlgn="b"/>
                      <a:r>
                        <a:rPr lang="en-US" sz="1300" b="0" i="0" u="none" strike="noStrike">
                          <a:solidFill>
                            <a:srgbClr val="000000"/>
                          </a:solidFill>
                          <a:effectLst/>
                          <a:latin typeface="Arial"/>
                        </a:rPr>
                        <a:t>$23,926,688</a:t>
                      </a:r>
                    </a:p>
                  </a:txBody>
                  <a:tcPr marL="12700" marR="12700" marT="25400" marB="25400" anchor="ctr"/>
                </a:tc>
                <a:tc>
                  <a:txBody>
                    <a:bodyPr/>
                    <a:lstStyle/>
                    <a:p>
                      <a:pPr algn="ctr" rtl="0" fontAlgn="b"/>
                      <a:r>
                        <a:rPr lang="en-US" sz="1300" b="0" i="0" u="none" strike="noStrike" dirty="0">
                          <a:solidFill>
                            <a:srgbClr val="000000"/>
                          </a:solidFill>
                          <a:effectLst/>
                          <a:latin typeface="Arial"/>
                        </a:rPr>
                        <a:t>2.52</a:t>
                      </a:r>
                    </a:p>
                  </a:txBody>
                  <a:tcPr marL="12700" marR="12700" marT="25400" marB="25400" anchor="ctr"/>
                </a:tc>
              </a:tr>
              <a:tr h="489848">
                <a:tc>
                  <a:txBody>
                    <a:bodyPr/>
                    <a:lstStyle/>
                    <a:p>
                      <a:pPr algn="ctr" rtl="0" fontAlgn="b"/>
                      <a:r>
                        <a:rPr lang="en-US" sz="1300" b="0" i="0" u="none" strike="noStrike">
                          <a:solidFill>
                            <a:srgbClr val="000000"/>
                          </a:solidFill>
                          <a:effectLst/>
                          <a:latin typeface="Arial"/>
                        </a:rPr>
                        <a:t>Total w/o SEO</a:t>
                      </a:r>
                    </a:p>
                  </a:txBody>
                  <a:tcPr marL="12700" marR="12700" marT="25400" marB="25400" anchor="ctr"/>
                </a:tc>
                <a:tc>
                  <a:txBody>
                    <a:bodyPr/>
                    <a:lstStyle/>
                    <a:p>
                      <a:pPr algn="ctr" rtl="0" fontAlgn="b"/>
                      <a:r>
                        <a:rPr lang="en-US" sz="1300" b="0" i="0" u="none" strike="noStrike">
                          <a:solidFill>
                            <a:srgbClr val="000000"/>
                          </a:solidFill>
                          <a:effectLst/>
                          <a:latin typeface="Arial"/>
                        </a:rPr>
                        <a:t>$7,629,388</a:t>
                      </a:r>
                    </a:p>
                  </a:txBody>
                  <a:tcPr marL="12700" marR="12700" marT="25400" marB="25400" anchor="ctr"/>
                </a:tc>
                <a:tc>
                  <a:txBody>
                    <a:bodyPr/>
                    <a:lstStyle/>
                    <a:p>
                      <a:pPr algn="ctr" rtl="0" fontAlgn="b"/>
                      <a:endParaRPr lang="en-US" sz="1300" b="0" i="0" u="none" strike="noStrike">
                        <a:solidFill>
                          <a:srgbClr val="000000"/>
                        </a:solidFill>
                        <a:effectLst/>
                        <a:latin typeface="Arial"/>
                      </a:endParaRPr>
                    </a:p>
                  </a:txBody>
                  <a:tcPr marL="12700" marR="12700" marT="12700" marB="0" anchor="ctr"/>
                </a:tc>
                <a:tc>
                  <a:txBody>
                    <a:bodyPr/>
                    <a:lstStyle/>
                    <a:p>
                      <a:pPr algn="ctr" rtl="0" fontAlgn="b"/>
                      <a:r>
                        <a:rPr lang="en-US" sz="1300" b="0" i="0" u="none" strike="noStrike">
                          <a:solidFill>
                            <a:srgbClr val="000000"/>
                          </a:solidFill>
                          <a:effectLst/>
                          <a:latin typeface="Arial"/>
                        </a:rPr>
                        <a:t>4,698,447</a:t>
                      </a:r>
                    </a:p>
                  </a:txBody>
                  <a:tcPr marL="12700" marR="12700" marT="25400" marB="25400" anchor="ctr"/>
                </a:tc>
                <a:tc>
                  <a:txBody>
                    <a:bodyPr/>
                    <a:lstStyle/>
                    <a:p>
                      <a:pPr algn="ctr" rtl="0" fontAlgn="b"/>
                      <a:endParaRPr lang="en-US" sz="1300" b="0" i="0" u="none" strike="noStrike">
                        <a:solidFill>
                          <a:srgbClr val="000000"/>
                        </a:solidFill>
                        <a:effectLst/>
                        <a:latin typeface="Arial"/>
                      </a:endParaRPr>
                    </a:p>
                  </a:txBody>
                  <a:tcPr marL="12700" marR="12700" marT="12700" marB="0" anchor="ctr"/>
                </a:tc>
                <a:tc>
                  <a:txBody>
                    <a:bodyPr/>
                    <a:lstStyle/>
                    <a:p>
                      <a:pPr algn="ctr" rtl="0" fontAlgn="b"/>
                      <a:r>
                        <a:rPr lang="en-US" sz="1300" b="0" i="0" u="none" strike="noStrike">
                          <a:solidFill>
                            <a:srgbClr val="000000"/>
                          </a:solidFill>
                          <a:effectLst/>
                          <a:latin typeface="Arial"/>
                        </a:rPr>
                        <a:t>214,574</a:t>
                      </a:r>
                    </a:p>
                  </a:txBody>
                  <a:tcPr marL="12700" marR="12700" marT="25400" marB="25400" anchor="ctr"/>
                </a:tc>
                <a:tc>
                  <a:txBody>
                    <a:bodyPr/>
                    <a:lstStyle/>
                    <a:p>
                      <a:pPr algn="ctr" rtl="0" fontAlgn="b"/>
                      <a:r>
                        <a:rPr lang="en-US" sz="1300" b="0" i="0" u="none" strike="noStrike">
                          <a:solidFill>
                            <a:srgbClr val="000000"/>
                          </a:solidFill>
                          <a:effectLst/>
                          <a:latin typeface="Arial"/>
                        </a:rPr>
                        <a:t>$16,172,681</a:t>
                      </a:r>
                    </a:p>
                  </a:txBody>
                  <a:tcPr marL="12700" marR="12700" marT="25400" marB="25400" anchor="ctr"/>
                </a:tc>
                <a:tc>
                  <a:txBody>
                    <a:bodyPr/>
                    <a:lstStyle/>
                    <a:p>
                      <a:pPr algn="ctr" rtl="0" fontAlgn="b"/>
                      <a:r>
                        <a:rPr lang="en-US" sz="1300" b="0" i="0" u="none" strike="noStrike" dirty="0">
                          <a:solidFill>
                            <a:srgbClr val="000000"/>
                          </a:solidFill>
                          <a:effectLst/>
                          <a:latin typeface="Arial"/>
                        </a:rPr>
                        <a:t>2.12</a:t>
                      </a:r>
                    </a:p>
                  </a:txBody>
                  <a:tcPr marL="12700" marR="12700" marT="25400" marB="25400" anchor="ctr"/>
                </a:tc>
              </a:tr>
            </a:tbl>
          </a:graphicData>
        </a:graphic>
      </p:graphicFrame>
      <p:sp>
        <p:nvSpPr>
          <p:cNvPr id="2" name="TextBox 1"/>
          <p:cNvSpPr txBox="1"/>
          <p:nvPr/>
        </p:nvSpPr>
        <p:spPr>
          <a:xfrm>
            <a:off x="645911" y="6473916"/>
            <a:ext cx="5037867" cy="276999"/>
          </a:xfrm>
          <a:prstGeom prst="rect">
            <a:avLst/>
          </a:prstGeom>
          <a:noFill/>
        </p:spPr>
        <p:txBody>
          <a:bodyPr wrap="square" rtlCol="0">
            <a:spAutoFit/>
          </a:bodyPr>
          <a:lstStyle/>
          <a:p>
            <a:r>
              <a:rPr lang="en-US" sz="1200" dirty="0" smtClean="0">
                <a:latin typeface="Helvetica"/>
                <a:cs typeface="Helvetica"/>
              </a:rPr>
              <a:t>* Methodology for Mobile reporting changed since last quarter</a:t>
            </a:r>
            <a:endParaRPr lang="en-US" sz="1200" dirty="0">
              <a:latin typeface="Helvetica"/>
              <a:cs typeface="Helvetica"/>
            </a:endParaRPr>
          </a:p>
        </p:txBody>
      </p:sp>
      <p:sp>
        <p:nvSpPr>
          <p:cNvPr id="7" name="5-Point Star 6"/>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2111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457633" y="310958"/>
            <a:ext cx="8224982" cy="549888"/>
          </a:xfrm>
        </p:spPr>
        <p:txBody>
          <a:bodyPr>
            <a:normAutofit/>
          </a:bodyPr>
          <a:lstStyle/>
          <a:p>
            <a:pPr marL="0" indent="0">
              <a:buNone/>
            </a:pPr>
            <a:r>
              <a:rPr lang="en-US" sz="2800" dirty="0" smtClean="0">
                <a:solidFill>
                  <a:srgbClr val="CF2034"/>
                </a:solidFill>
              </a:rPr>
              <a:t>Google 3-Pack</a:t>
            </a:r>
            <a:endParaRPr lang="en-US" sz="2800" dirty="0">
              <a:solidFill>
                <a:srgbClr val="CF2034"/>
              </a:solidFill>
            </a:endParaRPr>
          </a:p>
        </p:txBody>
      </p:sp>
      <p:sp>
        <p:nvSpPr>
          <p:cNvPr id="4" name="Slide Number Placeholder 3"/>
          <p:cNvSpPr>
            <a:spLocks noGrp="1"/>
          </p:cNvSpPr>
          <p:nvPr>
            <p:ph type="sldNum" sz="quarter" idx="15"/>
          </p:nvPr>
        </p:nvSpPr>
        <p:spPr/>
        <p:txBody>
          <a:bodyPr/>
          <a:lstStyle/>
          <a:p>
            <a:fld id="{EB5B16B7-1A62-864A-BAD0-E4CC29AA3FC8}" type="slidenum">
              <a:rPr lang="en-US" smtClean="0"/>
              <a:pPr/>
              <a:t>9</a:t>
            </a:fld>
            <a:endParaRPr lang="en-US" dirty="0"/>
          </a:p>
        </p:txBody>
      </p:sp>
      <p:sp>
        <p:nvSpPr>
          <p:cNvPr id="5" name="Content Placeholder 4"/>
          <p:cNvSpPr>
            <a:spLocks noGrp="1"/>
          </p:cNvSpPr>
          <p:nvPr>
            <p:ph idx="1"/>
          </p:nvPr>
        </p:nvSpPr>
        <p:spPr>
          <a:xfrm>
            <a:off x="457633" y="860845"/>
            <a:ext cx="8224982" cy="1322575"/>
          </a:xfrm>
        </p:spPr>
        <p:txBody>
          <a:bodyPr/>
          <a:lstStyle/>
          <a:p>
            <a:pPr marL="182563" indent="-182563"/>
            <a:r>
              <a:rPr lang="en-US" sz="1500" dirty="0" smtClean="0"/>
              <a:t>In Nov 2014, Google introduced the 3-Pack in search results pages. When users click through to the opentable.com link and make a booking, they are counting towards our Affiliates program.</a:t>
            </a:r>
          </a:p>
          <a:p>
            <a:pPr marL="182563" indent="-182563"/>
            <a:r>
              <a:rPr lang="en-US" sz="1500" dirty="0" smtClean="0"/>
              <a:t>Fortunately, we do not pay Google for this Affiliate program.</a:t>
            </a:r>
          </a:p>
          <a:p>
            <a:pPr marL="182563" indent="-182563"/>
            <a:r>
              <a:rPr lang="en-US" sz="1500" dirty="0" smtClean="0"/>
              <a:t>Because of this, and in addition to our greater focus on Paid Search, we are seeing a mix shift in our bookings.</a:t>
            </a:r>
            <a:endParaRPr lang="en-US" sz="1500" dirty="0"/>
          </a:p>
        </p:txBody>
      </p:sp>
      <p:sp>
        <p:nvSpPr>
          <p:cNvPr id="14" name="5-Point Star 13"/>
          <p:cNvSpPr/>
          <p:nvPr/>
        </p:nvSpPr>
        <p:spPr>
          <a:xfrm>
            <a:off x="76200" y="76200"/>
            <a:ext cx="381000" cy="381000"/>
          </a:xfrm>
          <a:prstGeom prst="star5">
            <a:avLst/>
          </a:prstGeom>
          <a:solidFill>
            <a:srgbClr val="FFFF00"/>
          </a:solidFill>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5" name="Picture 14"/>
          <p:cNvPicPr>
            <a:picLocks noChangeAspect="1"/>
          </p:cNvPicPr>
          <p:nvPr/>
        </p:nvPicPr>
        <p:blipFill>
          <a:blip r:embed="rId3"/>
          <a:stretch>
            <a:fillRect/>
          </a:stretch>
        </p:blipFill>
        <p:spPr>
          <a:xfrm>
            <a:off x="4862064" y="2506477"/>
            <a:ext cx="4281936" cy="3930206"/>
          </a:xfrm>
          <a:prstGeom prst="rect">
            <a:avLst/>
          </a:prstGeom>
        </p:spPr>
      </p:pic>
      <p:pic>
        <p:nvPicPr>
          <p:cNvPr id="16" name="Picture 15"/>
          <p:cNvPicPr>
            <a:picLocks noChangeAspect="1"/>
          </p:cNvPicPr>
          <p:nvPr/>
        </p:nvPicPr>
        <p:blipFill>
          <a:blip r:embed="rId4"/>
          <a:stretch>
            <a:fillRect/>
          </a:stretch>
        </p:blipFill>
        <p:spPr>
          <a:xfrm>
            <a:off x="1" y="2693324"/>
            <a:ext cx="4862063" cy="3743357"/>
          </a:xfrm>
          <a:prstGeom prst="rect">
            <a:avLst/>
          </a:prstGeom>
        </p:spPr>
      </p:pic>
      <p:sp>
        <p:nvSpPr>
          <p:cNvPr id="17" name="Rectangle 16"/>
          <p:cNvSpPr/>
          <p:nvPr/>
        </p:nvSpPr>
        <p:spPr>
          <a:xfrm>
            <a:off x="4980040" y="5970986"/>
            <a:ext cx="1504039" cy="211658"/>
          </a:xfrm>
          <a:prstGeom prst="rect">
            <a:avLst/>
          </a:prstGeom>
          <a:noFill/>
          <a:ln w="22225">
            <a:solidFill>
              <a:srgbClr val="CF203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12433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TLMARKERSHAPE" val="OTL"/>
</p:tagLst>
</file>

<file path=ppt/tags/tag10.xml><?xml version="1.0" encoding="utf-8"?>
<p:tagLst xmlns:a="http://schemas.openxmlformats.org/drawingml/2006/main" xmlns:r="http://schemas.openxmlformats.org/officeDocument/2006/relationships" xmlns:p="http://schemas.openxmlformats.org/presentationml/2006/main">
  <p:tag name="OTLMARKERSHAPE" val="OTL"/>
</p:tagLst>
</file>

<file path=ppt/tags/tag11.xml><?xml version="1.0" encoding="utf-8"?>
<p:tagLst xmlns:a="http://schemas.openxmlformats.org/drawingml/2006/main" xmlns:r="http://schemas.openxmlformats.org/officeDocument/2006/relationships" xmlns:p="http://schemas.openxmlformats.org/presentationml/2006/main">
  <p:tag name="OTLMARKERSHAPE" val="OTL"/>
</p:tagLst>
</file>

<file path=ppt/tags/tag12.xml><?xml version="1.0" encoding="utf-8"?>
<p:tagLst xmlns:a="http://schemas.openxmlformats.org/drawingml/2006/main" xmlns:r="http://schemas.openxmlformats.org/officeDocument/2006/relationships" xmlns:p="http://schemas.openxmlformats.org/presentationml/2006/main">
  <p:tag name="OTLMARKERSHAPE" val="OTL"/>
</p:tagLst>
</file>

<file path=ppt/tags/tag13.xml><?xml version="1.0" encoding="utf-8"?>
<p:tagLst xmlns:a="http://schemas.openxmlformats.org/drawingml/2006/main" xmlns:r="http://schemas.openxmlformats.org/officeDocument/2006/relationships" xmlns:p="http://schemas.openxmlformats.org/presentationml/2006/main">
  <p:tag name="OTLMARKERSHAPE" val="OTL"/>
</p:tagLst>
</file>

<file path=ppt/tags/tag14.xml><?xml version="1.0" encoding="utf-8"?>
<p:tagLst xmlns:a="http://schemas.openxmlformats.org/drawingml/2006/main" xmlns:r="http://schemas.openxmlformats.org/officeDocument/2006/relationships" xmlns:p="http://schemas.openxmlformats.org/presentationml/2006/main">
  <p:tag name="OTLMARKERSHAPE" val="OTL"/>
</p:tagLst>
</file>

<file path=ppt/tags/tag15.xml><?xml version="1.0" encoding="utf-8"?>
<p:tagLst xmlns:a="http://schemas.openxmlformats.org/drawingml/2006/main" xmlns:r="http://schemas.openxmlformats.org/officeDocument/2006/relationships" xmlns:p="http://schemas.openxmlformats.org/presentationml/2006/main">
  <p:tag name="OTLMARKERSHAPE" val="OTL"/>
</p:tagLst>
</file>

<file path=ppt/tags/tag16.xml><?xml version="1.0" encoding="utf-8"?>
<p:tagLst xmlns:a="http://schemas.openxmlformats.org/drawingml/2006/main" xmlns:r="http://schemas.openxmlformats.org/officeDocument/2006/relationships" xmlns:p="http://schemas.openxmlformats.org/presentationml/2006/main">
  <p:tag name="OTLMARKERSHAPE" val="OTL"/>
</p:tagLst>
</file>

<file path=ppt/tags/tag17.xml><?xml version="1.0" encoding="utf-8"?>
<p:tagLst xmlns:a="http://schemas.openxmlformats.org/drawingml/2006/main" xmlns:r="http://schemas.openxmlformats.org/officeDocument/2006/relationships" xmlns:p="http://schemas.openxmlformats.org/presentationml/2006/main">
  <p:tag name="OTLMARKERSHAPE" val="OTL"/>
</p:tagLst>
</file>

<file path=ppt/tags/tag18.xml><?xml version="1.0" encoding="utf-8"?>
<p:tagLst xmlns:a="http://schemas.openxmlformats.org/drawingml/2006/main" xmlns:r="http://schemas.openxmlformats.org/officeDocument/2006/relationships" xmlns:p="http://schemas.openxmlformats.org/presentationml/2006/main">
  <p:tag name="OTLMARKERSHAPE" val="OTL"/>
</p:tagLst>
</file>

<file path=ppt/tags/tag19.xml><?xml version="1.0" encoding="utf-8"?>
<p:tagLst xmlns:a="http://schemas.openxmlformats.org/drawingml/2006/main" xmlns:r="http://schemas.openxmlformats.org/officeDocument/2006/relationships" xmlns:p="http://schemas.openxmlformats.org/presentationml/2006/main">
  <p:tag name="OTLMARKERSHAPE" val="OTL"/>
</p:tagLst>
</file>

<file path=ppt/tags/tag2.xml><?xml version="1.0" encoding="utf-8"?>
<p:tagLst xmlns:a="http://schemas.openxmlformats.org/drawingml/2006/main" xmlns:r="http://schemas.openxmlformats.org/officeDocument/2006/relationships" xmlns:p="http://schemas.openxmlformats.org/presentationml/2006/main">
  <p:tag name="OTLMARKERSHAPE" val="OTL"/>
</p:tagLst>
</file>

<file path=ppt/tags/tag20.xml><?xml version="1.0" encoding="utf-8"?>
<p:tagLst xmlns:a="http://schemas.openxmlformats.org/drawingml/2006/main" xmlns:r="http://schemas.openxmlformats.org/officeDocument/2006/relationships" xmlns:p="http://schemas.openxmlformats.org/presentationml/2006/main">
  <p:tag name="OTLMARKERSHAPE" val="OTL"/>
</p:tagLst>
</file>

<file path=ppt/tags/tag21.xml><?xml version="1.0" encoding="utf-8"?>
<p:tagLst xmlns:a="http://schemas.openxmlformats.org/drawingml/2006/main" xmlns:r="http://schemas.openxmlformats.org/officeDocument/2006/relationships" xmlns:p="http://schemas.openxmlformats.org/presentationml/2006/main">
  <p:tag name="OTLMARKERSHAPE" val="OTL"/>
</p:tagLst>
</file>

<file path=ppt/tags/tag22.xml><?xml version="1.0" encoding="utf-8"?>
<p:tagLst xmlns:a="http://schemas.openxmlformats.org/drawingml/2006/main" xmlns:r="http://schemas.openxmlformats.org/officeDocument/2006/relationships" xmlns:p="http://schemas.openxmlformats.org/presentationml/2006/main">
  <p:tag name="OTLMARKERSHAPE" val="OTL"/>
</p:tagLst>
</file>

<file path=ppt/tags/tag23.xml><?xml version="1.0" encoding="utf-8"?>
<p:tagLst xmlns:a="http://schemas.openxmlformats.org/drawingml/2006/main" xmlns:r="http://schemas.openxmlformats.org/officeDocument/2006/relationships" xmlns:p="http://schemas.openxmlformats.org/presentationml/2006/main">
  <p:tag name="OTLMARKERSHAPE" val="OTL"/>
</p:tagLst>
</file>

<file path=ppt/tags/tag24.xml><?xml version="1.0" encoding="utf-8"?>
<p:tagLst xmlns:a="http://schemas.openxmlformats.org/drawingml/2006/main" xmlns:r="http://schemas.openxmlformats.org/officeDocument/2006/relationships" xmlns:p="http://schemas.openxmlformats.org/presentationml/2006/main">
  <p:tag name="OTLMARKERSHAPE" val="OTL"/>
</p:tagLst>
</file>

<file path=ppt/tags/tag25.xml><?xml version="1.0" encoding="utf-8"?>
<p:tagLst xmlns:a="http://schemas.openxmlformats.org/drawingml/2006/main" xmlns:r="http://schemas.openxmlformats.org/officeDocument/2006/relationships" xmlns:p="http://schemas.openxmlformats.org/presentationml/2006/main">
  <p:tag name="OTLMARKERSHAPE" val="OTL"/>
</p:tagLst>
</file>

<file path=ppt/tags/tag26.xml><?xml version="1.0" encoding="utf-8"?>
<p:tagLst xmlns:a="http://schemas.openxmlformats.org/drawingml/2006/main" xmlns:r="http://schemas.openxmlformats.org/officeDocument/2006/relationships" xmlns:p="http://schemas.openxmlformats.org/presentationml/2006/main">
  <p:tag name="OTLMARKERSHAPE" val="OTL"/>
</p:tagLst>
</file>

<file path=ppt/tags/tag27.xml><?xml version="1.0" encoding="utf-8"?>
<p:tagLst xmlns:a="http://schemas.openxmlformats.org/drawingml/2006/main" xmlns:r="http://schemas.openxmlformats.org/officeDocument/2006/relationships" xmlns:p="http://schemas.openxmlformats.org/presentationml/2006/main">
  <p:tag name="OTLMARKERSHAPE" val="OTL"/>
</p:tagLst>
</file>

<file path=ppt/tags/tag28.xml><?xml version="1.0" encoding="utf-8"?>
<p:tagLst xmlns:a="http://schemas.openxmlformats.org/drawingml/2006/main" xmlns:r="http://schemas.openxmlformats.org/officeDocument/2006/relationships" xmlns:p="http://schemas.openxmlformats.org/presentationml/2006/main">
  <p:tag name="OTLMARKERSHAPE" val="OTL"/>
</p:tagLst>
</file>

<file path=ppt/tags/tag29.xml><?xml version="1.0" encoding="utf-8"?>
<p:tagLst xmlns:a="http://schemas.openxmlformats.org/drawingml/2006/main" xmlns:r="http://schemas.openxmlformats.org/officeDocument/2006/relationships" xmlns:p="http://schemas.openxmlformats.org/presentationml/2006/main">
  <p:tag name="OTLMARKERSHAPE" val="OTL"/>
</p:tagLst>
</file>

<file path=ppt/tags/tag3.xml><?xml version="1.0" encoding="utf-8"?>
<p:tagLst xmlns:a="http://schemas.openxmlformats.org/drawingml/2006/main" xmlns:r="http://schemas.openxmlformats.org/officeDocument/2006/relationships" xmlns:p="http://schemas.openxmlformats.org/presentationml/2006/main">
  <p:tag name="OTLMARKERSHAPE" val="OTL"/>
</p:tagLst>
</file>

<file path=ppt/tags/tag30.xml><?xml version="1.0" encoding="utf-8"?>
<p:tagLst xmlns:a="http://schemas.openxmlformats.org/drawingml/2006/main" xmlns:r="http://schemas.openxmlformats.org/officeDocument/2006/relationships" xmlns:p="http://schemas.openxmlformats.org/presentationml/2006/main">
  <p:tag name="OTLMARKERSHAPE" val="OTL"/>
</p:tagLst>
</file>

<file path=ppt/tags/tag31.xml><?xml version="1.0" encoding="utf-8"?>
<p:tagLst xmlns:a="http://schemas.openxmlformats.org/drawingml/2006/main" xmlns:r="http://schemas.openxmlformats.org/officeDocument/2006/relationships" xmlns:p="http://schemas.openxmlformats.org/presentationml/2006/main">
  <p:tag name="OTLMARKERSHAPE" val="OTL"/>
</p:tagLst>
</file>

<file path=ppt/tags/tag32.xml><?xml version="1.0" encoding="utf-8"?>
<p:tagLst xmlns:a="http://schemas.openxmlformats.org/drawingml/2006/main" xmlns:r="http://schemas.openxmlformats.org/officeDocument/2006/relationships" xmlns:p="http://schemas.openxmlformats.org/presentationml/2006/main">
  <p:tag name="OTLMARKERSHAPE" val="OTL"/>
</p:tagLst>
</file>

<file path=ppt/tags/tag33.xml><?xml version="1.0" encoding="utf-8"?>
<p:tagLst xmlns:a="http://schemas.openxmlformats.org/drawingml/2006/main" xmlns:r="http://schemas.openxmlformats.org/officeDocument/2006/relationships" xmlns:p="http://schemas.openxmlformats.org/presentationml/2006/main">
  <p:tag name="OTLMARKERSHAPE" val="OTL"/>
</p:tagLst>
</file>

<file path=ppt/tags/tag34.xml><?xml version="1.0" encoding="utf-8"?>
<p:tagLst xmlns:a="http://schemas.openxmlformats.org/drawingml/2006/main" xmlns:r="http://schemas.openxmlformats.org/officeDocument/2006/relationships" xmlns:p="http://schemas.openxmlformats.org/presentationml/2006/main">
  <p:tag name="OTLMARKERSHAPE" val="OTL"/>
</p:tagLst>
</file>

<file path=ppt/tags/tag35.xml><?xml version="1.0" encoding="utf-8"?>
<p:tagLst xmlns:a="http://schemas.openxmlformats.org/drawingml/2006/main" xmlns:r="http://schemas.openxmlformats.org/officeDocument/2006/relationships" xmlns:p="http://schemas.openxmlformats.org/presentationml/2006/main">
  <p:tag name="OTLMARKERSHAPE" val="OTL"/>
</p:tagLst>
</file>

<file path=ppt/tags/tag36.xml><?xml version="1.0" encoding="utf-8"?>
<p:tagLst xmlns:a="http://schemas.openxmlformats.org/drawingml/2006/main" xmlns:r="http://schemas.openxmlformats.org/officeDocument/2006/relationships" xmlns:p="http://schemas.openxmlformats.org/presentationml/2006/main">
  <p:tag name="OTLMARKERSHAPE" val="OTL"/>
</p:tagLst>
</file>

<file path=ppt/tags/tag37.xml><?xml version="1.0" encoding="utf-8"?>
<p:tagLst xmlns:a="http://schemas.openxmlformats.org/drawingml/2006/main" xmlns:r="http://schemas.openxmlformats.org/officeDocument/2006/relationships" xmlns:p="http://schemas.openxmlformats.org/presentationml/2006/main">
  <p:tag name="OTLMARKERSHAPE" val="OTL"/>
</p:tagLst>
</file>

<file path=ppt/tags/tag38.xml><?xml version="1.0" encoding="utf-8"?>
<p:tagLst xmlns:a="http://schemas.openxmlformats.org/drawingml/2006/main" xmlns:r="http://schemas.openxmlformats.org/officeDocument/2006/relationships" xmlns:p="http://schemas.openxmlformats.org/presentationml/2006/main">
  <p:tag name="OTLMARKERSHAPE" val="OTL"/>
</p:tagLst>
</file>

<file path=ppt/tags/tag39.xml><?xml version="1.0" encoding="utf-8"?>
<p:tagLst xmlns:a="http://schemas.openxmlformats.org/drawingml/2006/main" xmlns:r="http://schemas.openxmlformats.org/officeDocument/2006/relationships" xmlns:p="http://schemas.openxmlformats.org/presentationml/2006/main">
  <p:tag name="OTLMARKERSHAPE" val="OTL"/>
</p:tagLst>
</file>

<file path=ppt/tags/tag4.xml><?xml version="1.0" encoding="utf-8"?>
<p:tagLst xmlns:a="http://schemas.openxmlformats.org/drawingml/2006/main" xmlns:r="http://schemas.openxmlformats.org/officeDocument/2006/relationships" xmlns:p="http://schemas.openxmlformats.org/presentationml/2006/main">
  <p:tag name="OTLMARKERSHAPE" val="OTL"/>
</p:tagLst>
</file>

<file path=ppt/tags/tag40.xml><?xml version="1.0" encoding="utf-8"?>
<p:tagLst xmlns:a="http://schemas.openxmlformats.org/drawingml/2006/main" xmlns:r="http://schemas.openxmlformats.org/officeDocument/2006/relationships" xmlns:p="http://schemas.openxmlformats.org/presentationml/2006/main">
  <p:tag name="OTLMARKERSHAPE" val="OTL"/>
</p:tagLst>
</file>

<file path=ppt/tags/tag41.xml><?xml version="1.0" encoding="utf-8"?>
<p:tagLst xmlns:a="http://schemas.openxmlformats.org/drawingml/2006/main" xmlns:r="http://schemas.openxmlformats.org/officeDocument/2006/relationships" xmlns:p="http://schemas.openxmlformats.org/presentationml/2006/main">
  <p:tag name="OTLMARKERSHAPE" val="OTL"/>
</p:tagLst>
</file>

<file path=ppt/tags/tag42.xml><?xml version="1.0" encoding="utf-8"?>
<p:tagLst xmlns:a="http://schemas.openxmlformats.org/drawingml/2006/main" xmlns:r="http://schemas.openxmlformats.org/officeDocument/2006/relationships" xmlns:p="http://schemas.openxmlformats.org/presentationml/2006/main">
  <p:tag name="OTLMARKERSHAPE" val="OTL"/>
</p:tagLst>
</file>

<file path=ppt/tags/tag43.xml><?xml version="1.0" encoding="utf-8"?>
<p:tagLst xmlns:a="http://schemas.openxmlformats.org/drawingml/2006/main" xmlns:r="http://schemas.openxmlformats.org/officeDocument/2006/relationships" xmlns:p="http://schemas.openxmlformats.org/presentationml/2006/main">
  <p:tag name="OTLMARKERSHAPE" val="OTL"/>
</p:tagLst>
</file>

<file path=ppt/tags/tag44.xml><?xml version="1.0" encoding="utf-8"?>
<p:tagLst xmlns:a="http://schemas.openxmlformats.org/drawingml/2006/main" xmlns:r="http://schemas.openxmlformats.org/officeDocument/2006/relationships" xmlns:p="http://schemas.openxmlformats.org/presentationml/2006/main">
  <p:tag name="OTLMARKERSHAPE" val="OTL"/>
</p:tagLst>
</file>

<file path=ppt/tags/tag45.xml><?xml version="1.0" encoding="utf-8"?>
<p:tagLst xmlns:a="http://schemas.openxmlformats.org/drawingml/2006/main" xmlns:r="http://schemas.openxmlformats.org/officeDocument/2006/relationships" xmlns:p="http://schemas.openxmlformats.org/presentationml/2006/main">
  <p:tag name="OTLMARKERSHAPE" val="OTL"/>
</p:tagLst>
</file>

<file path=ppt/tags/tag46.xml><?xml version="1.0" encoding="utf-8"?>
<p:tagLst xmlns:a="http://schemas.openxmlformats.org/drawingml/2006/main" xmlns:r="http://schemas.openxmlformats.org/officeDocument/2006/relationships" xmlns:p="http://schemas.openxmlformats.org/presentationml/2006/main">
  <p:tag name="OTLMARKERSHAPE" val="OTL"/>
</p:tagLst>
</file>

<file path=ppt/tags/tag47.xml><?xml version="1.0" encoding="utf-8"?>
<p:tagLst xmlns:a="http://schemas.openxmlformats.org/drawingml/2006/main" xmlns:r="http://schemas.openxmlformats.org/officeDocument/2006/relationships" xmlns:p="http://schemas.openxmlformats.org/presentationml/2006/main">
  <p:tag name="OTLMARKERSHAPE" val="OTL"/>
</p:tagLst>
</file>

<file path=ppt/tags/tag5.xml><?xml version="1.0" encoding="utf-8"?>
<p:tagLst xmlns:a="http://schemas.openxmlformats.org/drawingml/2006/main" xmlns:r="http://schemas.openxmlformats.org/officeDocument/2006/relationships" xmlns:p="http://schemas.openxmlformats.org/presentationml/2006/main">
  <p:tag name="OTLMARKERSHAPE" val="OTL"/>
</p:tagLst>
</file>

<file path=ppt/tags/tag6.xml><?xml version="1.0" encoding="utf-8"?>
<p:tagLst xmlns:a="http://schemas.openxmlformats.org/drawingml/2006/main" xmlns:r="http://schemas.openxmlformats.org/officeDocument/2006/relationships" xmlns:p="http://schemas.openxmlformats.org/presentationml/2006/main">
  <p:tag name="OTLMARKERSHAPE" val="OTL"/>
</p:tagLst>
</file>

<file path=ppt/tags/tag7.xml><?xml version="1.0" encoding="utf-8"?>
<p:tagLst xmlns:a="http://schemas.openxmlformats.org/drawingml/2006/main" xmlns:r="http://schemas.openxmlformats.org/officeDocument/2006/relationships" xmlns:p="http://schemas.openxmlformats.org/presentationml/2006/main">
  <p:tag name="OTLMARKERSHAPE" val="OTL"/>
</p:tagLst>
</file>

<file path=ppt/tags/tag8.xml><?xml version="1.0" encoding="utf-8"?>
<p:tagLst xmlns:a="http://schemas.openxmlformats.org/drawingml/2006/main" xmlns:r="http://schemas.openxmlformats.org/officeDocument/2006/relationships" xmlns:p="http://schemas.openxmlformats.org/presentationml/2006/main">
  <p:tag name="OTLMARKERSHAPE" val="OTL"/>
</p:tagLst>
</file>

<file path=ppt/tags/tag9.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19616</TotalTime>
  <Words>3906</Words>
  <Application>Microsoft Macintosh PowerPoint</Application>
  <PresentationFormat>On-screen Show (4:3)</PresentationFormat>
  <Paragraphs>948</Paragraphs>
  <Slides>62</Slides>
  <Notes>14</Notes>
  <HiddenSlides>0</HiddenSlides>
  <MMClips>0</MMClips>
  <ScaleCrop>false</ScaleCrop>
  <HeadingPairs>
    <vt:vector size="4" baseType="variant">
      <vt:variant>
        <vt:lpstr>Theme</vt:lpstr>
      </vt:variant>
      <vt:variant>
        <vt:i4>2</vt:i4>
      </vt:variant>
      <vt:variant>
        <vt:lpstr>Slide Titles</vt:lpstr>
      </vt:variant>
      <vt:variant>
        <vt:i4>62</vt:i4>
      </vt:variant>
    </vt:vector>
  </HeadingPairs>
  <TitlesOfParts>
    <vt:vector size="64" baseType="lpstr">
      <vt:lpstr>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OpenTable Marketing Terminology</vt:lpstr>
      <vt:lpstr>Marketing @OpenTable </vt:lpstr>
      <vt:lpstr>Our Marketing Payback Model</vt:lpstr>
      <vt:lpstr>PowerPoint Presentation</vt:lpstr>
      <vt:lpstr>PowerPoint Presentation</vt:lpstr>
      <vt:lpstr>PowerPoint Presentation</vt:lpstr>
      <vt:lpstr>Scaling Display with retargeting</vt:lpstr>
      <vt:lpstr>PowerPoint Presentation</vt:lpstr>
    </vt:vector>
  </TitlesOfParts>
  <Company>OpenTable,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Alisha Mowder</dc:creator>
  <cp:lastModifiedBy>Sophian Bensaou</cp:lastModifiedBy>
  <cp:revision>419</cp:revision>
  <dcterms:created xsi:type="dcterms:W3CDTF">2015-01-07T18:28:09Z</dcterms:created>
  <dcterms:modified xsi:type="dcterms:W3CDTF">2015-05-11T21:23:11Z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158035754</vt:i4>
  </property>
  <property fmtid="{D5CDD505-2E9C-101B-9397-08002B2CF9AE}" pid="3" name="_NewReviewCycle">
    <vt:lpwstr/>
  </property>
  <property fmtid="{D5CDD505-2E9C-101B-9397-08002B2CF9AE}" pid="4" name="_EmailSubject">
    <vt:lpwstr>Final copy with Toni's changes V8</vt:lpwstr>
  </property>
  <property fmtid="{D5CDD505-2E9C-101B-9397-08002B2CF9AE}" pid="5" name="_AuthorEmail">
    <vt:lpwstr>jmarchand@opentable.com</vt:lpwstr>
  </property>
  <property fmtid="{D5CDD505-2E9C-101B-9397-08002B2CF9AE}" pid="6" name="_AuthorEmailDisplayName">
    <vt:lpwstr>Jenn Marchand</vt:lpwstr>
  </property>
</Properties>
</file>

<file path=docProps/thumbnail.jpeg>
</file>